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06" r:id="rId2"/>
    <p:sldId id="307" r:id="rId3"/>
    <p:sldId id="308" r:id="rId4"/>
    <p:sldId id="309" r:id="rId5"/>
    <p:sldId id="310" r:id="rId6"/>
    <p:sldId id="311" r:id="rId7"/>
    <p:sldId id="312" r:id="rId8"/>
    <p:sldId id="313" r:id="rId9"/>
    <p:sldId id="314" r:id="rId10"/>
    <p:sldId id="315" r:id="rId11"/>
    <p:sldId id="316" r:id="rId12"/>
    <p:sldId id="318" r:id="rId13"/>
    <p:sldId id="319" r:id="rId14"/>
    <p:sldId id="320" r:id="rId15"/>
    <p:sldId id="321" r:id="rId16"/>
    <p:sldId id="322" r:id="rId17"/>
    <p:sldId id="323" r:id="rId18"/>
    <p:sldId id="324" r:id="rId19"/>
    <p:sldId id="26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9014" autoAdjust="0"/>
  </p:normalViewPr>
  <p:slideViewPr>
    <p:cSldViewPr snapToGrid="0">
      <p:cViewPr varScale="1">
        <p:scale>
          <a:sx n="77" d="100"/>
          <a:sy n="77" d="100"/>
        </p:scale>
        <p:origin x="91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C24CF0-1C59-4A62-8DF4-F87F25BA0DDA}" type="datetimeFigureOut">
              <a:rPr lang="en-US" smtClean="0"/>
              <a:t>12/20/2023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44C96-D8EB-421B-BFEA-B492B077F358}" type="slidenum">
              <a:rPr lang="en-US" smtClean="0"/>
              <a:t>‹#›</a:t>
            </a:fld>
            <a:endParaRPr lang="en-US"/>
          </a:p>
        </p:txBody>
      </p:sp>
    </p:spTree>
    <p:extLst>
      <p:ext uri="{BB962C8B-B14F-4D97-AF65-F5344CB8AC3E}">
        <p14:creationId xmlns:p14="http://schemas.microsoft.com/office/powerpoint/2010/main" val="3901164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70E093-DB97-4BD7-BF1F-DE8A184449BE}"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4A0A8-D116-4866-9117-47EB7E0E293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135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70E093-DB97-4BD7-BF1F-DE8A184449BE}"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4A0A8-D116-4866-9117-47EB7E0E2939}" type="slidenum">
              <a:rPr lang="en-US" smtClean="0"/>
              <a:t>‹#›</a:t>
            </a:fld>
            <a:endParaRPr lang="en-US"/>
          </a:p>
        </p:txBody>
      </p:sp>
    </p:spTree>
    <p:extLst>
      <p:ext uri="{BB962C8B-B14F-4D97-AF65-F5344CB8AC3E}">
        <p14:creationId xmlns:p14="http://schemas.microsoft.com/office/powerpoint/2010/main" val="188361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70E093-DB97-4BD7-BF1F-DE8A184449BE}"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4A0A8-D116-4866-9117-47EB7E0E2939}" type="slidenum">
              <a:rPr lang="en-US" smtClean="0"/>
              <a:t>‹#›</a:t>
            </a:fld>
            <a:endParaRPr lang="en-US"/>
          </a:p>
        </p:txBody>
      </p:sp>
    </p:spTree>
    <p:extLst>
      <p:ext uri="{BB962C8B-B14F-4D97-AF65-F5344CB8AC3E}">
        <p14:creationId xmlns:p14="http://schemas.microsoft.com/office/powerpoint/2010/main" val="2631350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70E093-DB97-4BD7-BF1F-DE8A184449BE}"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4A0A8-D116-4866-9117-47EB7E0E2939}" type="slidenum">
              <a:rPr lang="en-US" smtClean="0"/>
              <a:t>‹#›</a:t>
            </a:fld>
            <a:endParaRPr lang="en-US"/>
          </a:p>
        </p:txBody>
      </p:sp>
    </p:spTree>
    <p:extLst>
      <p:ext uri="{BB962C8B-B14F-4D97-AF65-F5344CB8AC3E}">
        <p14:creationId xmlns:p14="http://schemas.microsoft.com/office/powerpoint/2010/main" val="428128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70E093-DB97-4BD7-BF1F-DE8A184449BE}"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4A0A8-D116-4866-9117-47EB7E0E293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774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70E093-DB97-4BD7-BF1F-DE8A184449BE}"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4A0A8-D116-4866-9117-47EB7E0E2939}" type="slidenum">
              <a:rPr lang="en-US" smtClean="0"/>
              <a:t>‹#›</a:t>
            </a:fld>
            <a:endParaRPr lang="en-US"/>
          </a:p>
        </p:txBody>
      </p:sp>
    </p:spTree>
    <p:extLst>
      <p:ext uri="{BB962C8B-B14F-4D97-AF65-F5344CB8AC3E}">
        <p14:creationId xmlns:p14="http://schemas.microsoft.com/office/powerpoint/2010/main" val="3144576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70E093-DB97-4BD7-BF1F-DE8A184449BE}" type="datetimeFigureOut">
              <a:rPr lang="en-US" smtClean="0"/>
              <a:t>12/20/2023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24A0A8-D116-4866-9117-47EB7E0E2939}" type="slidenum">
              <a:rPr lang="en-US" smtClean="0"/>
              <a:t>‹#›</a:t>
            </a:fld>
            <a:endParaRPr lang="en-US"/>
          </a:p>
        </p:txBody>
      </p:sp>
    </p:spTree>
    <p:extLst>
      <p:ext uri="{BB962C8B-B14F-4D97-AF65-F5344CB8AC3E}">
        <p14:creationId xmlns:p14="http://schemas.microsoft.com/office/powerpoint/2010/main" val="4224120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70E093-DB97-4BD7-BF1F-DE8A184449BE}" type="datetimeFigureOut">
              <a:rPr lang="en-US" smtClean="0"/>
              <a:t>12/20/2023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24A0A8-D116-4866-9117-47EB7E0E2939}" type="slidenum">
              <a:rPr lang="en-US" smtClean="0"/>
              <a:t>‹#›</a:t>
            </a:fld>
            <a:endParaRPr lang="en-US"/>
          </a:p>
        </p:txBody>
      </p:sp>
    </p:spTree>
    <p:extLst>
      <p:ext uri="{BB962C8B-B14F-4D97-AF65-F5344CB8AC3E}">
        <p14:creationId xmlns:p14="http://schemas.microsoft.com/office/powerpoint/2010/main" val="235942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970E093-DB97-4BD7-BF1F-DE8A184449BE}" type="datetimeFigureOut">
              <a:rPr lang="en-US" smtClean="0"/>
              <a:t>12/20/2023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D24A0A8-D116-4866-9117-47EB7E0E2939}" type="slidenum">
              <a:rPr lang="en-US" smtClean="0"/>
              <a:t>‹#›</a:t>
            </a:fld>
            <a:endParaRPr lang="en-US"/>
          </a:p>
        </p:txBody>
      </p:sp>
    </p:spTree>
    <p:extLst>
      <p:ext uri="{BB962C8B-B14F-4D97-AF65-F5344CB8AC3E}">
        <p14:creationId xmlns:p14="http://schemas.microsoft.com/office/powerpoint/2010/main" val="851069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970E093-DB97-4BD7-BF1F-DE8A184449BE}" type="datetimeFigureOut">
              <a:rPr lang="en-US" smtClean="0"/>
              <a:t>12/20/2023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D24A0A8-D116-4866-9117-47EB7E0E2939}" type="slidenum">
              <a:rPr lang="en-US" smtClean="0"/>
              <a:t>‹#›</a:t>
            </a:fld>
            <a:endParaRPr lang="en-US"/>
          </a:p>
        </p:txBody>
      </p:sp>
    </p:spTree>
    <p:extLst>
      <p:ext uri="{BB962C8B-B14F-4D97-AF65-F5344CB8AC3E}">
        <p14:creationId xmlns:p14="http://schemas.microsoft.com/office/powerpoint/2010/main" val="231566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70E093-DB97-4BD7-BF1F-DE8A184449BE}"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4A0A8-D116-4866-9117-47EB7E0E2939}" type="slidenum">
              <a:rPr lang="en-US" smtClean="0"/>
              <a:t>‹#›</a:t>
            </a:fld>
            <a:endParaRPr lang="en-US"/>
          </a:p>
        </p:txBody>
      </p:sp>
    </p:spTree>
    <p:extLst>
      <p:ext uri="{BB962C8B-B14F-4D97-AF65-F5344CB8AC3E}">
        <p14:creationId xmlns:p14="http://schemas.microsoft.com/office/powerpoint/2010/main" val="143609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970E093-DB97-4BD7-BF1F-DE8A184449BE}" type="datetimeFigureOut">
              <a:rPr lang="en-US" smtClean="0"/>
              <a:t>12/20/2023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D24A0A8-D116-4866-9117-47EB7E0E293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832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251377" y="310719"/>
            <a:ext cx="7478549" cy="683580"/>
          </a:xfrm>
        </p:spPr>
        <p:txBody>
          <a:bodyPr>
            <a:normAutofit fontScale="90000"/>
          </a:bodyPr>
          <a:lstStyle/>
          <a:p>
            <a:pPr algn="ct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Ortofotografia</a:t>
            </a: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E8039D-70B8-2F98-3B84-1F877E9B0A69}"/>
              </a:ext>
            </a:extLst>
          </p:cNvPr>
          <p:cNvSpPr txBox="1"/>
          <p:nvPr/>
        </p:nvSpPr>
        <p:spPr>
          <a:xfrm>
            <a:off x="1340970" y="1515600"/>
            <a:ext cx="4682143" cy="2585323"/>
          </a:xfrm>
          <a:prstGeom prst="rect">
            <a:avLst/>
          </a:prstGeom>
          <a:noFill/>
        </p:spPr>
        <p:txBody>
          <a:bodyPr wrap="square">
            <a:spAutoFit/>
          </a:bodyPr>
          <a:lstStyle/>
          <a:p>
            <a:r>
              <a:rPr lang="en-US" dirty="0" err="1">
                <a:solidFill>
                  <a:srgbClr val="3C4043"/>
                </a:solidFill>
                <a:latin typeface="Arial" panose="020B0604020202020204" pitchFamily="34" charset="0"/>
                <a:cs typeface="Arial" panose="020B0604020202020204" pitchFamily="34" charset="0"/>
              </a:rPr>
              <a:t>Nje</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harte</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klasike</a:t>
            </a:r>
            <a:r>
              <a:rPr lang="en-US" dirty="0">
                <a:solidFill>
                  <a:srgbClr val="3C4043"/>
                </a:solidFill>
                <a:latin typeface="Arial" panose="020B0604020202020204" pitchFamily="34" charset="0"/>
                <a:cs typeface="Arial" panose="020B0604020202020204" pitchFamily="34" charset="0"/>
              </a:rPr>
              <a:t> e </a:t>
            </a:r>
            <a:r>
              <a:rPr lang="en-US" dirty="0" err="1">
                <a:solidFill>
                  <a:srgbClr val="3C4043"/>
                </a:solidFill>
                <a:latin typeface="Arial" panose="020B0604020202020204" pitchFamily="34" charset="0"/>
                <a:cs typeface="Arial" panose="020B0604020202020204" pitchFamily="34" charset="0"/>
              </a:rPr>
              <a:t>pergatitur</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nga</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fotografite</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ajrore</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shpesh</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eshte</a:t>
            </a:r>
            <a:r>
              <a:rPr lang="en-US" dirty="0">
                <a:solidFill>
                  <a:srgbClr val="3C4043"/>
                </a:solidFill>
                <a:latin typeface="Arial" panose="020B0604020202020204" pitchFamily="34" charset="0"/>
                <a:cs typeface="Arial" panose="020B0604020202020204" pitchFamily="34" charset="0"/>
              </a:rPr>
              <a:t> e </a:t>
            </a:r>
            <a:r>
              <a:rPr lang="en-US" dirty="0" err="1">
                <a:solidFill>
                  <a:srgbClr val="3C4043"/>
                </a:solidFill>
                <a:latin typeface="Arial" panose="020B0604020202020204" pitchFamily="34" charset="0"/>
                <a:cs typeface="Arial" panose="020B0604020202020204" pitchFamily="34" charset="0"/>
              </a:rPr>
              <a:t>pamjaftueshme</a:t>
            </a:r>
            <a:r>
              <a:rPr lang="en-US" dirty="0">
                <a:solidFill>
                  <a:srgbClr val="3C4043"/>
                </a:solidFill>
                <a:latin typeface="Arial" panose="020B0604020202020204" pitchFamily="34" charset="0"/>
                <a:cs typeface="Arial" panose="020B0604020202020204" pitchFamily="34" charset="0"/>
              </a:rPr>
              <a:t> per </a:t>
            </a:r>
            <a:r>
              <a:rPr lang="en-US" dirty="0" err="1">
                <a:solidFill>
                  <a:srgbClr val="3C4043"/>
                </a:solidFill>
                <a:latin typeface="Arial" panose="020B0604020202020204" pitchFamily="34" charset="0"/>
                <a:cs typeface="Arial" panose="020B0604020202020204" pitchFamily="34" charset="0"/>
              </a:rPr>
              <a:t>rajone</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te</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pazhvilluara</a:t>
            </a:r>
            <a:r>
              <a:rPr lang="en-US" dirty="0">
                <a:solidFill>
                  <a:srgbClr val="3C4043"/>
                </a:solidFill>
                <a:latin typeface="Arial" panose="020B0604020202020204" pitchFamily="34" charset="0"/>
                <a:cs typeface="Arial" panose="020B0604020202020204" pitchFamily="34" charset="0"/>
              </a:rPr>
              <a:t>. Ne </a:t>
            </a:r>
            <a:r>
              <a:rPr lang="en-US" dirty="0" err="1">
                <a:solidFill>
                  <a:srgbClr val="3C4043"/>
                </a:solidFill>
                <a:latin typeface="Arial" panose="020B0604020202020204" pitchFamily="34" charset="0"/>
                <a:cs typeface="Arial" panose="020B0604020202020204" pitchFamily="34" charset="0"/>
              </a:rPr>
              <a:t>nje</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harte</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klasike</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arkeologet</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shkenctaret</a:t>
            </a:r>
            <a:r>
              <a:rPr lang="en-US" dirty="0">
                <a:solidFill>
                  <a:srgbClr val="3C4043"/>
                </a:solidFill>
                <a:latin typeface="Arial" panose="020B0604020202020204" pitchFamily="34" charset="0"/>
                <a:cs typeface="Arial" panose="020B0604020202020204" pitchFamily="34" charset="0"/>
              </a:rPr>
              <a:t> e </a:t>
            </a:r>
            <a:r>
              <a:rPr lang="en-US" dirty="0" err="1">
                <a:solidFill>
                  <a:srgbClr val="3C4043"/>
                </a:solidFill>
                <a:latin typeface="Arial" panose="020B0604020202020204" pitchFamily="34" charset="0"/>
                <a:cs typeface="Arial" panose="020B0604020202020204" pitchFamily="34" charset="0"/>
              </a:rPr>
              <a:t>tokes,studiuesit</a:t>
            </a:r>
            <a:r>
              <a:rPr lang="en-US" dirty="0">
                <a:solidFill>
                  <a:srgbClr val="3C4043"/>
                </a:solidFill>
                <a:latin typeface="Arial" panose="020B0604020202020204" pitchFamily="34" charset="0"/>
                <a:cs typeface="Arial" panose="020B0604020202020204" pitchFamily="34" charset="0"/>
              </a:rPr>
              <a:t> e </a:t>
            </a:r>
            <a:r>
              <a:rPr lang="en-US" dirty="0" err="1">
                <a:solidFill>
                  <a:srgbClr val="3C4043"/>
                </a:solidFill>
                <a:latin typeface="Arial" panose="020B0604020202020204" pitchFamily="34" charset="0"/>
                <a:cs typeface="Arial" panose="020B0604020202020204" pitchFamily="34" charset="0"/>
              </a:rPr>
              <a:t>pyjeve</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gjeografet</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urbanistet</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gjeologet</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dhe</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ekologjistet</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nuk</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gjejne</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detaje</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te</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rendesishme</a:t>
            </a:r>
            <a:r>
              <a:rPr lang="en-US" dirty="0">
                <a:solidFill>
                  <a:srgbClr val="3C4043"/>
                </a:solidFill>
                <a:latin typeface="Arial" panose="020B0604020202020204" pitchFamily="34" charset="0"/>
                <a:cs typeface="Arial" panose="020B0604020202020204" pitchFamily="34" charset="0"/>
              </a:rPr>
              <a:t> per to. </a:t>
            </a:r>
          </a:p>
          <a:p>
            <a:r>
              <a:rPr lang="en-US" dirty="0" err="1">
                <a:solidFill>
                  <a:srgbClr val="3C4043"/>
                </a:solidFill>
                <a:latin typeface="Arial" panose="020B0604020202020204" pitchFamily="34" charset="0"/>
                <a:cs typeface="Arial" panose="020B0604020202020204" pitchFamily="34" charset="0"/>
              </a:rPr>
              <a:t>Nje</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harte</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qe</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tregon</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permbajtjen</a:t>
            </a:r>
            <a:r>
              <a:rPr lang="en-US" dirty="0">
                <a:solidFill>
                  <a:srgbClr val="3C4043"/>
                </a:solidFill>
                <a:latin typeface="Arial" panose="020B0604020202020204" pitchFamily="34" charset="0"/>
                <a:cs typeface="Arial" panose="020B0604020202020204" pitchFamily="34" charset="0"/>
              </a:rPr>
              <a:t> e </a:t>
            </a:r>
            <a:r>
              <a:rPr lang="en-US" dirty="0" err="1">
                <a:solidFill>
                  <a:srgbClr val="3C4043"/>
                </a:solidFill>
                <a:latin typeface="Arial" panose="020B0604020202020204" pitchFamily="34" charset="0"/>
                <a:cs typeface="Arial" panose="020B0604020202020204" pitchFamily="34" charset="0"/>
              </a:rPr>
              <a:t>nje</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fotografie</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ajroe</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eshte</a:t>
            </a:r>
            <a:r>
              <a:rPr lang="en-US" dirty="0">
                <a:solidFill>
                  <a:srgbClr val="3C4043"/>
                </a:solidFill>
                <a:latin typeface="Arial" panose="020B0604020202020204" pitchFamily="34" charset="0"/>
                <a:cs typeface="Arial" panose="020B0604020202020204" pitchFamily="34" charset="0"/>
              </a:rPr>
              <a:t> </a:t>
            </a:r>
            <a:r>
              <a:rPr lang="en-US" dirty="0" err="1">
                <a:solidFill>
                  <a:srgbClr val="3C4043"/>
                </a:solidFill>
                <a:latin typeface="Arial" panose="020B0604020202020204" pitchFamily="34" charset="0"/>
                <a:cs typeface="Arial" panose="020B0604020202020204" pitchFamily="34" charset="0"/>
              </a:rPr>
              <a:t>zgjidhja</a:t>
            </a:r>
            <a:r>
              <a:rPr lang="en-US" dirty="0">
                <a:solidFill>
                  <a:srgbClr val="3C4043"/>
                </a:solidFill>
                <a:latin typeface="Arial" panose="020B0604020202020204" pitchFamily="34" charset="0"/>
                <a:cs typeface="Arial" panose="020B0604020202020204" pitchFamily="34" charset="0"/>
              </a:rPr>
              <a:t> me e mire.</a:t>
            </a:r>
          </a:p>
        </p:txBody>
      </p:sp>
      <p:pic>
        <p:nvPicPr>
          <p:cNvPr id="3" name="Picture 2" descr="What is Drone Orthophotography and application">
            <a:extLst>
              <a:ext uri="{FF2B5EF4-FFF2-40B4-BE49-F238E27FC236}">
                <a16:creationId xmlns:a16="http://schemas.microsoft.com/office/drawing/2014/main" id="{2B05A760-218F-F089-B6F7-3CD76C217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3504" y="1176040"/>
            <a:ext cx="5584755" cy="3264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086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301072" y="-178904"/>
            <a:ext cx="8810875" cy="1602439"/>
          </a:xfrm>
        </p:spPr>
        <p:txBody>
          <a:bodyPr>
            <a:noAutofit/>
          </a:bodyPr>
          <a:lstStyle/>
          <a:p>
            <a:pPr algn="ct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sq-AL" sz="2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Rektifikimi me pika kontrolli dhe njohjen e orientimit të brendshëm</a:t>
            </a:r>
            <a:br>
              <a:rPr lang="en-US" sz="2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E8039D-70B8-2F98-3B84-1F877E9B0A69}"/>
              </a:ext>
            </a:extLst>
          </p:cNvPr>
          <p:cNvSpPr txBox="1"/>
          <p:nvPr/>
        </p:nvSpPr>
        <p:spPr>
          <a:xfrm>
            <a:off x="1269861" y="1085064"/>
            <a:ext cx="10199896" cy="6757747"/>
          </a:xfrm>
          <a:prstGeom prst="rect">
            <a:avLst/>
          </a:prstGeom>
          <a:noFill/>
        </p:spPr>
        <p:txBody>
          <a:bodyPr wrap="square">
            <a:spAutoFit/>
          </a:bodyPr>
          <a:lstStyle/>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Rektifikimi ndonjëherë mund të realizohet pa njohjen e elementeve të orientimit të jashtëm, ndoshta për shkak se nuk paraprihet nga triangulacioni ajror ose sepse ai jep vetëm koordinatat e pikave të kontrollit dhe jo elementet e orientimit të jashtëm. Në këto raste rektifikimi fillon me një vizatim të pikave të kontrollit. 3 pika kontrolli për çdo fotografi mjaftojnë për një rektifikim të tillë, por në praktikë përdoren gjithmonë 4 pika për kontroll.</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Pika e tepërt e kontrollit gjithashtu sjell një kontroll të nevojshëm të të gjithë procesit, radha e të cilit është:</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Font typeface="+mj-lt"/>
              <a:buAutoNum type="arabicPeriod"/>
              <a:tabLst>
                <a:tab pos="4314825" algn="l"/>
              </a:tabLst>
            </a:pPr>
            <a:r>
              <a:rPr lang="sq-AL" sz="1900" dirty="0">
                <a:effectLst/>
                <a:latin typeface="Arial" panose="020B0604020202020204" pitchFamily="34" charset="0"/>
                <a:ea typeface="Times New Roman" panose="02020603050405020304" pitchFamily="18" charset="0"/>
                <a:cs typeface="Arial" panose="020B0604020202020204" pitchFamily="34" charset="0"/>
              </a:rPr>
              <a:t>Vendoset fotografia në mbajtëse, duke e qendërzuar me ndihmën e indekseve të kundërta. Mbajtësja e fotografisë si dhe fotografia do të zhvendosen automatikisht përgjatë vijës së pjerrësisë maksimale me distancën “e” nga boshti optik;</a:t>
            </a:r>
            <a:endParaRPr lang="en-US" sz="19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sq-AL" sz="1900" dirty="0">
                <a:effectLst/>
                <a:latin typeface="Arial" panose="020B0604020202020204" pitchFamily="34" charset="0"/>
                <a:ea typeface="Times New Roman" panose="02020603050405020304" pitchFamily="18" charset="0"/>
                <a:cs typeface="Arial" panose="020B0604020202020204" pitchFamily="34" charset="0"/>
              </a:rPr>
              <a:t>Ndryshohet distanca e projektimit s dhe zhvendoset e rrotullohet fleta e vizatimit të pikave të kontrollit derisa të arrihet përputhja midis pikave të projektuara dhe atyre të vizatuara 1 dhe 3 dhe</a:t>
            </a:r>
            <a:endParaRPr lang="en-US" sz="19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000"/>
              </a:spcAft>
              <a:buFont typeface="+mj-lt"/>
              <a:buAutoNum type="arabicPeriod"/>
            </a:pPr>
            <a:r>
              <a:rPr lang="sq-AL" sz="1900" dirty="0">
                <a:effectLst/>
                <a:latin typeface="Arial" panose="020B0604020202020204" pitchFamily="34" charset="0"/>
                <a:ea typeface="Times New Roman" panose="02020603050405020304" pitchFamily="18" charset="0"/>
                <a:cs typeface="Arial" panose="020B0604020202020204" pitchFamily="34" charset="0"/>
              </a:rPr>
              <a:t>Eliminohen mospërputhjet në pikat 2 dhe 4. Për këtë qëllim platforma e projektimit duhet të pjerrësohet rreth 2 boshteve pingule.</a:t>
            </a:r>
            <a:endParaRPr lang="en-US" sz="19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dirty="0">
              <a:solidFill>
                <a:srgbClr val="3C4043"/>
              </a:solidFill>
              <a:latin typeface="Roboto" panose="02000000000000000000" pitchFamily="2" charset="0"/>
            </a:endParaRPr>
          </a:p>
        </p:txBody>
      </p:sp>
    </p:spTree>
    <p:extLst>
      <p:ext uri="{BB962C8B-B14F-4D97-AF65-F5344CB8AC3E}">
        <p14:creationId xmlns:p14="http://schemas.microsoft.com/office/powerpoint/2010/main" val="963344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221559" y="288235"/>
            <a:ext cx="8433189" cy="447259"/>
          </a:xfrm>
        </p:spPr>
        <p:txBody>
          <a:bodyPr>
            <a:noAutofit/>
          </a:bodyPr>
          <a:lstStyle/>
          <a:p>
            <a:pPr algn="ctr"/>
            <a:r>
              <a:rPr lang="sq-AL" sz="2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Rektifikuesit</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E8039D-70B8-2F98-3B84-1F877E9B0A69}"/>
              </a:ext>
            </a:extLst>
          </p:cNvPr>
          <p:cNvSpPr txBox="1"/>
          <p:nvPr/>
        </p:nvSpPr>
        <p:spPr>
          <a:xfrm>
            <a:off x="1269861" y="1085064"/>
            <a:ext cx="10199896" cy="4293483"/>
          </a:xfrm>
          <a:prstGeom prst="rect">
            <a:avLst/>
          </a:prstGeom>
          <a:noFill/>
        </p:spPr>
        <p:txBody>
          <a:bodyPr wrap="square">
            <a:spAutoFit/>
          </a:bodyPr>
          <a:lstStyle/>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Në raste të veçanta për rektifikim përdoren zmadhues fotografikë me platformë projektimi që mund të pjerrësohet me kënde të vogla dhe me mbajtëse fotografie që mund të zhvendosen. Të ashtuquajturit Sketchmasters janë në të njëjtën kategori. Këta kanë një prizëm kënd-drejtë me një sipërfaqe hipotenuze gjysmë-pasqyruese përmes së cilës mund të shihet në të njëjtën kohë pasqyrimi i një harte dhe i një fotografie ajrore.</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Pas pjerrësimit të planit të fotografisë duke zhvendosur dhe rrotulluar hartën dhe duke rregulluar distancën relative të projektimit dhe ndriçimin e të dyjave, pjesët homologe të hartës dhe të fotografisë mund të mbivendosen duke lejuar kështu azhurnimin e një pjese të vogël të hartës.</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dirty="0">
              <a:solidFill>
                <a:srgbClr val="3C4043"/>
              </a:solidFill>
              <a:latin typeface="Roboto" panose="02000000000000000000" pitchFamily="2" charset="0"/>
            </a:endParaRPr>
          </a:p>
        </p:txBody>
      </p:sp>
    </p:spTree>
    <p:extLst>
      <p:ext uri="{BB962C8B-B14F-4D97-AF65-F5344CB8AC3E}">
        <p14:creationId xmlns:p14="http://schemas.microsoft.com/office/powerpoint/2010/main" val="3935417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221559" y="288235"/>
            <a:ext cx="8433189" cy="447259"/>
          </a:xfrm>
        </p:spPr>
        <p:txBody>
          <a:bodyPr>
            <a:noAutofit/>
          </a:bodyPr>
          <a:lstStyle/>
          <a:p>
            <a:pPr marL="0" marR="0" algn="ctr">
              <a:lnSpc>
                <a:spcPct val="115000"/>
              </a:lnSpc>
              <a:spcBef>
                <a:spcPts val="0"/>
              </a:spcBef>
              <a:spcAft>
                <a:spcPts val="1000"/>
              </a:spcAft>
            </a:pPr>
            <a:r>
              <a:rPr lang="sq-AL" sz="2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Saktësia e rektifikimit përspektiv</a:t>
            </a:r>
            <a:endParaRPr lang="en-US" sz="2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7E8039D-70B8-2F98-3B84-1F877E9B0A69}"/>
                  </a:ext>
                </a:extLst>
              </p:cNvPr>
              <p:cNvSpPr txBox="1"/>
              <p:nvPr/>
            </p:nvSpPr>
            <p:spPr>
              <a:xfrm>
                <a:off x="1269861" y="1085064"/>
                <a:ext cx="10199896" cy="5650971"/>
              </a:xfrm>
              <a:prstGeom prst="rect">
                <a:avLst/>
              </a:prstGeom>
              <a:noFill/>
            </p:spPr>
            <p:txBody>
              <a:bodyPr wrap="square">
                <a:spAutoFit/>
              </a:bodyPr>
              <a:lstStyle/>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Nëse supozojmë një plan terreni horizontal, pozicionet e ndërtesave, pemëve etj në një ortofoto të rektifikuar janë korrekt vetëm në nivelin e terrenit. Tarracat, kurorat e pemëve etj janë të zhvendosura nga pozicionet e tyre të vërteta.</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Madhësia e zhvendosjes është:</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𝑟</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𝑍</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𝑟</m:t>
                          </m:r>
                        </m:num>
                        <m:den>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𝑍</m:t>
                              </m:r>
                            </m:e>
                            <m:sub>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𝑜</m:t>
                              </m:r>
                            </m:sub>
                          </m:sSub>
                        </m:den>
                      </m:f>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         </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𝑘𝑢</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  </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𝑟</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−ë</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𝑠h𝑡</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ë </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𝑑𝑖𝑠𝑡𝑎𝑛𝑐𝑎</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 </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𝑟𝑎𝑑𝑖𝑎𝑙𝑒</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 </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𝑒</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 </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𝑝𝑖𝑘</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ë</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𝑠</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 </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𝑛𝑔𝑎</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 </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𝑝𝑖𝑘𝑎</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 </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𝑛𝑎𝑑𝑖𝑟𝑖𝑡</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 </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ë </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𝑜𝑟𝑡𝑜𝑓𝑜𝑡𝑜</m:t>
                      </m:r>
                    </m:oMath>
                  </m:oMathPara>
                </a14:m>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Nëse fotografia është thuajse vertikale mund të shkruajmë ekuacionin:</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𝑟</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𝑍</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𝑟</m:t>
                          </m:r>
                        </m:num>
                        <m:den>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𝑐</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𝑏</m:t>
                              </m:r>
                            </m:sub>
                          </m:sSub>
                        </m:den>
                      </m:f>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2000" dirty="0">
                  <a:effectLst/>
                  <a:latin typeface="Arial" panose="020B0604020202020204" pitchFamily="34" charset="0"/>
                  <a:ea typeface="Calibri" panose="020F0502020204030204" pitchFamily="34" charset="0"/>
                  <a:cs typeface="Arial" panose="020B0604020202020204" pitchFamily="34" charset="0"/>
                </a:endParaRPr>
              </a:p>
              <a:p>
                <a:r>
                  <a:rPr lang="sq-AL" sz="2000" dirty="0">
                    <a:effectLst/>
                    <a:latin typeface="Arial" panose="020B0604020202020204" pitchFamily="34" charset="0"/>
                    <a:ea typeface="Times New Roman" panose="02020603050405020304" pitchFamily="18" charset="0"/>
                    <a:cs typeface="Arial" panose="020B0604020202020204" pitchFamily="34" charset="0"/>
                  </a:rPr>
                  <a:t>Supozojmë që zhvendosja maksimale në ortofoto është ∆Z</a:t>
                </a:r>
                <a:r>
                  <a:rPr lang="sq-AL" sz="2000" baseline="-25000" dirty="0">
                    <a:effectLst/>
                    <a:latin typeface="Arial" panose="020B0604020202020204" pitchFamily="34" charset="0"/>
                    <a:ea typeface="Times New Roman" panose="02020603050405020304" pitchFamily="18" charset="0"/>
                    <a:cs typeface="Arial" panose="020B0604020202020204" pitchFamily="34" charset="0"/>
                  </a:rPr>
                  <a:t>max</a:t>
                </a:r>
                <a:r>
                  <a:rPr lang="sq-AL" sz="2000" dirty="0">
                    <a:effectLst/>
                    <a:latin typeface="Arial" panose="020B0604020202020204" pitchFamily="34" charset="0"/>
                    <a:ea typeface="Times New Roman" panose="02020603050405020304" pitchFamily="18" charset="0"/>
                    <a:cs typeface="Arial" panose="020B0604020202020204" pitchFamily="34" charset="0"/>
                  </a:rPr>
                  <a:t>=1 mm në format ortofoto-je prej 50x50cm. Për shkallë të vogla fotografitë ajrore të sipërfaqeve plane të terrenit mund të rektifikohen në mënyrë të kënaqshme dhe se fotografitë me kënd normal janë shumë më të përshtatshme për prodhimin e ortofoto-ve sesa fotografitë me kënd super të gjerë.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dirty="0">
                  <a:solidFill>
                    <a:srgbClr val="3C4043"/>
                  </a:solidFill>
                  <a:latin typeface="Roboto" panose="02000000000000000000" pitchFamily="2" charset="0"/>
                </a:endParaRPr>
              </a:p>
            </p:txBody>
          </p:sp>
        </mc:Choice>
        <mc:Fallback xmlns="">
          <p:sp>
            <p:nvSpPr>
              <p:cNvPr id="4" name="TextBox 3">
                <a:extLst>
                  <a:ext uri="{FF2B5EF4-FFF2-40B4-BE49-F238E27FC236}">
                    <a16:creationId xmlns:a16="http://schemas.microsoft.com/office/drawing/2014/main" id="{C7E8039D-70B8-2F98-3B84-1F877E9B0A69}"/>
                  </a:ext>
                </a:extLst>
              </p:cNvPr>
              <p:cNvSpPr txBox="1">
                <a:spLocks noRot="1" noChangeAspect="1" noMove="1" noResize="1" noEditPoints="1" noAdjustHandles="1" noChangeArrowheads="1" noChangeShapeType="1" noTextEdit="1"/>
              </p:cNvSpPr>
              <p:nvPr/>
            </p:nvSpPr>
            <p:spPr>
              <a:xfrm>
                <a:off x="1269861" y="1085064"/>
                <a:ext cx="10199896" cy="5650971"/>
              </a:xfrm>
              <a:prstGeom prst="rect">
                <a:avLst/>
              </a:prstGeom>
              <a:blipFill>
                <a:blip r:embed="rId2"/>
                <a:stretch>
                  <a:fillRect l="-597" t="-324"/>
                </a:stretch>
              </a:blipFill>
            </p:spPr>
            <p:txBody>
              <a:bodyPr/>
              <a:lstStyle/>
              <a:p>
                <a:r>
                  <a:rPr lang="en-US">
                    <a:noFill/>
                  </a:rPr>
                  <a:t> </a:t>
                </a:r>
              </a:p>
            </p:txBody>
          </p:sp>
        </mc:Fallback>
      </mc:AlternateContent>
    </p:spTree>
    <p:extLst>
      <p:ext uri="{BB962C8B-B14F-4D97-AF65-F5344CB8AC3E}">
        <p14:creationId xmlns:p14="http://schemas.microsoft.com/office/powerpoint/2010/main" val="742329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221559" y="288235"/>
            <a:ext cx="8433189" cy="447259"/>
          </a:xfrm>
        </p:spPr>
        <p:txBody>
          <a:bodyPr>
            <a:noAutofit/>
          </a:bodyPr>
          <a:lstStyle/>
          <a:p>
            <a:pPr marL="0" marR="0" algn="ctr">
              <a:lnSpc>
                <a:spcPct val="115000"/>
              </a:lnSpc>
              <a:spcBef>
                <a:spcPts val="0"/>
              </a:spcBef>
              <a:spcAft>
                <a:spcPts val="1000"/>
              </a:spcAft>
            </a:pPr>
            <a:r>
              <a:rPr lang="sq-A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Rektifikimi me transformim diferencial</a:t>
            </a:r>
            <a:endPar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E8039D-70B8-2F98-3B84-1F877E9B0A69}"/>
              </a:ext>
            </a:extLst>
          </p:cNvPr>
          <p:cNvSpPr txBox="1"/>
          <p:nvPr/>
        </p:nvSpPr>
        <p:spPr>
          <a:xfrm>
            <a:off x="1269861" y="1085064"/>
            <a:ext cx="10199896" cy="4647426"/>
          </a:xfrm>
          <a:prstGeom prst="rect">
            <a:avLst/>
          </a:prstGeom>
          <a:noFill/>
        </p:spPr>
        <p:txBody>
          <a:bodyPr wrap="square">
            <a:spAutoFit/>
          </a:bodyPr>
          <a:lstStyle/>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Ky rektifikim është universalisht i aplikueshëm. Pjesë të vogla të fotografisë origjinale nxirren dhe rektifikohen fotografikisht njëra pas tjetrës. Ky proçes njihet si rektifikim diferencial. Detyra e këtij rektifikimi konsiston në transferimin e përmbajtjes fotografike të një katërkëndëshi arbitrar në drejtkëndësh.</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Një e çarë shumë e ngushtë me gjatësi S sa gjerësia e rrjetit drejtkëndësh, lëviz në drejtimin e  y-ve mbi planin xy të ortofotos. Gjatë kësaj lëvizje të vazhdueshme elementi vijë korrespondues i planit ξη projektohet në planin xy. Elementi vijë i fotografisë duhet të transformohet me anën e:</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sq-AL" sz="2000" dirty="0">
                <a:effectLst/>
                <a:latin typeface="Arial" panose="020B0604020202020204" pitchFamily="34" charset="0"/>
                <a:ea typeface="Times New Roman" panose="02020603050405020304" pitchFamily="18" charset="0"/>
                <a:cs typeface="Arial" panose="020B0604020202020204" pitchFamily="34" charset="0"/>
              </a:rPr>
              <a:t>Dy spostime të pikës qendrore (C’-C);</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sq-AL" sz="2000" dirty="0">
                <a:effectLst/>
                <a:latin typeface="Arial" panose="020B0604020202020204" pitchFamily="34" charset="0"/>
                <a:ea typeface="Times New Roman" panose="02020603050405020304" pitchFamily="18" charset="0"/>
                <a:cs typeface="Arial" panose="020B0604020202020204" pitchFamily="34" charset="0"/>
              </a:rPr>
              <a:t>Rrotullim me këndin α dhe</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000"/>
              </a:spcAft>
              <a:buFont typeface="+mj-lt"/>
              <a:buAutoNum type="arabicPeriod"/>
            </a:pPr>
            <a:r>
              <a:rPr lang="sq-AL" sz="2000" dirty="0">
                <a:effectLst/>
                <a:latin typeface="Arial" panose="020B0604020202020204" pitchFamily="34" charset="0"/>
                <a:ea typeface="Times New Roman" panose="02020603050405020304" pitchFamily="18" charset="0"/>
                <a:cs typeface="Arial" panose="020B0604020202020204" pitchFamily="34" charset="0"/>
              </a:rPr>
              <a:t>Ndryshim shkalle (S’-S).</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dirty="0">
              <a:solidFill>
                <a:srgbClr val="3C4043"/>
              </a:solidFill>
              <a:latin typeface="Roboto" panose="02000000000000000000" pitchFamily="2" charset="0"/>
            </a:endParaRPr>
          </a:p>
        </p:txBody>
      </p:sp>
    </p:spTree>
    <p:extLst>
      <p:ext uri="{BB962C8B-B14F-4D97-AF65-F5344CB8AC3E}">
        <p14:creationId xmlns:p14="http://schemas.microsoft.com/office/powerpoint/2010/main" val="133400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221559" y="288235"/>
            <a:ext cx="8433189" cy="447259"/>
          </a:xfrm>
        </p:spPr>
        <p:txBody>
          <a:bodyPr>
            <a:noAutofit/>
          </a:bodyPr>
          <a:lstStyle/>
          <a:p>
            <a:pPr marL="0" marR="0" algn="ctr">
              <a:lnSpc>
                <a:spcPct val="115000"/>
              </a:lnSpc>
              <a:spcBef>
                <a:spcPts val="0"/>
              </a:spcBef>
              <a:spcAft>
                <a:spcPts val="1000"/>
              </a:spcAft>
            </a:pPr>
            <a:r>
              <a:rPr lang="sq-A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Rektifikimi me transformim diferencial</a:t>
            </a:r>
            <a:endPar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E8039D-70B8-2F98-3B84-1F877E9B0A69}"/>
              </a:ext>
            </a:extLst>
          </p:cNvPr>
          <p:cNvSpPr txBox="1"/>
          <p:nvPr/>
        </p:nvSpPr>
        <p:spPr>
          <a:xfrm>
            <a:off x="1269861" y="1085064"/>
            <a:ext cx="10199896" cy="5483552"/>
          </a:xfrm>
          <a:prstGeom prst="rect">
            <a:avLst/>
          </a:prstGeom>
          <a:noFill/>
        </p:spPr>
        <p:txBody>
          <a:bodyPr wrap="square">
            <a:spAutoFit/>
          </a:bodyPr>
          <a:lstStyle/>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Instrumenti për rektifikim diferencial është Avioplan. Zemra e këtij instrumenti është një kompjuter i cili merr të dhënat. Këto të dhëna janë koordinatat ξη të skajeve të elemeteve vija në fotografi. Më pas kompjuteri interpolon në kohë reale qendrat e çdo elementi vijë në fotografi pra duke llogaritur dy spostimet e pikës qendrore si dhe këndin rrotullues α dhe shkallën.</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Rrotullimi i bobinës korrespondon në drejtimin e y-ve në ortofoto me zhvendosjet anësore të bobinës në drejtimin e x-ve. Në çdo hap të dhënat llogariten dhe dërgohen tek serverët e kontrollit të të gjithë komponentëve:</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sq-AL" sz="2000" dirty="0">
                <a:effectLst/>
                <a:latin typeface="Arial" panose="020B0604020202020204" pitchFamily="34" charset="0"/>
                <a:ea typeface="Times New Roman" panose="02020603050405020304" pitchFamily="18" charset="0"/>
                <a:cs typeface="Arial" panose="020B0604020202020204" pitchFamily="34" charset="0"/>
              </a:rPr>
              <a:t>Këndi α për të rrotulluar Dove;</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sq-AL" sz="2000" dirty="0">
                <a:effectLst/>
                <a:latin typeface="Arial" panose="020B0604020202020204" pitchFamily="34" charset="0"/>
                <a:ea typeface="Times New Roman" panose="02020603050405020304" pitchFamily="18" charset="0"/>
                <a:cs typeface="Arial" panose="020B0604020202020204" pitchFamily="34" charset="0"/>
              </a:rPr>
              <a:t>Faktori i shkallës për veprimin e lentave zmadhuese dhe</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000"/>
              </a:spcAft>
              <a:buFont typeface="+mj-lt"/>
              <a:buAutoNum type="arabicPeriod"/>
            </a:pPr>
            <a:r>
              <a:rPr lang="sq-AL" sz="2000" dirty="0">
                <a:effectLst/>
                <a:latin typeface="Arial" panose="020B0604020202020204" pitchFamily="34" charset="0"/>
                <a:ea typeface="Times New Roman" panose="02020603050405020304" pitchFamily="18" charset="0"/>
                <a:cs typeface="Arial" panose="020B0604020202020204" pitchFamily="34" charset="0"/>
              </a:rPr>
              <a:t>Dy koordinatat e qendrave të elementeve vijë në fotografi për të lëvizur fotografinë.</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Gjatësia e të qarës është nga 3-16 mm me hapa prej 1mm dhe gjerësi 0.1mm për përdorim filmi bardhë e zi ose 0.3mm për përdorim filmi me ngjyra.</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dirty="0">
              <a:solidFill>
                <a:srgbClr val="3C4043"/>
              </a:solidFill>
              <a:latin typeface="Roboto" panose="02000000000000000000" pitchFamily="2" charset="0"/>
            </a:endParaRPr>
          </a:p>
        </p:txBody>
      </p:sp>
    </p:spTree>
    <p:extLst>
      <p:ext uri="{BB962C8B-B14F-4D97-AF65-F5344CB8AC3E}">
        <p14:creationId xmlns:p14="http://schemas.microsoft.com/office/powerpoint/2010/main" val="345681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221559" y="109331"/>
            <a:ext cx="8433189" cy="975734"/>
          </a:xfrm>
        </p:spPr>
        <p:txBody>
          <a:bodyPr>
            <a:noAutofit/>
          </a:bodyPr>
          <a:lstStyle/>
          <a:p>
            <a:pPr marL="0" marR="0" algn="ctr">
              <a:lnSpc>
                <a:spcPct val="115000"/>
              </a:lnSpc>
              <a:spcBef>
                <a:spcPts val="0"/>
              </a:spcBef>
              <a:spcAft>
                <a:spcPts val="1000"/>
              </a:spcAft>
              <a:tabLst>
                <a:tab pos="2275205" algn="l"/>
              </a:tabLst>
            </a:pPr>
            <a:r>
              <a:rPr lang="sq-AL" sz="2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Rektifikimi i fotografive të pjerrëta të objekteve plane</a:t>
            </a:r>
            <a:endParaRPr lang="en-US" sz="2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E8039D-70B8-2F98-3B84-1F877E9B0A69}"/>
              </a:ext>
            </a:extLst>
          </p:cNvPr>
          <p:cNvSpPr txBox="1"/>
          <p:nvPr/>
        </p:nvSpPr>
        <p:spPr>
          <a:xfrm>
            <a:off x="1269861" y="1085064"/>
            <a:ext cx="10199896" cy="6093976"/>
          </a:xfrm>
          <a:prstGeom prst="rect">
            <a:avLst/>
          </a:prstGeom>
          <a:noFill/>
        </p:spPr>
        <p:txBody>
          <a:bodyPr wrap="square">
            <a:spAutoFit/>
          </a:bodyPr>
          <a:lstStyle/>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Transformimet diferenciale të imazhit mund të përdoren edhe për rektifikimin e fotografive të pjerrëta të objekteve plane. Mund të rektifikohen fotografi me pjerrësi shumë më të madhe se 15 gon.</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Në rektifikimin e fotografive të pjerrëta të objekteve plane rrjeti  ξη është një rrjet përspektiv. Ai mund të llogaritet pas përcaktimit të një rrjeti drejtkëndor në planin XY.</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Saktësia e ortofotove të objekteve plane të rektifikuara në mënyrë diferenciale është e njejtë me atë të rektifikimit përspektiv.</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Ajo që kërkohet këtu është që nga fotografia me përspektivë qendrore të prodhohet një projeksion ortogonal i planit të pjerrët të objektit në planin XY, pra një ortofoto.</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Zgjidhja me transformim diferencial të imazhit kërkon hapat e mëposhtëm:</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sq-AL" sz="2000" dirty="0">
                <a:effectLst/>
                <a:latin typeface="Arial" panose="020B0604020202020204" pitchFamily="34" charset="0"/>
                <a:ea typeface="Times New Roman" panose="02020603050405020304" pitchFamily="18" charset="0"/>
                <a:cs typeface="Arial" panose="020B0604020202020204" pitchFamily="34" charset="0"/>
              </a:rPr>
              <a:t>Përcaktimi i një rrjeti katrorësh në planin XY;</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sq-AL" sz="2000" dirty="0">
                <a:effectLst/>
                <a:latin typeface="Arial" panose="020B0604020202020204" pitchFamily="34" charset="0"/>
                <a:ea typeface="Times New Roman" panose="02020603050405020304" pitchFamily="18" charset="0"/>
                <a:cs typeface="Arial" panose="020B0604020202020204" pitchFamily="34" charset="0"/>
              </a:rPr>
              <a:t>Përcaktimi i këtij rrjeti në planin e pjerrët të objektit që korrespondon me llogaritjen e koordinatave Z të rrjetit të katrorëve XY dhe</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000"/>
              </a:spcAft>
              <a:buFont typeface="+mj-lt"/>
              <a:buAutoNum type="arabicPeriod"/>
            </a:pPr>
            <a:r>
              <a:rPr lang="sq-AL" sz="2000" dirty="0">
                <a:effectLst/>
                <a:latin typeface="Arial" panose="020B0604020202020204" pitchFamily="34" charset="0"/>
                <a:ea typeface="Times New Roman" panose="02020603050405020304" pitchFamily="18" charset="0"/>
                <a:cs typeface="Arial" panose="020B0604020202020204" pitchFamily="34" charset="0"/>
              </a:rPr>
              <a:t>Projeksion qendror në fotografi i pikave të objektit me koordinatat e tyre XYZ.</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dirty="0">
              <a:solidFill>
                <a:srgbClr val="3C4043"/>
              </a:solidFill>
              <a:latin typeface="Roboto" panose="02000000000000000000" pitchFamily="2" charset="0"/>
            </a:endParaRPr>
          </a:p>
        </p:txBody>
      </p:sp>
    </p:spTree>
    <p:extLst>
      <p:ext uri="{BB962C8B-B14F-4D97-AF65-F5344CB8AC3E}">
        <p14:creationId xmlns:p14="http://schemas.microsoft.com/office/powerpoint/2010/main" val="4044937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231498" y="208721"/>
            <a:ext cx="8433189" cy="677561"/>
          </a:xfrm>
        </p:spPr>
        <p:txBody>
          <a:bodyPr>
            <a:noAutofit/>
          </a:bodyPr>
          <a:lstStyle/>
          <a:p>
            <a:pPr algn="ctr">
              <a:lnSpc>
                <a:spcPct val="115000"/>
              </a:lnSpc>
              <a:spcBef>
                <a:spcPts val="0"/>
              </a:spcBef>
              <a:spcAft>
                <a:spcPts val="1000"/>
              </a:spcAft>
              <a:tabLst>
                <a:tab pos="2275205" algn="l"/>
              </a:tabLst>
            </a:pPr>
            <a:r>
              <a:rPr lang="sq-AL" sz="2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Rektifikimi i </a:t>
            </a:r>
            <a:r>
              <a:rPr lang="sq-A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objekteve të lakuara</a:t>
            </a:r>
            <a:endParaRPr lang="en-US" sz="2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E8039D-70B8-2F98-3B84-1F877E9B0A69}"/>
              </a:ext>
            </a:extLst>
          </p:cNvPr>
          <p:cNvSpPr txBox="1"/>
          <p:nvPr/>
        </p:nvSpPr>
        <p:spPr>
          <a:xfrm>
            <a:off x="1269861" y="1085064"/>
            <a:ext cx="10199896" cy="3585597"/>
          </a:xfrm>
          <a:prstGeom prst="rect">
            <a:avLst/>
          </a:prstGeom>
          <a:noFill/>
        </p:spPr>
        <p:txBody>
          <a:bodyPr wrap="square">
            <a:spAutoFit/>
          </a:bodyPr>
          <a:lstStyle/>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Supozojmë se sipërfaqja e objektit përshkruhet nga koordinatat Z të rrjetit XY. Për të prodhuar një ortofoto në këtë rast një projeksion ortogonal të sipërfaqes së lakuar të objektit në planin XY, pikat e rrjetit e objektit me koordinatat e tyre XYZ duhet të transformohen në planin e fotografisë.</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Produkti përfundimtar nga rektifikuesi diferencial është një ortofoto në të cilën rrjeti i deformuar është transformuar në rrjet drejtkëndësh.</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Elementet e orientimit të jashtëm dhe të brendshëm nevojiten për transformimin e pikave të objektit në fotografi.</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dirty="0">
              <a:solidFill>
                <a:srgbClr val="3C4043"/>
              </a:solidFill>
              <a:latin typeface="Roboto" panose="02000000000000000000" pitchFamily="2" charset="0"/>
            </a:endParaRPr>
          </a:p>
        </p:txBody>
      </p:sp>
    </p:spTree>
    <p:extLst>
      <p:ext uri="{BB962C8B-B14F-4D97-AF65-F5344CB8AC3E}">
        <p14:creationId xmlns:p14="http://schemas.microsoft.com/office/powerpoint/2010/main" val="3318576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231498" y="208721"/>
            <a:ext cx="8433189" cy="677561"/>
          </a:xfrm>
        </p:spPr>
        <p:txBody>
          <a:bodyPr>
            <a:noAutofit/>
          </a:bodyPr>
          <a:lstStyle/>
          <a:p>
            <a:pPr marL="0" marR="0" algn="ctr">
              <a:lnSpc>
                <a:spcPct val="115000"/>
              </a:lnSpc>
              <a:spcBef>
                <a:spcPts val="0"/>
              </a:spcBef>
              <a:spcAft>
                <a:spcPts val="1000"/>
              </a:spcAft>
            </a:pPr>
            <a:r>
              <a:rPr lang="sq-AL" sz="2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Metoda të ndryshme të mbledhjes së të dhënave</a:t>
            </a:r>
            <a:endParaRPr lang="en-US" sz="2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E8039D-70B8-2F98-3B84-1F877E9B0A69}"/>
              </a:ext>
            </a:extLst>
          </p:cNvPr>
          <p:cNvSpPr txBox="1"/>
          <p:nvPr/>
        </p:nvSpPr>
        <p:spPr>
          <a:xfrm>
            <a:off x="1359313" y="1095003"/>
            <a:ext cx="10199896" cy="3231654"/>
          </a:xfrm>
          <a:prstGeom prst="rect">
            <a:avLst/>
          </a:prstGeom>
          <a:noFill/>
        </p:spPr>
        <p:txBody>
          <a:bodyPr wrap="square">
            <a:spAutoFit/>
          </a:bodyPr>
          <a:lstStyle/>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Në stereoploterat analitikë zakonisht ka një mënyrë për mbledhjen e të dhënave në të cilën mekanizmat e lëvizjes në drejtimet XY automatikisht e çojnë markën e vizimit në një rrjet me formë gjarpëruese.</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Detyra e operatorit është që të kontrollojë lëvizjen në Z në mënyrë të tillë që të mbajë markën e vizimit në kontakt me sipërfaqen e stereomodelit.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Në zona të pyllëzuara është mirë të maten pika të veçuara në zona të caktuara ku sigurohet shikim i mirë stereoskopik.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dirty="0">
              <a:solidFill>
                <a:srgbClr val="3C4043"/>
              </a:solidFill>
              <a:latin typeface="Roboto" panose="02000000000000000000" pitchFamily="2" charset="0"/>
            </a:endParaRPr>
          </a:p>
        </p:txBody>
      </p:sp>
    </p:spTree>
    <p:extLst>
      <p:ext uri="{BB962C8B-B14F-4D97-AF65-F5344CB8AC3E}">
        <p14:creationId xmlns:p14="http://schemas.microsoft.com/office/powerpoint/2010/main" val="3558171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231498" y="208721"/>
            <a:ext cx="8433189" cy="677561"/>
          </a:xfrm>
        </p:spPr>
        <p:txBody>
          <a:bodyPr>
            <a:noAutofit/>
          </a:bodyPr>
          <a:lstStyle/>
          <a:p>
            <a:pPr marL="0" marR="0" algn="ctr">
              <a:lnSpc>
                <a:spcPct val="115000"/>
              </a:lnSpc>
              <a:spcBef>
                <a:spcPts val="0"/>
              </a:spcBef>
              <a:spcAft>
                <a:spcPts val="1000"/>
              </a:spcAft>
            </a:pPr>
            <a:r>
              <a:rPr lang="sq-AL" sz="2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Saktësia e rektifimit diferencial</a:t>
            </a:r>
            <a:endParaRPr lang="en-US" sz="2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E8039D-70B8-2F98-3B84-1F877E9B0A69}"/>
              </a:ext>
            </a:extLst>
          </p:cNvPr>
          <p:cNvSpPr txBox="1"/>
          <p:nvPr/>
        </p:nvSpPr>
        <p:spPr>
          <a:xfrm>
            <a:off x="1110834" y="993840"/>
            <a:ext cx="10199896" cy="6756978"/>
          </a:xfrm>
          <a:prstGeom prst="rect">
            <a:avLst/>
          </a:prstGeom>
          <a:noFill/>
        </p:spPr>
        <p:txBody>
          <a:bodyPr wrap="square">
            <a:spAutoFit/>
          </a:bodyPr>
          <a:lstStyle>
            <a:defPPr>
              <a:defRPr lang="en-US"/>
            </a:defPPr>
            <a:lvl1pPr marR="0">
              <a:lnSpc>
                <a:spcPct val="115000"/>
              </a:lnSpc>
              <a:spcBef>
                <a:spcPts val="0"/>
              </a:spcBef>
              <a:spcAft>
                <a:spcPts val="1000"/>
              </a:spcAft>
              <a:defRPr sz="2000">
                <a:effectLst/>
                <a:latin typeface="Arial" panose="020B0604020202020204" pitchFamily="34" charset="0"/>
                <a:ea typeface="Times New Roman" panose="02020603050405020304" pitchFamily="18" charset="0"/>
                <a:cs typeface="Arial" panose="020B0604020202020204" pitchFamily="34" charset="0"/>
              </a:defRPr>
            </a:lvl1pPr>
          </a:lstStyle>
          <a:p>
            <a:r>
              <a:rPr lang="sq-AL" dirty="0"/>
              <a:t>Majat e çative, kurorat e pemëve etj do të zhvendosen nga pozicionet e tyre korrekte.</a:t>
            </a:r>
            <a:endParaRPr lang="en-US" dirty="0"/>
          </a:p>
          <a:p>
            <a:r>
              <a:rPr lang="sq-AL" dirty="0"/>
              <a:t>Ky gabim në rektifikimin diferencial nuk mund të eliminohet nga përfshirja e këtyre detajeve në mbledhjen e të dhënave. I gjithë koncepti i rektifikimit diferencial bazohet në përafrimin e sipërfaqes së terrenit nga koordinatat Z të një rrjeti katrorësh XY.</a:t>
            </a:r>
            <a:endParaRPr lang="en-US" dirty="0"/>
          </a:p>
          <a:p>
            <a:r>
              <a:rPr lang="sq-AL" dirty="0"/>
              <a:t>Përveç 	këtyre zhvendosjeve duhet të merren parasysh edhe këto gabime:</a:t>
            </a:r>
            <a:endParaRPr lang="en-US" dirty="0"/>
          </a:p>
          <a:p>
            <a:r>
              <a:rPr lang="sq-AL" dirty="0"/>
              <a:t>Gabimet e matjes së lartësisë në digjitalizimin e sipërfaqes së terrenit që varet nga forma dhe mbulesa terrenit; </a:t>
            </a:r>
            <a:endParaRPr lang="en-US" dirty="0"/>
          </a:p>
          <a:p>
            <a:r>
              <a:rPr lang="sq-AL" dirty="0"/>
              <a:t>Gabimet nga përafrimi i sipërfaqes së vazhdueshme të terrenit nga pika të veçanta në një rrjet dhe</a:t>
            </a:r>
            <a:endParaRPr lang="en-US" dirty="0"/>
          </a:p>
          <a:p>
            <a:r>
              <a:rPr lang="sq-AL" dirty="0"/>
              <a:t>Gabimet në interpolimin e koordinatave Z të rrjetit XY nga pikat e digjitalizuara me shpërndarje pak a shumë të çrregullt.</a:t>
            </a:r>
            <a:endParaRPr lang="en-US" dirty="0"/>
          </a:p>
          <a:p>
            <a:r>
              <a:rPr lang="sq-AL" dirty="0"/>
              <a:t>Gabimet më të mëdha shtrihen në anët e ortofotos, një fakt që të lejon të kontrollosh të gjithë procesin e prodhimit duke krahasuar ortofotot fqinje përgjatë kufirit të tyre të përbashkët.</a:t>
            </a:r>
            <a:endParaRPr lang="en-US" dirty="0"/>
          </a:p>
          <a:p>
            <a:endParaRPr lang="en-US" dirty="0"/>
          </a:p>
          <a:p>
            <a:endParaRPr lang="en-US" dirty="0"/>
          </a:p>
        </p:txBody>
      </p:sp>
    </p:spTree>
    <p:extLst>
      <p:ext uri="{BB962C8B-B14F-4D97-AF65-F5344CB8AC3E}">
        <p14:creationId xmlns:p14="http://schemas.microsoft.com/office/powerpoint/2010/main" val="4008530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78FAB4-99AA-7028-F4ED-E6B22273EC32}"/>
              </a:ext>
            </a:extLst>
          </p:cNvPr>
          <p:cNvSpPr txBox="1"/>
          <p:nvPr/>
        </p:nvSpPr>
        <p:spPr>
          <a:xfrm>
            <a:off x="896645" y="2811547"/>
            <a:ext cx="10173809" cy="707886"/>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ESE – </a:t>
            </a:r>
            <a:r>
              <a:rPr lang="en-US" sz="4000" dirty="0" err="1">
                <a:latin typeface="Arial" panose="020B0604020202020204" pitchFamily="34" charset="0"/>
                <a:cs typeface="Arial" panose="020B0604020202020204" pitchFamily="34" charset="0"/>
              </a:rPr>
              <a:t>Ortofoto-hartat</a:t>
            </a:r>
            <a:endParaRPr lang="en-US" sz="4000" dirty="0"/>
          </a:p>
        </p:txBody>
      </p:sp>
    </p:spTree>
    <p:extLst>
      <p:ext uri="{BB962C8B-B14F-4D97-AF65-F5344CB8AC3E}">
        <p14:creationId xmlns:p14="http://schemas.microsoft.com/office/powerpoint/2010/main" val="539519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251377" y="310719"/>
            <a:ext cx="7478549" cy="683580"/>
          </a:xfrm>
        </p:spPr>
        <p:txBody>
          <a:bodyPr>
            <a:normAutofit fontScale="90000"/>
          </a:bodyPr>
          <a:lstStyle/>
          <a:p>
            <a:pPr algn="ct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Deformimet</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 </a:t>
            </a:r>
            <a:r>
              <a:rPr lang="en-US" sz="4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fotografive</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metrike</a:t>
            </a: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E8039D-70B8-2F98-3B84-1F877E9B0A69}"/>
              </a:ext>
            </a:extLst>
          </p:cNvPr>
          <p:cNvSpPr txBox="1"/>
          <p:nvPr/>
        </p:nvSpPr>
        <p:spPr>
          <a:xfrm>
            <a:off x="1299096" y="989212"/>
            <a:ext cx="4942355" cy="6519734"/>
          </a:xfrm>
          <a:prstGeom prst="rect">
            <a:avLst/>
          </a:prstGeom>
          <a:noFill/>
        </p:spPr>
        <p:txBody>
          <a:bodyPr wrap="square">
            <a:spAutoFit/>
          </a:bodyPr>
          <a:lstStyle/>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Sipërfaqet e terrenit prezantohen në fotogrametri me anën e digjitalizimit të një bashkësie pikash të veçanta mbi sipërfaqe. Atëherë kërkohet një mënyrë tjetër e bazuar në koordinatat XYZ të pikave të veçuara të një hapësire të mbyllur për të përshkruar deformimet në fotografinë metrike.</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Në kuptimin e një harte (projeksion ortogonal) rrjeti XY është një imazh i padeformuar i sipërfaqes së terrenit. Deformimet në fotografi kanë ardhur si pasojë e llogaritjes së pikave në fotografi, të cilat u korrespondojnë çdo cepi të rrjetit në terren.</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rgbClr val="3C4043"/>
              </a:solidFill>
              <a:latin typeface="Arial" panose="020B0604020202020204" pitchFamily="34" charset="0"/>
              <a:ea typeface="Cambria Math" panose="02040503050406030204" pitchFamily="18" charset="0"/>
              <a:cs typeface="Arial" panose="020B0604020202020204" pitchFamily="34" charset="0"/>
            </a:endParaRPr>
          </a:p>
          <a:p>
            <a:endParaRPr lang="en-US" dirty="0">
              <a:solidFill>
                <a:srgbClr val="3C4043"/>
              </a:solidFill>
              <a:latin typeface="Cambria Math" panose="02040503050406030204" pitchFamily="18" charset="0"/>
              <a:ea typeface="Cambria Math" panose="02040503050406030204" pitchFamily="18" charset="0"/>
            </a:endParaRPr>
          </a:p>
          <a:p>
            <a:endParaRPr lang="en-US" dirty="0">
              <a:solidFill>
                <a:srgbClr val="3C4043"/>
              </a:solidFill>
              <a:latin typeface="Roboto" panose="02000000000000000000" pitchFamily="2" charset="0"/>
            </a:endParaRPr>
          </a:p>
        </p:txBody>
      </p:sp>
      <p:pic>
        <p:nvPicPr>
          <p:cNvPr id="5" name="Picture 4">
            <a:extLst>
              <a:ext uri="{FF2B5EF4-FFF2-40B4-BE49-F238E27FC236}">
                <a16:creationId xmlns:a16="http://schemas.microsoft.com/office/drawing/2014/main" id="{8BD3F8A5-6694-97E5-6442-F2F4C8D04EA5}"/>
              </a:ext>
            </a:extLst>
          </p:cNvPr>
          <p:cNvPicPr>
            <a:picLocks noChangeAspect="1"/>
          </p:cNvPicPr>
          <p:nvPr/>
        </p:nvPicPr>
        <p:blipFill>
          <a:blip r:embed="rId2"/>
          <a:stretch>
            <a:fillRect/>
          </a:stretch>
        </p:blipFill>
        <p:spPr>
          <a:xfrm>
            <a:off x="6241451" y="1098156"/>
            <a:ext cx="5950549" cy="5196888"/>
          </a:xfrm>
          <a:prstGeom prst="rect">
            <a:avLst/>
          </a:prstGeom>
        </p:spPr>
      </p:pic>
    </p:spTree>
    <p:extLst>
      <p:ext uri="{BB962C8B-B14F-4D97-AF65-F5344CB8AC3E}">
        <p14:creationId xmlns:p14="http://schemas.microsoft.com/office/powerpoint/2010/main" val="2246265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356725" y="0"/>
            <a:ext cx="7478549" cy="683580"/>
          </a:xfrm>
        </p:spPr>
        <p:txBody>
          <a:bodyPr>
            <a:normAutofit fontScale="90000"/>
          </a:bodyPr>
          <a:lstStyle/>
          <a:p>
            <a:pPr algn="ct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Deformimet</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 </a:t>
            </a:r>
            <a:r>
              <a:rPr lang="en-US" sz="4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fotografive</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metrike</a:t>
            </a: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7E8039D-70B8-2F98-3B84-1F877E9B0A69}"/>
                  </a:ext>
                </a:extLst>
              </p:cNvPr>
              <p:cNvSpPr txBox="1"/>
              <p:nvPr/>
            </p:nvSpPr>
            <p:spPr>
              <a:xfrm>
                <a:off x="1338853" y="790429"/>
                <a:ext cx="9136991" cy="7068730"/>
              </a:xfrm>
              <a:prstGeom prst="rect">
                <a:avLst/>
              </a:prstGeom>
              <a:noFill/>
            </p:spPr>
            <p:txBody>
              <a:bodyPr wrap="square">
                <a:spAutoFit/>
              </a:bodyPr>
              <a:lstStyle/>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Llojet e deformimeve që ndodhin janë:</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sq-AL" sz="2000" dirty="0">
                    <a:effectLst/>
                    <a:latin typeface="Arial" panose="020B0604020202020204" pitchFamily="34" charset="0"/>
                    <a:ea typeface="Times New Roman" panose="02020603050405020304" pitchFamily="18" charset="0"/>
                    <a:cs typeface="Arial" panose="020B0604020202020204" pitchFamily="34" charset="0"/>
                  </a:rPr>
                  <a:t>Deformimet e gjatësive në drejtimet X dhe Y;</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sq-AL" sz="2000" dirty="0">
                    <a:effectLst/>
                    <a:latin typeface="Arial" panose="020B0604020202020204" pitchFamily="34" charset="0"/>
                    <a:ea typeface="Times New Roman" panose="02020603050405020304" pitchFamily="18" charset="0"/>
                    <a:cs typeface="Arial" panose="020B0604020202020204" pitchFamily="34" charset="0"/>
                  </a:rPr>
                  <a:t>Deformimi ω</a:t>
                </a:r>
                <a:r>
                  <a:rPr lang="sq-AL" sz="2000" baseline="-25000" dirty="0">
                    <a:effectLst/>
                    <a:latin typeface="Arial" panose="020B0604020202020204" pitchFamily="34" charset="0"/>
                    <a:ea typeface="Times New Roman" panose="02020603050405020304" pitchFamily="18" charset="0"/>
                    <a:cs typeface="Arial" panose="020B0604020202020204" pitchFamily="34" charset="0"/>
                  </a:rPr>
                  <a:t>100</a:t>
                </a:r>
                <a:r>
                  <a:rPr lang="sq-AL" sz="2000" dirty="0">
                    <a:effectLst/>
                    <a:latin typeface="Arial" panose="020B0604020202020204" pitchFamily="34" charset="0"/>
                    <a:ea typeface="Times New Roman" panose="02020603050405020304" pitchFamily="18" charset="0"/>
                    <a:cs typeface="Arial" panose="020B0604020202020204" pitchFamily="34" charset="0"/>
                  </a:rPr>
                  <a:t> i këndit të drejtë;</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sq-AL" sz="2000" dirty="0">
                    <a:effectLst/>
                    <a:latin typeface="Arial" panose="020B0604020202020204" pitchFamily="34" charset="0"/>
                    <a:ea typeface="Times New Roman" panose="02020603050405020304" pitchFamily="18" charset="0"/>
                    <a:cs typeface="Arial" panose="020B0604020202020204" pitchFamily="34" charset="0"/>
                  </a:rPr>
                  <a:t>Deformimet maksimale gjatësore λ</a:t>
                </a:r>
                <a:r>
                  <a:rPr lang="sq-AL" sz="2000" baseline="-25000" dirty="0">
                    <a:effectLst/>
                    <a:latin typeface="Arial" panose="020B0604020202020204" pitchFamily="34" charset="0"/>
                    <a:ea typeface="Times New Roman" panose="02020603050405020304" pitchFamily="18" charset="0"/>
                    <a:cs typeface="Arial" panose="020B0604020202020204" pitchFamily="34" charset="0"/>
                  </a:rPr>
                  <a:t>1</a:t>
                </a:r>
                <a:r>
                  <a:rPr lang="sq-AL" sz="2000" dirty="0">
                    <a:effectLst/>
                    <a:latin typeface="Arial" panose="020B0604020202020204" pitchFamily="34" charset="0"/>
                    <a:ea typeface="Times New Roman" panose="02020603050405020304" pitchFamily="18" charset="0"/>
                    <a:cs typeface="Arial" panose="020B0604020202020204" pitchFamily="34" charset="0"/>
                  </a:rPr>
                  <a:t> dhe λ</a:t>
                </a:r>
                <a:r>
                  <a:rPr lang="sq-AL" sz="2000" baseline="-25000" dirty="0">
                    <a:effectLst/>
                    <a:latin typeface="Arial" panose="020B0604020202020204" pitchFamily="34" charset="0"/>
                    <a:ea typeface="Times New Roman" panose="02020603050405020304" pitchFamily="18" charset="0"/>
                    <a:cs typeface="Arial" panose="020B0604020202020204" pitchFamily="34" charset="0"/>
                  </a:rPr>
                  <a:t>2</a:t>
                </a:r>
                <a:r>
                  <a:rPr lang="sq-AL" sz="2000" dirty="0">
                    <a:effectLst/>
                    <a:latin typeface="Arial" panose="020B0604020202020204" pitchFamily="34" charset="0"/>
                    <a:ea typeface="Times New Roman" panose="02020603050405020304" pitchFamily="18" charset="0"/>
                    <a:cs typeface="Arial" panose="020B0604020202020204" pitchFamily="34" charset="0"/>
                  </a:rPr>
                  <a:t> në drejtimet e deformimeve;</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sq-AL" sz="2000" dirty="0">
                    <a:effectLst/>
                    <a:latin typeface="Arial" panose="020B0604020202020204" pitchFamily="34" charset="0"/>
                    <a:ea typeface="Times New Roman" panose="02020603050405020304" pitchFamily="18" charset="0"/>
                    <a:cs typeface="Arial" panose="020B0604020202020204" pitchFamily="34" charset="0"/>
                  </a:rPr>
                  <a:t>Deformimi maksimal këndor 2ω dhe</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000"/>
                  </a:spcAft>
                  <a:buFont typeface="+mj-lt"/>
                  <a:buAutoNum type="arabicPeriod"/>
                </a:pPr>
                <a:r>
                  <a:rPr lang="sq-AL" sz="2000" dirty="0">
                    <a:effectLst/>
                    <a:latin typeface="Arial" panose="020B0604020202020204" pitchFamily="34" charset="0"/>
                    <a:ea typeface="Times New Roman" panose="02020603050405020304" pitchFamily="18" charset="0"/>
                    <a:cs typeface="Arial" panose="020B0604020202020204" pitchFamily="34" charset="0"/>
                  </a:rPr>
                  <a:t>Deformimi i sipërfaqes.</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Nëse sipërfaqja e objektit është një plan horizontal, deformimet e rrjetit në fotografi shihen shumë qartë duke e krahasuar me rrjetin XY në objekt. Në këtë diafragmë fotografia është e pjerrësuar rreth një boshti që nis nga qoshja poshtë majtas drejt sipër djathtas. Vija e pjerrësisë maksimale të fotografisë nis nga qoshja sipër majtas drejt poshtë djathtas.</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Fotografia është njëlloj si një ortofoto nëse plani i imazhit dhe plani i objektit janë paralele. Madhësia e zhvendosjes radiale ∆ρ e objekteve llogaritet nga formulat: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1000"/>
                  </a:spcAft>
                </a:pPr>
                <a14:m>
                  <m:oMath xmlns:m="http://schemas.openxmlformats.org/officeDocument/2006/math">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𝜌</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𝑐</m:t>
                        </m:r>
                      </m:num>
                      <m:den>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𝑍</m:t>
                            </m:r>
                          </m:e>
                          <m:sub>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𝑜</m:t>
                            </m:r>
                          </m:sub>
                        </m:sSub>
                      </m:den>
                    </m:f>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𝑍</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𝜌</m:t>
                        </m:r>
                      </m:num>
                      <m:den>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𝑍</m:t>
                            </m:r>
                          </m:e>
                          <m:sub>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𝑜</m:t>
                            </m:r>
                          </m:sub>
                        </m:sSub>
                      </m:den>
                    </m:f>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𝑍</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𝜌</m:t>
                        </m:r>
                      </m:num>
                      <m:den>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𝑐</m:t>
                        </m:r>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sq-AL" sz="2000" i="1">
                                <a:effectLst/>
                                <a:latin typeface="Cambria Math" panose="02040503050406030204" pitchFamily="18" charset="0"/>
                                <a:ea typeface="Times New Roman" panose="02020603050405020304" pitchFamily="18" charset="0"/>
                                <a:cs typeface="Times New Roman" panose="02020603050405020304" pitchFamily="18" charset="0"/>
                              </a:rPr>
                              <m:t>𝑏</m:t>
                            </m:r>
                          </m:sub>
                        </m:sSub>
                      </m:den>
                    </m:f>
                  </m:oMath>
                </a14:m>
                <a:r>
                  <a:rPr lang="sq-AL" sz="2000" dirty="0">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rgbClr val="3C4043"/>
                  </a:solidFill>
                  <a:latin typeface="Arial" panose="020B0604020202020204" pitchFamily="34" charset="0"/>
                  <a:ea typeface="Cambria Math" panose="02040503050406030204" pitchFamily="18" charset="0"/>
                  <a:cs typeface="Arial" panose="020B0604020202020204" pitchFamily="34" charset="0"/>
                </a:endParaRPr>
              </a:p>
              <a:p>
                <a:endParaRPr lang="en-US" dirty="0">
                  <a:solidFill>
                    <a:srgbClr val="3C4043"/>
                  </a:solidFill>
                  <a:latin typeface="Cambria Math" panose="02040503050406030204" pitchFamily="18" charset="0"/>
                  <a:ea typeface="Cambria Math" panose="02040503050406030204" pitchFamily="18" charset="0"/>
                </a:endParaRPr>
              </a:p>
              <a:p>
                <a:endParaRPr lang="en-US" dirty="0">
                  <a:solidFill>
                    <a:srgbClr val="3C4043"/>
                  </a:solidFill>
                  <a:latin typeface="Roboto" panose="02000000000000000000" pitchFamily="2" charset="0"/>
                </a:endParaRPr>
              </a:p>
            </p:txBody>
          </p:sp>
        </mc:Choice>
        <mc:Fallback xmlns="">
          <p:sp>
            <p:nvSpPr>
              <p:cNvPr id="4" name="TextBox 3">
                <a:extLst>
                  <a:ext uri="{FF2B5EF4-FFF2-40B4-BE49-F238E27FC236}">
                    <a16:creationId xmlns:a16="http://schemas.microsoft.com/office/drawing/2014/main" id="{C7E8039D-70B8-2F98-3B84-1F877E9B0A69}"/>
                  </a:ext>
                </a:extLst>
              </p:cNvPr>
              <p:cNvSpPr txBox="1">
                <a:spLocks noRot="1" noChangeAspect="1" noMove="1" noResize="1" noEditPoints="1" noAdjustHandles="1" noChangeArrowheads="1" noChangeShapeType="1" noTextEdit="1"/>
              </p:cNvSpPr>
              <p:nvPr/>
            </p:nvSpPr>
            <p:spPr>
              <a:xfrm>
                <a:off x="1338853" y="790429"/>
                <a:ext cx="9136991" cy="7068730"/>
              </a:xfrm>
              <a:prstGeom prst="rect">
                <a:avLst/>
              </a:prstGeom>
              <a:blipFill>
                <a:blip r:embed="rId2"/>
                <a:stretch>
                  <a:fillRect l="-734" t="-259" r="-801"/>
                </a:stretch>
              </a:blipFill>
            </p:spPr>
            <p:txBody>
              <a:bodyPr/>
              <a:lstStyle/>
              <a:p>
                <a:r>
                  <a:rPr lang="en-US">
                    <a:noFill/>
                  </a:rPr>
                  <a:t> </a:t>
                </a:r>
              </a:p>
            </p:txBody>
          </p:sp>
        </mc:Fallback>
      </mc:AlternateContent>
    </p:spTree>
    <p:extLst>
      <p:ext uri="{BB962C8B-B14F-4D97-AF65-F5344CB8AC3E}">
        <p14:creationId xmlns:p14="http://schemas.microsoft.com/office/powerpoint/2010/main" val="842248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251377" y="310719"/>
            <a:ext cx="7478549" cy="683580"/>
          </a:xfrm>
        </p:spPr>
        <p:txBody>
          <a:bodyPr>
            <a:normAutofit fontScale="90000"/>
          </a:bodyPr>
          <a:lstStyle/>
          <a:p>
            <a:pPr algn="ct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Deformimet</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 </a:t>
            </a:r>
            <a:r>
              <a:rPr lang="en-US" sz="4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fotografive</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metrike</a:t>
            </a: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E8039D-70B8-2F98-3B84-1F877E9B0A69}"/>
              </a:ext>
            </a:extLst>
          </p:cNvPr>
          <p:cNvSpPr txBox="1"/>
          <p:nvPr/>
        </p:nvSpPr>
        <p:spPr>
          <a:xfrm>
            <a:off x="1299096" y="989212"/>
            <a:ext cx="8918330" cy="4396075"/>
          </a:xfrm>
          <a:prstGeom prst="rect">
            <a:avLst/>
          </a:prstGeom>
          <a:noFill/>
        </p:spPr>
        <p:txBody>
          <a:bodyPr wrap="square">
            <a:spAutoFit/>
          </a:bodyPr>
          <a:lstStyle/>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Ekzistojnë 2 proçedura për eliminimin e deformimeve të imazhit: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sq-AL" sz="2000" dirty="0">
                <a:effectLst/>
                <a:latin typeface="Arial" panose="020B0604020202020204" pitchFamily="34" charset="0"/>
                <a:ea typeface="Times New Roman" panose="02020603050405020304" pitchFamily="18" charset="0"/>
                <a:cs typeface="Arial" panose="020B0604020202020204" pitchFamily="34" charset="0"/>
              </a:rPr>
              <a:t>Proçedurë e parë është rektifikimi (korrigjimi) në të cilën fotografia origjinale ri-projektohet në një rektifikues fotografik. Fotografia e re është një projeksion qendror i origjinalit, por me vetitë gjeometrike të një ortofotografie. Kjo proçedurë mund të përdoret vetëm për rektifikimin e fotografive të pjerrësuara të objekteve plane dhe</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000"/>
              </a:spcAft>
              <a:buFont typeface="+mj-lt"/>
              <a:buAutoNum type="arabicPeriod"/>
            </a:pPr>
            <a:r>
              <a:rPr lang="sq-AL" sz="2000" dirty="0">
                <a:effectLst/>
                <a:latin typeface="Arial" panose="020B0604020202020204" pitchFamily="34" charset="0"/>
                <a:ea typeface="Times New Roman" panose="02020603050405020304" pitchFamily="18" charset="0"/>
                <a:cs typeface="Arial" panose="020B0604020202020204" pitchFamily="34" charset="0"/>
              </a:rPr>
              <a:t>Proçedura e dytë e rektifikimit është universalisht e aplikueshme. Pjesë të vogla të fotografisë origjinale nxirren dhe rektifikohen fotografikisht njëra pas tjetrës. Ky proçes njihet si rektifikim diferencial.</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rgbClr val="3C4043"/>
              </a:solidFill>
              <a:latin typeface="Arial" panose="020B0604020202020204" pitchFamily="34" charset="0"/>
              <a:ea typeface="Cambria Math" panose="02040503050406030204" pitchFamily="18" charset="0"/>
              <a:cs typeface="Arial" panose="020B0604020202020204" pitchFamily="34" charset="0"/>
            </a:endParaRPr>
          </a:p>
          <a:p>
            <a:endParaRPr lang="en-US" dirty="0">
              <a:solidFill>
                <a:srgbClr val="3C4043"/>
              </a:solidFill>
              <a:latin typeface="Cambria Math" panose="02040503050406030204" pitchFamily="18" charset="0"/>
              <a:ea typeface="Cambria Math" panose="02040503050406030204" pitchFamily="18" charset="0"/>
            </a:endParaRPr>
          </a:p>
          <a:p>
            <a:endParaRPr lang="en-US" dirty="0">
              <a:solidFill>
                <a:srgbClr val="3C4043"/>
              </a:solidFill>
              <a:latin typeface="Roboto" panose="02000000000000000000" pitchFamily="2" charset="0"/>
            </a:endParaRPr>
          </a:p>
        </p:txBody>
      </p:sp>
    </p:spTree>
    <p:extLst>
      <p:ext uri="{BB962C8B-B14F-4D97-AF65-F5344CB8AC3E}">
        <p14:creationId xmlns:p14="http://schemas.microsoft.com/office/powerpoint/2010/main" val="3241145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360707" y="541758"/>
            <a:ext cx="8810875" cy="894908"/>
          </a:xfrm>
        </p:spPr>
        <p:txBody>
          <a:bodyPr>
            <a:noAutofit/>
          </a:bodyPr>
          <a:lstStyle/>
          <a:p>
            <a:pPr algn="ct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sq-AL" sz="2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Rektifikimi përspektiv me rivendosjen e orientimit të brendshëm</a:t>
            </a:r>
            <a:br>
              <a:rPr lang="en-US" sz="2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E8039D-70B8-2F98-3B84-1F877E9B0A69}"/>
              </a:ext>
            </a:extLst>
          </p:cNvPr>
          <p:cNvSpPr txBox="1"/>
          <p:nvPr/>
        </p:nvSpPr>
        <p:spPr>
          <a:xfrm>
            <a:off x="1020418" y="1307264"/>
            <a:ext cx="6254643" cy="5608202"/>
          </a:xfrm>
          <a:prstGeom prst="rect">
            <a:avLst/>
          </a:prstGeom>
          <a:noFill/>
        </p:spPr>
        <p:txBody>
          <a:bodyPr wrap="square">
            <a:spAutoFit/>
          </a:bodyPr>
          <a:lstStyle/>
          <a:p>
            <a:pPr marL="0" marR="0">
              <a:lnSpc>
                <a:spcPct val="115000"/>
              </a:lnSpc>
              <a:spcBef>
                <a:spcPts val="0"/>
              </a:spcBef>
              <a:spcAft>
                <a:spcPts val="1000"/>
              </a:spcAft>
            </a:pPr>
            <a:r>
              <a:rPr lang="sq-AL" sz="1800" dirty="0">
                <a:effectLst/>
                <a:latin typeface="Arial" panose="020B0604020202020204" pitchFamily="34" charset="0"/>
                <a:ea typeface="Times New Roman" panose="02020603050405020304" pitchFamily="18" charset="0"/>
                <a:cs typeface="Arial" panose="020B0604020202020204" pitchFamily="34" charset="0"/>
              </a:rPr>
              <a:t>Në parim kërkohet një instrument për zgjidhjen e problemit të rektifikimit në të cilën mund të rivendoset orientimi i brendshëm dhe i jashtëm i fotografisë origjinale.</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1800" dirty="0">
                <a:effectLst/>
                <a:latin typeface="Arial" panose="020B0604020202020204" pitchFamily="34" charset="0"/>
                <a:ea typeface="Times New Roman" panose="02020603050405020304" pitchFamily="18" charset="0"/>
                <a:cs typeface="Arial" panose="020B0604020202020204" pitchFamily="34" charset="0"/>
              </a:rPr>
              <a:t>Projektori ka indekset e kundërta për rivendosjen e orientimit të brendshëm. Gjatësia fokale e lentave të projektorit duhet të jetë e ndryshme nga ajo e lentave të kamerës origjinale.</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1800" dirty="0">
                <a:effectLst/>
                <a:latin typeface="Arial" panose="020B0604020202020204" pitchFamily="34" charset="0"/>
                <a:ea typeface="Times New Roman" panose="02020603050405020304" pitchFamily="18" charset="0"/>
                <a:cs typeface="Arial" panose="020B0604020202020204" pitchFamily="34" charset="0"/>
              </a:rPr>
              <a:t>3 elementet e orientimit të jashtëm mund të vendosen: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1000"/>
              </a:spcAft>
            </a:pPr>
            <a:r>
              <a:rPr lang="sq-AL" sz="1800" dirty="0">
                <a:effectLst/>
                <a:latin typeface="Arial" panose="020B0604020202020204" pitchFamily="34" charset="0"/>
                <a:ea typeface="Times New Roman" panose="02020603050405020304" pitchFamily="18" charset="0"/>
                <a:cs typeface="Arial" panose="020B0604020202020204" pitchFamily="34" charset="0"/>
              </a:rPr>
              <a:t>z</a:t>
            </a:r>
            <a:r>
              <a:rPr lang="sq-AL" sz="1800" baseline="-25000" dirty="0">
                <a:effectLst/>
                <a:latin typeface="Arial" panose="020B0604020202020204" pitchFamily="34" charset="0"/>
                <a:ea typeface="Times New Roman" panose="02020603050405020304" pitchFamily="18" charset="0"/>
                <a:cs typeface="Arial" panose="020B0604020202020204" pitchFamily="34" charset="0"/>
              </a:rPr>
              <a:t>o</a:t>
            </a:r>
            <a:r>
              <a:rPr lang="sq-AL" sz="1800" dirty="0">
                <a:effectLst/>
                <a:latin typeface="Arial" panose="020B0604020202020204" pitchFamily="34" charset="0"/>
                <a:ea typeface="Times New Roman" panose="02020603050405020304" pitchFamily="18" charset="0"/>
                <a:cs typeface="Arial" panose="020B0604020202020204" pitchFamily="34" charset="0"/>
              </a:rPr>
              <a:t> në projektor dhe rrotullimet ω dhe Φ  në platformën e projektimit. Këtu 3 elementet e tjerë të orientimit të jashtëm nuk kanë rëndësi. Ato janë 2 spostime dhe rrotullimi i produktit përfundimtar psh ortofotografia në sistemin e koordinatave të terrenit.</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rgbClr val="3C4043"/>
              </a:solidFill>
              <a:latin typeface="Arial" panose="020B0604020202020204" pitchFamily="34" charset="0"/>
              <a:ea typeface="Cambria Math" panose="02040503050406030204" pitchFamily="18" charset="0"/>
              <a:cs typeface="Arial" panose="020B0604020202020204" pitchFamily="34" charset="0"/>
            </a:endParaRPr>
          </a:p>
          <a:p>
            <a:endParaRPr lang="en-US" dirty="0">
              <a:solidFill>
                <a:srgbClr val="3C4043"/>
              </a:solidFill>
              <a:latin typeface="Cambria Math" panose="02040503050406030204" pitchFamily="18" charset="0"/>
              <a:ea typeface="Cambria Math" panose="02040503050406030204" pitchFamily="18" charset="0"/>
            </a:endParaRPr>
          </a:p>
          <a:p>
            <a:endParaRPr lang="en-US" dirty="0">
              <a:solidFill>
                <a:srgbClr val="3C4043"/>
              </a:solidFill>
              <a:latin typeface="Roboto" panose="02000000000000000000" pitchFamily="2" charset="0"/>
            </a:endParaRPr>
          </a:p>
        </p:txBody>
      </p:sp>
      <p:pic>
        <p:nvPicPr>
          <p:cNvPr id="6" name="Picture 5">
            <a:extLst>
              <a:ext uri="{FF2B5EF4-FFF2-40B4-BE49-F238E27FC236}">
                <a16:creationId xmlns:a16="http://schemas.microsoft.com/office/drawing/2014/main" id="{C3944902-D118-1C8A-37CC-DA06C9F36056}"/>
              </a:ext>
            </a:extLst>
          </p:cNvPr>
          <p:cNvPicPr>
            <a:picLocks noChangeAspect="1"/>
          </p:cNvPicPr>
          <p:nvPr/>
        </p:nvPicPr>
        <p:blipFill>
          <a:blip r:embed="rId2"/>
          <a:stretch>
            <a:fillRect/>
          </a:stretch>
        </p:blipFill>
        <p:spPr>
          <a:xfrm>
            <a:off x="7814700" y="714799"/>
            <a:ext cx="4181447" cy="5745635"/>
          </a:xfrm>
          <a:prstGeom prst="rect">
            <a:avLst/>
          </a:prstGeom>
        </p:spPr>
      </p:pic>
    </p:spTree>
    <p:extLst>
      <p:ext uri="{BB962C8B-B14F-4D97-AF65-F5344CB8AC3E}">
        <p14:creationId xmlns:p14="http://schemas.microsoft.com/office/powerpoint/2010/main" val="714339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360707" y="541758"/>
            <a:ext cx="8810875" cy="894908"/>
          </a:xfrm>
        </p:spPr>
        <p:txBody>
          <a:bodyPr>
            <a:noAutofit/>
          </a:bodyPr>
          <a:lstStyle/>
          <a:p>
            <a:pPr algn="ct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sq-AL" sz="2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Rektifikimi përspektiv me rivendosjen e orientimit të brendshëm</a:t>
            </a:r>
            <a:br>
              <a:rPr lang="en-US" sz="2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E8039D-70B8-2F98-3B84-1F877E9B0A69}"/>
              </a:ext>
            </a:extLst>
          </p:cNvPr>
          <p:cNvSpPr txBox="1"/>
          <p:nvPr/>
        </p:nvSpPr>
        <p:spPr>
          <a:xfrm>
            <a:off x="1249979" y="1317203"/>
            <a:ext cx="6254643" cy="2484783"/>
          </a:xfrm>
          <a:prstGeom prst="rect">
            <a:avLst/>
          </a:prstGeom>
          <a:noFill/>
        </p:spPr>
        <p:txBody>
          <a:bodyPr wrap="square">
            <a:spAutoFit/>
          </a:bodyPr>
          <a:lstStyle/>
          <a:p>
            <a:pPr marL="0" marR="0">
              <a:lnSpc>
                <a:spcPct val="115000"/>
              </a:lnSpc>
              <a:spcBef>
                <a:spcPts val="0"/>
              </a:spcBef>
              <a:spcAft>
                <a:spcPts val="1000"/>
              </a:spcAft>
            </a:pPr>
            <a:r>
              <a:rPr lang="sq-AL" sz="1800" dirty="0">
                <a:effectLst/>
                <a:latin typeface="Arial" panose="020B0604020202020204" pitchFamily="34" charset="0"/>
                <a:ea typeface="Times New Roman" panose="02020603050405020304" pitchFamily="18" charset="0"/>
                <a:cs typeface="Arial" panose="020B0604020202020204" pitchFamily="34" charset="0"/>
              </a:rPr>
              <a:t>Nëse të 6 elementet e orientimit të jashtëm janë të panjohur, 3 vendosjet e projektorit dhe platformës mund të gjenden pas vendosjes së fotografisë në projektor nga</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1000"/>
              </a:spcAft>
            </a:pPr>
            <a:r>
              <a:rPr lang="sq-AL" sz="1800" dirty="0">
                <a:effectLst/>
                <a:latin typeface="Arial" panose="020B0604020202020204" pitchFamily="34" charset="0"/>
                <a:ea typeface="Times New Roman" panose="02020603050405020304" pitchFamily="18" charset="0"/>
                <a:cs typeface="Arial" panose="020B0604020202020204" pitchFamily="34" charset="0"/>
              </a:rPr>
              <a:t> 3 pika kontrolli.</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rgbClr val="3C4043"/>
              </a:solidFill>
              <a:latin typeface="Arial" panose="020B0604020202020204" pitchFamily="34" charset="0"/>
              <a:ea typeface="Cambria Math" panose="02040503050406030204" pitchFamily="18" charset="0"/>
              <a:cs typeface="Arial" panose="020B0604020202020204" pitchFamily="34" charset="0"/>
            </a:endParaRPr>
          </a:p>
          <a:p>
            <a:endParaRPr lang="en-US" dirty="0">
              <a:solidFill>
                <a:srgbClr val="3C4043"/>
              </a:solidFill>
              <a:latin typeface="Cambria Math" panose="02040503050406030204" pitchFamily="18" charset="0"/>
              <a:ea typeface="Cambria Math" panose="02040503050406030204" pitchFamily="18" charset="0"/>
            </a:endParaRPr>
          </a:p>
          <a:p>
            <a:endParaRPr lang="en-US" dirty="0">
              <a:solidFill>
                <a:srgbClr val="3C4043"/>
              </a:solidFill>
              <a:latin typeface="Roboto" panose="02000000000000000000" pitchFamily="2" charset="0"/>
            </a:endParaRPr>
          </a:p>
        </p:txBody>
      </p:sp>
      <p:pic>
        <p:nvPicPr>
          <p:cNvPr id="6" name="Picture 5">
            <a:extLst>
              <a:ext uri="{FF2B5EF4-FFF2-40B4-BE49-F238E27FC236}">
                <a16:creationId xmlns:a16="http://schemas.microsoft.com/office/drawing/2014/main" id="{C3944902-D118-1C8A-37CC-DA06C9F36056}"/>
              </a:ext>
            </a:extLst>
          </p:cNvPr>
          <p:cNvPicPr>
            <a:picLocks noChangeAspect="1"/>
          </p:cNvPicPr>
          <p:nvPr/>
        </p:nvPicPr>
        <p:blipFill>
          <a:blip r:embed="rId2"/>
          <a:stretch>
            <a:fillRect/>
          </a:stretch>
        </p:blipFill>
        <p:spPr>
          <a:xfrm>
            <a:off x="7814700" y="714799"/>
            <a:ext cx="4181447" cy="5745635"/>
          </a:xfrm>
          <a:prstGeom prst="rect">
            <a:avLst/>
          </a:prstGeom>
        </p:spPr>
      </p:pic>
    </p:spTree>
    <p:extLst>
      <p:ext uri="{BB962C8B-B14F-4D97-AF65-F5344CB8AC3E}">
        <p14:creationId xmlns:p14="http://schemas.microsoft.com/office/powerpoint/2010/main" val="2438613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360707" y="258417"/>
            <a:ext cx="8810875" cy="1178249"/>
          </a:xfrm>
        </p:spPr>
        <p:txBody>
          <a:bodyPr>
            <a:noAutofit/>
          </a:bodyPr>
          <a:lstStyle/>
          <a:p>
            <a:pPr algn="ct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sq-AL" sz="2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Rektifikimi përspektiv </a:t>
            </a:r>
            <a:r>
              <a:rPr lang="en-US" sz="2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pa</a:t>
            </a:r>
            <a:r>
              <a:rPr lang="sq-AL" sz="2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rivendosjen e orientimit të brendshëm</a:t>
            </a:r>
            <a:br>
              <a:rPr lang="en-US" sz="2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E8039D-70B8-2F98-3B84-1F877E9B0A69}"/>
              </a:ext>
            </a:extLst>
          </p:cNvPr>
          <p:cNvSpPr txBox="1"/>
          <p:nvPr/>
        </p:nvSpPr>
        <p:spPr>
          <a:xfrm>
            <a:off x="2124623" y="1436666"/>
            <a:ext cx="8699091" cy="1861022"/>
          </a:xfrm>
          <a:prstGeom prst="rect">
            <a:avLst/>
          </a:prstGeom>
          <a:noFill/>
        </p:spPr>
        <p:txBody>
          <a:bodyPr wrap="square">
            <a:spAutoFit/>
          </a:bodyPr>
          <a:lstStyle/>
          <a:p>
            <a:pPr marL="0" marR="0">
              <a:lnSpc>
                <a:spcPct val="115000"/>
              </a:lnSpc>
              <a:spcBef>
                <a:spcPts val="0"/>
              </a:spcBef>
              <a:spcAft>
                <a:spcPts val="1000"/>
              </a:spcAft>
            </a:pPr>
            <a:r>
              <a:rPr lang="sq-AL" sz="2200" dirty="0">
                <a:effectLst/>
                <a:latin typeface="Arial" panose="020B0604020202020204" pitchFamily="34" charset="0"/>
                <a:ea typeface="Times New Roman" panose="02020603050405020304" pitchFamily="18" charset="0"/>
                <a:cs typeface="Arial" panose="020B0604020202020204" pitchFamily="34" charset="0"/>
              </a:rPr>
              <a:t>Rektifikimi perspektiv pa rivendosjen e orientimit të brendshëm duhet të plotësohen kushtet optike dhe kushtet gjeometrike.</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rgbClr val="3C4043"/>
              </a:solidFill>
              <a:latin typeface="Arial" panose="020B0604020202020204" pitchFamily="34" charset="0"/>
              <a:ea typeface="Cambria Math" panose="02040503050406030204" pitchFamily="18" charset="0"/>
              <a:cs typeface="Arial" panose="020B0604020202020204" pitchFamily="34" charset="0"/>
            </a:endParaRPr>
          </a:p>
          <a:p>
            <a:endParaRPr lang="en-US" dirty="0">
              <a:solidFill>
                <a:srgbClr val="3C4043"/>
              </a:solidFill>
              <a:latin typeface="Cambria Math" panose="02040503050406030204" pitchFamily="18" charset="0"/>
              <a:ea typeface="Cambria Math" panose="02040503050406030204" pitchFamily="18" charset="0"/>
            </a:endParaRPr>
          </a:p>
          <a:p>
            <a:endParaRPr lang="en-US" dirty="0">
              <a:solidFill>
                <a:srgbClr val="3C4043"/>
              </a:solidFill>
              <a:latin typeface="Roboto" panose="02000000000000000000" pitchFamily="2" charset="0"/>
            </a:endParaRPr>
          </a:p>
        </p:txBody>
      </p:sp>
    </p:spTree>
    <p:extLst>
      <p:ext uri="{BB962C8B-B14F-4D97-AF65-F5344CB8AC3E}">
        <p14:creationId xmlns:p14="http://schemas.microsoft.com/office/powerpoint/2010/main" val="1500079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360707" y="258417"/>
            <a:ext cx="8810875" cy="1178249"/>
          </a:xfrm>
        </p:spPr>
        <p:txBody>
          <a:bodyPr>
            <a:noAutofit/>
          </a:bodyPr>
          <a:lstStyle/>
          <a:p>
            <a:pPr algn="ct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sq-AL" sz="2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Kushtet optike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2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E8039D-70B8-2F98-3B84-1F877E9B0A69}"/>
              </a:ext>
            </a:extLst>
          </p:cNvPr>
          <p:cNvSpPr txBox="1"/>
          <p:nvPr/>
        </p:nvSpPr>
        <p:spPr>
          <a:xfrm>
            <a:off x="713268" y="939710"/>
            <a:ext cx="6303760" cy="4647426"/>
          </a:xfrm>
          <a:prstGeom prst="rect">
            <a:avLst/>
          </a:prstGeom>
          <a:noFill/>
        </p:spPr>
        <p:txBody>
          <a:bodyPr wrap="square">
            <a:spAutoFit/>
          </a:bodyPr>
          <a:lstStyle/>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Këtu kemi një objektiv O</a:t>
            </a:r>
            <a:r>
              <a:rPr lang="sq-AL" sz="2000" baseline="-25000" dirty="0">
                <a:effectLst/>
                <a:latin typeface="Arial" panose="020B0604020202020204" pitchFamily="34" charset="0"/>
                <a:ea typeface="Times New Roman" panose="02020603050405020304" pitchFamily="18" charset="0"/>
                <a:cs typeface="Arial" panose="020B0604020202020204" pitchFamily="34" charset="0"/>
              </a:rPr>
              <a:t>e</a:t>
            </a:r>
            <a:r>
              <a:rPr lang="sq-AL" sz="2000" dirty="0">
                <a:effectLst/>
                <a:latin typeface="Arial" panose="020B0604020202020204" pitchFamily="34" charset="0"/>
                <a:ea typeface="Times New Roman" panose="02020603050405020304" pitchFamily="18" charset="0"/>
                <a:cs typeface="Arial" panose="020B0604020202020204" pitchFamily="34" charset="0"/>
              </a:rPr>
              <a:t> me gjatësi vatre f</a:t>
            </a:r>
            <a:r>
              <a:rPr lang="sq-AL" sz="2000" baseline="-25000" dirty="0">
                <a:effectLst/>
                <a:latin typeface="Arial" panose="020B0604020202020204" pitchFamily="34" charset="0"/>
                <a:ea typeface="Times New Roman" panose="02020603050405020304" pitchFamily="18" charset="0"/>
                <a:cs typeface="Arial" panose="020B0604020202020204" pitchFamily="34" charset="0"/>
              </a:rPr>
              <a:t>e</a:t>
            </a:r>
            <a:r>
              <a:rPr lang="sq-AL" sz="2000" dirty="0">
                <a:effectLst/>
                <a:latin typeface="Arial" panose="020B0604020202020204" pitchFamily="34" charset="0"/>
                <a:ea typeface="Times New Roman" panose="02020603050405020304" pitchFamily="18" charset="0"/>
                <a:cs typeface="Arial" panose="020B0604020202020204" pitchFamily="34" charset="0"/>
              </a:rPr>
              <a:t> që shtrihet në planin horizontal dhe 2 pika P dhe Q në platformën e pjerrësuar të projektimit PS. Duke u nisur nga ligjet e optikës gjeometrike, lidhim pikat P dhe Q me pikat korresponduese P’ dhe Q’ në fotografi.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Kjo kërkon që plani i fotografisë në rektifikues të mund të anohet në lidhje me boshtin optik.</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Plani i fotografisë IP, plani kryesor H</a:t>
            </a:r>
            <a:r>
              <a:rPr lang="sq-AL" sz="2000" baseline="-25000" dirty="0">
                <a:effectLst/>
                <a:latin typeface="Arial" panose="020B0604020202020204" pitchFamily="34" charset="0"/>
                <a:ea typeface="Times New Roman" panose="02020603050405020304" pitchFamily="18" charset="0"/>
                <a:cs typeface="Arial" panose="020B0604020202020204" pitchFamily="34" charset="0"/>
              </a:rPr>
              <a:t>e</a:t>
            </a:r>
            <a:r>
              <a:rPr lang="sq-AL" sz="2000" dirty="0">
                <a:effectLst/>
                <a:latin typeface="Arial" panose="020B0604020202020204" pitchFamily="34" charset="0"/>
                <a:ea typeface="Times New Roman" panose="02020603050405020304" pitchFamily="18" charset="0"/>
                <a:cs typeface="Arial" panose="020B0604020202020204" pitchFamily="34" charset="0"/>
              </a:rPr>
              <a:t> dhe plani i platformës së projektimit PS duhet të ndërpriten në një vijë të drejtë S. Ky quhet kushti i Scheimpflug. Përveç këtij kushti duhet të plotësohet edhe kushti i Njutonit: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dirty="0">
              <a:solidFill>
                <a:srgbClr val="3C4043"/>
              </a:solidFill>
              <a:latin typeface="Roboto" panose="02000000000000000000" pitchFamily="2" charset="0"/>
            </a:endParaRPr>
          </a:p>
        </p:txBody>
      </p:sp>
      <p:pic>
        <p:nvPicPr>
          <p:cNvPr id="3" name="Picture 2">
            <a:extLst>
              <a:ext uri="{FF2B5EF4-FFF2-40B4-BE49-F238E27FC236}">
                <a16:creationId xmlns:a16="http://schemas.microsoft.com/office/drawing/2014/main" id="{0F0564D8-0006-2657-9B02-F729B1DE8C1D}"/>
              </a:ext>
            </a:extLst>
          </p:cNvPr>
          <p:cNvPicPr>
            <a:picLocks noChangeAspect="1"/>
          </p:cNvPicPr>
          <p:nvPr/>
        </p:nvPicPr>
        <p:blipFill>
          <a:blip r:embed="rId2" cstate="print"/>
          <a:srcRect/>
          <a:stretch>
            <a:fillRect/>
          </a:stretch>
        </p:blipFill>
        <p:spPr bwMode="auto">
          <a:xfrm>
            <a:off x="7017028" y="1554956"/>
            <a:ext cx="4802913" cy="2274997"/>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CFE1C41-60BE-749F-50BB-270D4D23C4F0}"/>
                  </a:ext>
                </a:extLst>
              </p:cNvPr>
              <p:cNvSpPr txBox="1"/>
              <p:nvPr/>
            </p:nvSpPr>
            <p:spPr>
              <a:xfrm>
                <a:off x="2760594" y="5256955"/>
                <a:ext cx="6097656" cy="6613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836967"/>
                              </a:solidFill>
                              <a:latin typeface="Cambria Math" panose="02040503050406030204" pitchFamily="18" charset="0"/>
                            </a:rPr>
                          </m:ctrlPr>
                        </m:fPr>
                        <m:num>
                          <m:r>
                            <a:rPr lang="en-US">
                              <a:latin typeface="Cambria Math" panose="02040503050406030204" pitchFamily="18" charset="0"/>
                            </a:rPr>
                            <m:t>1</m:t>
                          </m:r>
                        </m:num>
                        <m:den>
                          <m:r>
                            <a:rPr lang="en-US" i="1">
                              <a:latin typeface="Cambria Math" panose="02040503050406030204" pitchFamily="18" charset="0"/>
                            </a:rPr>
                            <m:t>𝑠</m:t>
                          </m:r>
                          <m:r>
                            <a:rPr lang="en-US" i="0">
                              <a:latin typeface="Cambria Math" panose="02040503050406030204" pitchFamily="18" charset="0"/>
                            </a:rPr>
                            <m:t>′</m:t>
                          </m:r>
                        </m:den>
                      </m:f>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𝑠</m:t>
                          </m:r>
                        </m:den>
                      </m:f>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𝑒</m:t>
                              </m:r>
                            </m:sub>
                          </m:sSub>
                        </m:den>
                      </m:f>
                      <m:r>
                        <a:rPr lang="en-US" i="0">
                          <a:latin typeface="Cambria Math" panose="02040503050406030204" pitchFamily="18" charset="0"/>
                        </a:rPr>
                        <m:t>                </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𝑥</m:t>
                          </m:r>
                        </m:e>
                        <m:sup>
                          <m:r>
                            <a:rPr lang="en-US" i="0">
                              <a:latin typeface="Cambria Math" panose="02040503050406030204" pitchFamily="18" charset="0"/>
                            </a:rPr>
                            <m:t>′</m:t>
                          </m:r>
                        </m:sup>
                      </m:sSup>
                      <m:r>
                        <a:rPr lang="en-US" i="1">
                          <a:latin typeface="Cambria Math" panose="02040503050406030204" pitchFamily="18" charset="0"/>
                        </a:rPr>
                        <m:t>𝑥</m:t>
                      </m:r>
                      <m:r>
                        <a:rPr lang="en-US" i="0">
                          <a:latin typeface="Cambria Math" panose="02040503050406030204" pitchFamily="18" charset="0"/>
                        </a:rPr>
                        <m:t>=</m:t>
                      </m:r>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𝑓</m:t>
                          </m:r>
                        </m:e>
                        <m:sub>
                          <m:r>
                            <a:rPr lang="en-US" i="1">
                              <a:latin typeface="Cambria Math" panose="02040503050406030204" pitchFamily="18" charset="0"/>
                            </a:rPr>
                            <m:t>𝑒</m:t>
                          </m:r>
                        </m:sub>
                        <m:sup>
                          <m:r>
                            <a:rPr lang="en-US" i="0">
                              <a:latin typeface="Cambria Math" panose="02040503050406030204" pitchFamily="18" charset="0"/>
                            </a:rPr>
                            <m:t>2</m:t>
                          </m:r>
                        </m:sup>
                      </m:sSubSup>
                    </m:oMath>
                  </m:oMathPara>
                </a14:m>
                <a:endParaRPr lang="en-US" dirty="0"/>
              </a:p>
            </p:txBody>
          </p:sp>
        </mc:Choice>
        <mc:Fallback xmlns="">
          <p:sp>
            <p:nvSpPr>
              <p:cNvPr id="6" name="TextBox 5">
                <a:extLst>
                  <a:ext uri="{FF2B5EF4-FFF2-40B4-BE49-F238E27FC236}">
                    <a16:creationId xmlns:a16="http://schemas.microsoft.com/office/drawing/2014/main" id="{6CFE1C41-60BE-749F-50BB-270D4D23C4F0}"/>
                  </a:ext>
                </a:extLst>
              </p:cNvPr>
              <p:cNvSpPr txBox="1">
                <a:spLocks noRot="1" noChangeAspect="1" noMove="1" noResize="1" noEditPoints="1" noAdjustHandles="1" noChangeArrowheads="1" noChangeShapeType="1" noTextEdit="1"/>
              </p:cNvSpPr>
              <p:nvPr/>
            </p:nvSpPr>
            <p:spPr>
              <a:xfrm>
                <a:off x="2760594" y="5256955"/>
                <a:ext cx="6097656" cy="66133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30850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96B-1762-9013-93EB-3CA545673AAA}"/>
              </a:ext>
            </a:extLst>
          </p:cNvPr>
          <p:cNvSpPr>
            <a:spLocks noGrp="1"/>
          </p:cNvSpPr>
          <p:nvPr>
            <p:ph type="ctrTitle"/>
          </p:nvPr>
        </p:nvSpPr>
        <p:spPr>
          <a:xfrm>
            <a:off x="2360707" y="258417"/>
            <a:ext cx="8810875" cy="1178249"/>
          </a:xfrm>
        </p:spPr>
        <p:txBody>
          <a:bodyPr>
            <a:noAutofit/>
          </a:bodyPr>
          <a:lstStyle/>
          <a:p>
            <a:pPr algn="ct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sq-AL" sz="2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Kushtet </a:t>
            </a:r>
            <a:r>
              <a:rPr lang="en-US" sz="2800" b="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gjeometrike</a:t>
            </a:r>
            <a:br>
              <a:rPr lang="en-US" sz="2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E8039D-70B8-2F98-3B84-1F877E9B0A69}"/>
              </a:ext>
            </a:extLst>
          </p:cNvPr>
          <p:cNvSpPr txBox="1"/>
          <p:nvPr/>
        </p:nvSpPr>
        <p:spPr>
          <a:xfrm>
            <a:off x="713269" y="1214272"/>
            <a:ext cx="6303760" cy="3683060"/>
          </a:xfrm>
          <a:prstGeom prst="rect">
            <a:avLst/>
          </a:prstGeom>
          <a:noFill/>
        </p:spPr>
        <p:txBody>
          <a:bodyPr wrap="square">
            <a:spAutoFit/>
          </a:bodyPr>
          <a:lstStyle/>
          <a:p>
            <a:pPr>
              <a:lnSpc>
                <a:spcPct val="115000"/>
              </a:lnSpc>
              <a:spcAft>
                <a:spcPts val="1000"/>
              </a:spcAft>
            </a:pPr>
            <a:r>
              <a:rPr lang="sq-AL" sz="2000" dirty="0">
                <a:effectLst/>
                <a:latin typeface="Arial" panose="020B0604020202020204" pitchFamily="34" charset="0"/>
                <a:ea typeface="Times New Roman" panose="02020603050405020304" pitchFamily="18" charset="0"/>
                <a:cs typeface="Arial" panose="020B0604020202020204" pitchFamily="34" charset="0"/>
              </a:rPr>
              <a:t>Pjerrësimi i fotografisë këtu nuk tregohet nga këndet e zakonshme ω dhe Φ, por nga e ashtuquajtura distancë e nadirit ν, pra këndit ndërmjet boshtit të kamerës dhe drejtimit të pikës së nadirit N. Distanca e nadirit është gjithashtu këndi ndërmjet planit të imazhit IP dhe planit të supozuar horizontal të objektit OP. F është vija e konvergjimit të planit të objektit OP e cila për fotografi përafërsisht vertikale shtrihet larg fotografisë.</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dirty="0">
              <a:solidFill>
                <a:srgbClr val="3C4043"/>
              </a:solidFill>
              <a:latin typeface="Roboto" panose="02000000000000000000" pitchFamily="2" charset="0"/>
            </a:endParaRPr>
          </a:p>
        </p:txBody>
      </p:sp>
      <p:pic>
        <p:nvPicPr>
          <p:cNvPr id="5" name="Picture 4">
            <a:extLst>
              <a:ext uri="{FF2B5EF4-FFF2-40B4-BE49-F238E27FC236}">
                <a16:creationId xmlns:a16="http://schemas.microsoft.com/office/drawing/2014/main" id="{B75F6C27-43F1-9826-C14B-9B53739CD1C4}"/>
              </a:ext>
            </a:extLst>
          </p:cNvPr>
          <p:cNvPicPr>
            <a:picLocks noChangeAspect="1"/>
          </p:cNvPicPr>
          <p:nvPr/>
        </p:nvPicPr>
        <p:blipFill>
          <a:blip r:embed="rId2" cstate="print"/>
          <a:srcRect/>
          <a:stretch>
            <a:fillRect/>
          </a:stretch>
        </p:blipFill>
        <p:spPr bwMode="auto">
          <a:xfrm>
            <a:off x="7017028" y="1741587"/>
            <a:ext cx="5174972" cy="2628429"/>
          </a:xfrm>
          <a:prstGeom prst="rect">
            <a:avLst/>
          </a:prstGeom>
          <a:noFill/>
          <a:ln w="9525">
            <a:noFill/>
            <a:miter lim="800000"/>
            <a:headEnd/>
            <a:tailEnd/>
          </a:ln>
        </p:spPr>
      </p:pic>
    </p:spTree>
    <p:extLst>
      <p:ext uri="{BB962C8B-B14F-4D97-AF65-F5344CB8AC3E}">
        <p14:creationId xmlns:p14="http://schemas.microsoft.com/office/powerpoint/2010/main" val="278573314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4490</TotalTime>
  <Words>2117</Words>
  <Application>Microsoft Office PowerPoint</Application>
  <PresentationFormat>Widescreen</PresentationFormat>
  <Paragraphs>98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Cambria Math</vt:lpstr>
      <vt:lpstr>Roboto</vt:lpstr>
      <vt:lpstr>Retrospect</vt:lpstr>
      <vt:lpstr>  Ortofotografia</vt:lpstr>
      <vt:lpstr>  Deformimet e fotografive metrike</vt:lpstr>
      <vt:lpstr>  Deformimet e fotografive metrike</vt:lpstr>
      <vt:lpstr>  Deformimet e fotografive metrike</vt:lpstr>
      <vt:lpstr>  Rektifikimi përspektiv me rivendosjen e orientimit të brendshëm </vt:lpstr>
      <vt:lpstr>  Rektifikimi përspektiv me rivendosjen e orientimit të brendshëm </vt:lpstr>
      <vt:lpstr>  Rektifikimi përspektiv pa rivendosjen e orientimit të brendshëm </vt:lpstr>
      <vt:lpstr>  Kushtet optike  </vt:lpstr>
      <vt:lpstr>  Kushtet gjeometrike </vt:lpstr>
      <vt:lpstr>  Rektifikimi me pika kontrolli dhe njohjen e orientimit të brendshëm </vt:lpstr>
      <vt:lpstr>Rektifikuesit</vt:lpstr>
      <vt:lpstr>Saktësia e rektifikimit përspektiv</vt:lpstr>
      <vt:lpstr>Rektifikimi me transformim diferencial</vt:lpstr>
      <vt:lpstr>Rektifikimi me transformim diferencial</vt:lpstr>
      <vt:lpstr>Rektifikimi i fotografive të pjerrëta të objekteve plane</vt:lpstr>
      <vt:lpstr>Rektifikimi i objekteve të lakuara</vt:lpstr>
      <vt:lpstr>Metoda të ndryshme të mbledhjes së të dhënave</vt:lpstr>
      <vt:lpstr>Saktësia e rektifimit diferencial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Fotogrametria </dc:title>
  <dc:creator>Fitore Bajrami</dc:creator>
  <cp:lastModifiedBy>Fitore Bajrami</cp:lastModifiedBy>
  <cp:revision>195</cp:revision>
  <dcterms:created xsi:type="dcterms:W3CDTF">2023-10-18T11:51:28Z</dcterms:created>
  <dcterms:modified xsi:type="dcterms:W3CDTF">2023-12-20T14:37:17Z</dcterms:modified>
</cp:coreProperties>
</file>