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85" r:id="rId6"/>
    <p:sldId id="271" r:id="rId7"/>
    <p:sldId id="273" r:id="rId8"/>
    <p:sldId id="272" r:id="rId9"/>
    <p:sldId id="274" r:id="rId10"/>
    <p:sldId id="275" r:id="rId11"/>
    <p:sldId id="276" r:id="rId12"/>
    <p:sldId id="278" r:id="rId13"/>
    <p:sldId id="277" r:id="rId14"/>
    <p:sldId id="280" r:id="rId15"/>
    <p:sldId id="279" r:id="rId16"/>
    <p:sldId id="281" r:id="rId17"/>
    <p:sldId id="282" r:id="rId18"/>
    <p:sldId id="283" r:id="rId19"/>
    <p:sldId id="284" r:id="rId20"/>
    <p:sldId id="26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135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5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8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7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2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2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6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6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70E093-DB97-4BD7-BF1F-DE8A184449B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24A0A8-D116-4866-9117-47EB7E0E293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8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E0F369-3ECA-9E9F-EDD8-87181BCBF234}"/>
              </a:ext>
            </a:extLst>
          </p:cNvPr>
          <p:cNvSpPr txBox="1"/>
          <p:nvPr/>
        </p:nvSpPr>
        <p:spPr>
          <a:xfrm>
            <a:off x="2120430" y="769684"/>
            <a:ext cx="78136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Lakorja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 tokes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D6F694-0D50-446D-E210-2CBD6C346B6F}"/>
              </a:ext>
            </a:extLst>
          </p:cNvPr>
          <p:cNvSpPr txBox="1"/>
          <p:nvPr/>
        </p:nvSpPr>
        <p:spPr>
          <a:xfrm>
            <a:off x="1305017" y="2191081"/>
            <a:ext cx="901083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Marrëdhëniet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ndërmjet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hapësirës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imazhit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dhe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objektit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bazohen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supozimin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se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për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dyja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hapësir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përdoren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sisteme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koordinative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karteziane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3D.</a:t>
            </a:r>
          </a:p>
          <a:p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Meqenëse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pikat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kontrollit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tokës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mund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mos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jenë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drejtpërdrejt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dispozicion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një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sistem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tillë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ato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duhet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pari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jenë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shndërruar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një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sistem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koordinativ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drejtkëndor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34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C6809-812C-26EF-5BFD-08DE21E46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/>
              <a:t>Transformimi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koordinatave</a:t>
            </a:r>
            <a:r>
              <a:rPr lang="en-US" sz="3600" dirty="0"/>
              <a:t> 2D-konformale</a:t>
            </a:r>
            <a:br>
              <a:rPr lang="en-US" sz="3600" dirty="0"/>
            </a:br>
            <a:r>
              <a:rPr lang="en-US" sz="3600" dirty="0" err="1">
                <a:solidFill>
                  <a:srgbClr val="00B0F0"/>
                </a:solidFill>
              </a:rPr>
              <a:t>Matrica</a:t>
            </a:r>
            <a:r>
              <a:rPr lang="en-US" sz="3600" dirty="0">
                <a:solidFill>
                  <a:srgbClr val="00B0F0"/>
                </a:solidFill>
              </a:rPr>
              <a:t> e </a:t>
            </a:r>
            <a:r>
              <a:rPr lang="en-US" sz="3600" dirty="0" err="1">
                <a:solidFill>
                  <a:srgbClr val="00B0F0"/>
                </a:solidFill>
              </a:rPr>
              <a:t>rrotullimit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E9AF0B-D0C8-483B-E1A0-4B2961D43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264" y="2857730"/>
            <a:ext cx="8143875" cy="30956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41B33A-9F4B-31DA-9028-1E5F1E095B16}"/>
              </a:ext>
            </a:extLst>
          </p:cNvPr>
          <p:cNvSpPr txBox="1"/>
          <p:nvPr/>
        </p:nvSpPr>
        <p:spPr>
          <a:xfrm>
            <a:off x="2452456" y="2356567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/>
              <a:t>Matrica</a:t>
            </a:r>
            <a:r>
              <a:rPr lang="en-US" sz="1800" dirty="0"/>
              <a:t> e </a:t>
            </a:r>
            <a:r>
              <a:rPr lang="en-US" sz="1800" dirty="0" err="1"/>
              <a:t>rrotullimit</a:t>
            </a:r>
            <a:r>
              <a:rPr lang="en-US" sz="1800" dirty="0"/>
              <a:t>, </a:t>
            </a:r>
            <a:r>
              <a:rPr lang="en-US" sz="1800" dirty="0" err="1"/>
              <a:t>jepet</a:t>
            </a:r>
            <a:r>
              <a:rPr lang="en-US" sz="1800" dirty="0"/>
              <a:t> ne </a:t>
            </a:r>
            <a:r>
              <a:rPr lang="en-US" sz="1800" dirty="0" err="1"/>
              <a:t>formen</a:t>
            </a:r>
            <a:r>
              <a:rPr lang="en-US" sz="1800" dirty="0"/>
              <a:t>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005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C6809-812C-26EF-5BFD-08DE21E46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/>
              <a:t>Transformimi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koordinatave</a:t>
            </a:r>
            <a:r>
              <a:rPr lang="en-US" sz="3600" dirty="0"/>
              <a:t> 2D-konformale</a:t>
            </a:r>
            <a:br>
              <a:rPr lang="en-US" sz="3600" dirty="0"/>
            </a:br>
            <a:r>
              <a:rPr lang="en-US" sz="3600" dirty="0" err="1">
                <a:solidFill>
                  <a:srgbClr val="00B0F0"/>
                </a:solidFill>
              </a:rPr>
              <a:t>Shkallezimi</a:t>
            </a:r>
            <a:r>
              <a:rPr lang="en-US" sz="3600" dirty="0">
                <a:solidFill>
                  <a:srgbClr val="00B0F0"/>
                </a:solidFill>
              </a:rPr>
              <a:t> &amp; </a:t>
            </a:r>
            <a:r>
              <a:rPr lang="en-US" sz="3600" dirty="0" err="1">
                <a:solidFill>
                  <a:srgbClr val="00B0F0"/>
                </a:solidFill>
              </a:rPr>
              <a:t>Translacioni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41B33A-9F4B-31DA-9028-1E5F1E095B16}"/>
              </a:ext>
            </a:extLst>
          </p:cNvPr>
          <p:cNvSpPr txBox="1"/>
          <p:nvPr/>
        </p:nvSpPr>
        <p:spPr>
          <a:xfrm>
            <a:off x="1671221" y="2028093"/>
            <a:ext cx="740175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Konstantja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ndryshon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ne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shkalle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ne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dyja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dimenzionet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qofte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per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Transformim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ortogonal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ose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Transformimi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konformal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duke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mbajtur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njëjtën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formë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.</a:t>
            </a:r>
          </a:p>
          <a:p>
            <a:endParaRPr lang="en-US" dirty="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Shkalla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e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faktorit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:  S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052C162-6D71-03C2-B865-C27ED617D62A}"/>
                  </a:ext>
                </a:extLst>
              </p:cNvPr>
              <p:cNvSpPr txBox="1"/>
              <p:nvPr/>
            </p:nvSpPr>
            <p:spPr>
              <a:xfrm>
                <a:off x="1458158" y="3796154"/>
                <a:ext cx="6094520" cy="23302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1800" b="0" dirty="0">
                    <a:ea typeface="Cambria Math" panose="02040503050406030204" pitchFamily="18" charset="0"/>
                  </a:rPr>
                  <a:t>]</a:t>
                </a: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]</a:t>
                </a:r>
              </a:p>
              <a:p>
                <a:pPr algn="ctr"/>
                <a:endParaRPr lang="en-US" dirty="0"/>
              </a:p>
              <a:p>
                <a:pPr algn="ctr"/>
                <a:r>
                  <a:rPr lang="en-US" dirty="0" err="1"/>
                  <a:t>Translacioni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𝑑h𝑒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 ne </a:t>
                </a:r>
                <a:r>
                  <a:rPr lang="en-US" dirty="0" err="1"/>
                  <a:t>nje</a:t>
                </a:r>
                <a:r>
                  <a:rPr lang="en-US" dirty="0"/>
                  <a:t> </a:t>
                </a:r>
                <a:r>
                  <a:rPr lang="en-US" dirty="0" err="1"/>
                  <a:t>origjine</a:t>
                </a:r>
                <a:r>
                  <a:rPr lang="en-US" dirty="0"/>
                  <a:t> </a:t>
                </a:r>
                <a:r>
                  <a:rPr lang="en-US" dirty="0" err="1"/>
                  <a:t>te</a:t>
                </a:r>
                <a:r>
                  <a:rPr lang="en-US" dirty="0"/>
                  <a:t> re: </a:t>
                </a: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1800" b="0" dirty="0">
                    <a:ea typeface="Cambria Math" panose="02040503050406030204" pitchFamily="18" charset="0"/>
                  </a:rPr>
                  <a:t>]+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sz="1800" b="0" dirty="0">
                  <a:ea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en-US" sz="1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]+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dirty="0"/>
              </a:p>
              <a:p>
                <a:pPr algn="ctr"/>
                <a:endParaRPr lang="en-US" dirty="0"/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052C162-6D71-03C2-B865-C27ED617D6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158" y="3796154"/>
                <a:ext cx="6094520" cy="2330253"/>
              </a:xfrm>
              <a:prstGeom prst="rect">
                <a:avLst/>
              </a:prstGeom>
              <a:blipFill>
                <a:blip r:embed="rId2"/>
                <a:stretch>
                  <a:fillRect t="-1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8858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7DAE-8790-92ED-5331-BC691EA86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604" y="2805345"/>
            <a:ext cx="10058400" cy="822960"/>
          </a:xfrm>
        </p:spPr>
        <p:txBody>
          <a:bodyPr>
            <a:normAutofit/>
          </a:bodyPr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5097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7DAE-8790-92ED-5331-BC691EA86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37352"/>
            <a:ext cx="10058400" cy="82296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726543-61F0-8F39-D4D3-B739E7A04396}"/>
              </a:ext>
            </a:extLst>
          </p:cNvPr>
          <p:cNvSpPr txBox="1"/>
          <p:nvPr/>
        </p:nvSpPr>
        <p:spPr>
          <a:xfrm>
            <a:off x="2079593" y="2030313"/>
            <a:ext cx="822738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Transformimi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Affin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2D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kalon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neper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disa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faza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Egzistojne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dy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dallime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kryesore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ndermejt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transformimit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Affin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dhe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Konformal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: </a:t>
            </a:r>
          </a:p>
          <a:p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-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Faktorë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ndryshëm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shkallës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x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dhe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y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Transforimimin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Affin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-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Kompensoni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për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jo-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ortogonalitetin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sistemit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boshtit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Përdorimi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transformimit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Affin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zbatohet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për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</a:t>
            </a:r>
          </a:p>
          <a:p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-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K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rahasuesi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transformuesit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koordinatat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fotografisë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(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shtrembërimi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filmit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-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Lidhjet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modelit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stereo</a:t>
            </a:r>
          </a:p>
          <a:p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-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Transformimi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koordinatave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n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modelin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matur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>
              <a:solidFill>
                <a:srgbClr val="3C4043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081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7DAE-8790-92ED-5331-BC691EA86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37352"/>
            <a:ext cx="10058400" cy="82296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726543-61F0-8F39-D4D3-B739E7A04396}"/>
              </a:ext>
            </a:extLst>
          </p:cNvPr>
          <p:cNvSpPr txBox="1"/>
          <p:nvPr/>
        </p:nvSpPr>
        <p:spPr>
          <a:xfrm>
            <a:off x="2079593" y="2030313"/>
            <a:ext cx="822738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Kalon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neper 4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faza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 </a:t>
            </a:r>
            <a:r>
              <a:rPr lang="en-US" dirty="0" err="1">
                <a:solidFill>
                  <a:srgbClr val="3C4043"/>
                </a:solidFill>
                <a:latin typeface="Roboto" panose="02000000000000000000" pitchFamily="2" charset="0"/>
              </a:rPr>
              <a:t>kryesore</a:t>
            </a:r>
            <a:r>
              <a:rPr lang="en-US" dirty="0">
                <a:solidFill>
                  <a:srgbClr val="3C4043"/>
                </a:solidFill>
                <a:latin typeface="Roboto" panose="02000000000000000000" pitchFamily="2" charset="0"/>
              </a:rPr>
              <a:t>: </a:t>
            </a:r>
          </a:p>
          <a:p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1–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Ndryshimi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shkallës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x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dhe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y</a:t>
            </a:r>
          </a:p>
          <a:p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2–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Korrigjim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për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jo-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ortogonalitet</a:t>
            </a:r>
            <a:endParaRPr lang="en-US" dirty="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3–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Rrotullimi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dhe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 </a:t>
            </a:r>
          </a:p>
          <a:p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4–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Translacioni</a:t>
            </a:r>
            <a:endParaRPr lang="en-US" dirty="0">
              <a:solidFill>
                <a:srgbClr val="3C4043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700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7B368-7FE0-37C1-F677-37932CE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33165"/>
            <a:ext cx="10058400" cy="1107045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168AAE-9969-FBBF-02D2-07BEBFD91733}"/>
                  </a:ext>
                </a:extLst>
              </p:cNvPr>
              <p:cNvSpPr txBox="1"/>
              <p:nvPr/>
            </p:nvSpPr>
            <p:spPr>
              <a:xfrm>
                <a:off x="2594498" y="1453263"/>
                <a:ext cx="6094520" cy="49618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Ndryshimi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shkalles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b="0" dirty="0"/>
              </a:p>
              <a:p>
                <a:endParaRPr lang="en-US" b="0" dirty="0"/>
              </a:p>
              <a:p>
                <a:r>
                  <a:rPr lang="en-US" b="0" dirty="0" err="1"/>
                  <a:t>Koorektimi</a:t>
                </a:r>
                <a:r>
                  <a:rPr lang="en-US" b="0" dirty="0"/>
                  <a:t> per jo-</a:t>
                </a:r>
                <a:r>
                  <a:rPr lang="en-US" b="0" dirty="0" err="1"/>
                  <a:t>ortoganalitet</a:t>
                </a:r>
                <a:r>
                  <a:rPr lang="en-US" b="0" dirty="0"/>
                  <a:t>: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b="0" dirty="0"/>
                  <a:t>tan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b="0" dirty="0" err="1"/>
                  <a:t>Rrotacioni</a:t>
                </a:r>
                <a:r>
                  <a:rPr lang="en-US" b="0" dirty="0"/>
                  <a:t>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endParaRPr lang="en-US" dirty="0">
                  <a:ea typeface="Cambria Math" panose="02040503050406030204" pitchFamily="18" charset="0"/>
                </a:endParaRPr>
              </a:p>
              <a:p>
                <a:r>
                  <a:rPr lang="en-US" b="0" dirty="0" err="1">
                    <a:ea typeface="Cambria Math" panose="02040503050406030204" pitchFamily="18" charset="0"/>
                  </a:rPr>
                  <a:t>Translacioni</a:t>
                </a:r>
                <a:r>
                  <a:rPr lang="en-US" b="0" dirty="0">
                    <a:ea typeface="Cambria Math" panose="02040503050406030204" pitchFamily="18" charset="0"/>
                  </a:rPr>
                  <a:t>: </a:t>
                </a:r>
              </a:p>
              <a:p>
                <a:endParaRPr lang="en-US" dirty="0">
                  <a:ea typeface="Cambria Math" panose="02040503050406030204" pitchFamily="18" charset="0"/>
                </a:endParaRPr>
              </a:p>
              <a:p>
                <a:r>
                  <a:rPr lang="en-US" b="0" dirty="0">
                    <a:ea typeface="Cambria Math" panose="02040503050406030204" pitchFamily="18" charset="0"/>
                  </a:rPr>
                  <a:t>X=X’+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dirty="0">
                    <a:ea typeface="Cambria Math" panose="02040503050406030204" pitchFamily="18" charset="0"/>
                  </a:rPr>
                  <a:t>Y=Y’+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168AAE-9969-FBBF-02D2-07BEBFD917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498" y="1453263"/>
                <a:ext cx="6094520" cy="4961808"/>
              </a:xfrm>
              <a:prstGeom prst="rect">
                <a:avLst/>
              </a:prstGeom>
              <a:blipFill>
                <a:blip r:embed="rId2"/>
                <a:stretch>
                  <a:fillRect l="-901" t="-491" b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7515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7B368-7FE0-37C1-F677-37932CE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812" y="159798"/>
            <a:ext cx="10058400" cy="751938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168AAE-9969-FBBF-02D2-07BEBFD91733}"/>
                  </a:ext>
                </a:extLst>
              </p:cNvPr>
              <p:cNvSpPr txBox="1"/>
              <p:nvPr/>
            </p:nvSpPr>
            <p:spPr>
              <a:xfrm>
                <a:off x="2505721" y="1203727"/>
                <a:ext cx="6194396" cy="5170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Kombinimi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këtyre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katër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fazave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,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shprehet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</a:t>
                </a: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b="0" dirty="0">
                    <a:ea typeface="Cambria Math" panose="02040503050406030204" pitchFamily="18" charset="0"/>
                  </a:rPr>
                  <a:t>X=X’+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, X’=x’’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X=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x’’=x’</a:t>
                </a: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y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’’=[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3C4043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3C4043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3C4043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den>
                    </m:f>
                    <m:r>
                      <a:rPr lang="en-US" b="0" i="1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</a:rPr>
                      <m:t>]−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</a:rPr>
                      <m:t>𝑡𝑎𝑛</m:t>
                    </m:r>
                    <m:r>
                      <a:rPr lang="en-US" b="0" i="1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  <a:ea typeface="Cambria Math" panose="02040503050406030204" pitchFamily="18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X=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x’’cos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-{[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′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</a:rPr>
                      <m:t>]−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𝑡𝑎</m:t>
                    </m:r>
                    <m:r>
                      <a:rPr lang="en-US" b="0" i="1" smtClean="0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solidFill>
                          <a:srgbClr val="3C404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}sin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X=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Sxx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-{[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𝑆𝑦𝑦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den>
                    </m:f>
                    <m:r>
                      <a:rPr lang="en-US" b="0" i="1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</a:rPr>
                      <m:t>]−</m:t>
                    </m:r>
                    <m:r>
                      <a:rPr lang="en-US" b="0" i="1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</a:rPr>
                      <m:t>𝑆𝑥𝑥𝑡𝑎𝑛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3C404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}sin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Y=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Sxxsin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+{[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𝑆𝑦𝑦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𝑐𝑜𝑠</m:t>
                        </m:r>
                      </m:den>
                    </m:f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]-</a:t>
                </a:r>
                <a:r>
                  <a:rPr lang="en-US" dirty="0">
                    <a:solidFill>
                      <a:srgbClr val="3C4043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𝑆𝑥𝑥𝑡𝑎𝑛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3C404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}sin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168AAE-9969-FBBF-02D2-07BEBFD917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721" y="1203727"/>
                <a:ext cx="6194396" cy="5170439"/>
              </a:xfrm>
              <a:prstGeom prst="rect">
                <a:avLst/>
              </a:prstGeom>
              <a:blipFill>
                <a:blip r:embed="rId2"/>
                <a:stretch>
                  <a:fillRect l="-787" t="-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2450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BB08-1E54-7779-A78B-93BCCB4DC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40452"/>
            <a:ext cx="10058400" cy="74845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870489-B74F-6953-54BB-406A14349AD1}"/>
                  </a:ext>
                </a:extLst>
              </p:cNvPr>
              <p:cNvSpPr txBox="1"/>
              <p:nvPr/>
            </p:nvSpPr>
            <p:spPr>
              <a:xfrm>
                <a:off x="1804386" y="1095427"/>
                <a:ext cx="7517168" cy="6831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Pas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thjeshtezimit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duke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marrë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arasysh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Sx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*x,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një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faktor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përbashkët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,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atehere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kemi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 </a:t>
                </a: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X=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Sxx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tan</m:t>
                        </m:r>
                        <m: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𝑆𝑦𝑦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den>
                    </m:f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)+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Y=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Sxx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tan</m:t>
                        </m:r>
                        <m: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𝑆𝑦𝑦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den>
                    </m:f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)+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Prej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nga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tan</m:t>
                    </m:r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=</a:t>
                </a:r>
                <a:r>
                  <a:rPr lang="en-US" dirty="0">
                    <a:solidFill>
                      <a:srgbClr val="3C4043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𝑆𝑖𝑛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den>
                    </m:f>
                  </m:oMath>
                </a14:m>
                <a:endParaRPr lang="en-US" dirty="0">
                  <a:solidFill>
                    <a:srgbClr val="3C4043"/>
                  </a:solidFill>
                  <a:ea typeface="Cambria Math" panose="02040503050406030204" pitchFamily="18" charset="0"/>
                </a:endParaRPr>
              </a:p>
              <a:p>
                <a:endParaRPr lang="en-US" dirty="0">
                  <a:solidFill>
                    <a:srgbClr val="3C4043"/>
                  </a:solidFill>
                  <a:ea typeface="Cambria Math" panose="02040503050406030204" pitchFamily="18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cos(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)=cos</a:t>
                </a:r>
                <a:r>
                  <a:rPr lang="el-G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+sin</a:t>
                </a:r>
                <a:r>
                  <a:rPr lang="el-G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sin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dhe</a:t>
                </a:r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 </a:t>
                </a:r>
              </a:p>
              <a:p>
                <a:endParaRPr lang="en-US" dirty="0">
                  <a:solidFill>
                    <a:srgbClr val="3C4043"/>
                  </a:solidFill>
                  <a:ea typeface="Cambria Math" panose="02040503050406030204" pitchFamily="18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sin(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)=sin</a:t>
                </a:r>
                <a:r>
                  <a:rPr lang="el-G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+cos</a:t>
                </a:r>
                <a:r>
                  <a:rPr lang="el-G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sin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 </a:t>
                </a:r>
              </a:p>
              <a:p>
                <a:r>
                  <a:rPr lang="en-US" dirty="0">
                    <a:solidFill>
                      <a:srgbClr val="3C4043"/>
                    </a:solidFill>
                    <a:ea typeface="Cambria Math" panose="02040503050406030204" pitchFamily="18" charset="0"/>
                  </a:rPr>
                  <a:t> </a:t>
                </a:r>
              </a:p>
              <a:p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Atehere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behen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zevendesimet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ne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ekuacionet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mesiperme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,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prej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nga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kemi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:</a:t>
                </a: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X=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Sxx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𝑦𝑦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b="0" i="1" smtClean="0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𝑆𝑥𝑥</m:t>
                            </m:r>
                            <m:r>
                              <a:rPr lang="en-US" b="0" i="0" smtClean="0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tan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solidFill>
                          <a:srgbClr val="3C404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Y=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Sxx</a:t>
                </a:r>
                <a:r>
                  <a:rPr lang="en-US" dirty="0"/>
                  <a:t> sin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𝑆𝑦𝑦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∈−</m:t>
                            </m:r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𝑆𝑥𝑥</m:t>
                            </m:r>
                            <m:r>
                              <a:rPr lang="en-US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tan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+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dirty="0">
                  <a:solidFill>
                    <a:srgbClr val="3C4043"/>
                  </a:solidFill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870489-B74F-6953-54BB-406A14349A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386" y="1095427"/>
                <a:ext cx="7517168" cy="6831998"/>
              </a:xfrm>
              <a:prstGeom prst="rect">
                <a:avLst/>
              </a:prstGeom>
              <a:blipFill>
                <a:blip r:embed="rId2"/>
                <a:stretch>
                  <a:fillRect l="-730" t="-446" r="-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1040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BB08-1E54-7779-A78B-93BCCB4DC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40452"/>
            <a:ext cx="10058400" cy="74845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870489-B74F-6953-54BB-406A14349AD1}"/>
                  </a:ext>
                </a:extLst>
              </p:cNvPr>
              <p:cNvSpPr txBox="1"/>
              <p:nvPr/>
            </p:nvSpPr>
            <p:spPr>
              <a:xfrm>
                <a:off x="1822141" y="1012745"/>
                <a:ext cx="7517168" cy="63700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Bejme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zevendesimet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  ;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</a:p>
              <a:p>
                <a:endParaRPr lang="en-US" dirty="0">
                  <a:solidFill>
                    <a:srgbClr val="3C4043"/>
                  </a:solidFill>
                  <a:latin typeface="Roboto" panose="02000000000000000000" pitchFamily="2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3C4043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𝑆𝑥𝑐𝑜𝑠</m:t>
                          </m:r>
                          <m:r>
                            <a:rPr lang="en-US" i="1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(∈−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3C4043"/>
                              </a:solidFill>
                              <a:latin typeface="Roboto" panose="02000000000000000000" pitchFamily="2" charset="0"/>
                            </a:rPr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3C4043"/>
                  </a:solidFill>
                  <a:latin typeface="Roboto" panose="02000000000000000000" pitchFamily="2" charset="0"/>
                </a:endParaRPr>
              </a:p>
              <a:p>
                <a:endParaRPr lang="en-US" dirty="0">
                  <a:solidFill>
                    <a:srgbClr val="3C4043"/>
                  </a:solidFill>
                  <a:latin typeface="Roboto" panose="02000000000000000000" pitchFamily="2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3C4043"/>
                          </a:solidFill>
                          <a:effectLst/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𝑆𝑥𝑠</m:t>
                          </m:r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i="1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(∈−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3C4043"/>
                              </a:solidFill>
                              <a:latin typeface="Roboto" panose="02000000000000000000" pitchFamily="2" charset="0"/>
                            </a:rPr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</m:den>
                      </m:f>
                    </m:oMath>
                  </m:oMathPara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dirty="0">
                  <a:solidFill>
                    <a:srgbClr val="3C4043"/>
                  </a:solidFill>
                  <a:latin typeface="Roboto" panose="02000000000000000000" pitchFamily="2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3C4043"/>
                          </a:solidFill>
                          <a:effectLst/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𝑦𝑠𝑖𝑛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3C4043"/>
                              </a:solidFill>
                              <a:latin typeface="Roboto" panose="02000000000000000000" pitchFamily="2" charset="0"/>
                            </a:rPr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</m:den>
                      </m:f>
                    </m:oMath>
                  </m:oMathPara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dirty="0">
                  <a:solidFill>
                    <a:srgbClr val="3C4043"/>
                  </a:solidFill>
                  <a:latin typeface="Roboto" panose="02000000000000000000" pitchFamily="2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3C4043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𝑦𝑐𝑜𝑠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3C4043"/>
                              </a:solidFill>
                              <a:latin typeface="Roboto" panose="02000000000000000000" pitchFamily="2" charset="0"/>
                            </a:rPr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b="0" i="1" smtClean="0">
                              <a:solidFill>
                                <a:srgbClr val="3C404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</m:den>
                      </m:f>
                    </m:oMath>
                  </m:oMathPara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Forma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perfundimtare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e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transformimit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Affin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2D do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te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jete: </a:t>
                </a:r>
              </a:p>
              <a:p>
                <a:pPr algn="ctr"/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X=</a:t>
                </a:r>
                <a:r>
                  <a:rPr lang="en-US" b="0" dirty="0">
                    <a:solidFill>
                      <a:srgbClr val="3C4043"/>
                    </a:solidFill>
                    <a:effectLst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3C4043"/>
                            </a:solidFill>
                            <a:effectLst/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solidFill>
                          <a:srgbClr val="3C4043"/>
                        </a:solidFill>
                        <a:effectLst/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>
                    <a:solidFill>
                      <a:srgbClr val="3C4043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y</a:t>
                </a: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pPr algn="ctr"/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Y=</a:t>
                </a:r>
                <a:r>
                  <a:rPr lang="en-US" dirty="0">
                    <a:solidFill>
                      <a:srgbClr val="3C4043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3C4043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y</a:t>
                </a:r>
              </a:p>
              <a:p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Dhe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I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quajme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6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parametrat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e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transformimit</a:t>
                </a:r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870489-B74F-6953-54BB-406A14349A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141" y="1012745"/>
                <a:ext cx="7517168" cy="6370077"/>
              </a:xfrm>
              <a:prstGeom prst="rect">
                <a:avLst/>
              </a:prstGeom>
              <a:blipFill>
                <a:blip r:embed="rId2"/>
                <a:stretch>
                  <a:fillRect l="-730" t="-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59461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BB08-1E54-7779-A78B-93BCCB4DC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40452"/>
            <a:ext cx="10058400" cy="74845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Affin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Matrix</a:t>
            </a:r>
            <a:endParaRPr lang="en-US" sz="3600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870489-B74F-6953-54BB-406A14349AD1}"/>
                  </a:ext>
                </a:extLst>
              </p:cNvPr>
              <p:cNvSpPr txBox="1"/>
              <p:nvPr/>
            </p:nvSpPr>
            <p:spPr>
              <a:xfrm>
                <a:off x="1822140" y="1012745"/>
                <a:ext cx="7703599" cy="42025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Ekuacionet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mesiperme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mund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shkruhen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ne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forme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matrices: </a:t>
                </a:r>
              </a:p>
              <a:p>
                <a:pPr algn="ctr"/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r>
                  <a:rPr lang="en-US" dirty="0"/>
                  <a:t>A=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</m:m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=[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      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     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           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      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     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3C4043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]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[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     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]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[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     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]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         AX=L+V</a:t>
                </a:r>
              </a:p>
              <a:p>
                <a:pPr algn="ctr"/>
                <a:endParaRPr lang="en-US" dirty="0"/>
              </a:p>
              <a:p>
                <a:r>
                  <a:rPr lang="en-US" dirty="0" err="1"/>
                  <a:t>Zgjidhja</a:t>
                </a:r>
                <a:r>
                  <a:rPr lang="en-US" dirty="0"/>
                  <a:t>: </a:t>
                </a:r>
              </a:p>
              <a:p>
                <a:endParaRPr lang="en-US" dirty="0"/>
              </a:p>
              <a:p>
                <a:r>
                  <a:rPr lang="en-US" dirty="0"/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870489-B74F-6953-54BB-406A14349A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140" y="1012745"/>
                <a:ext cx="7703599" cy="4202561"/>
              </a:xfrm>
              <a:prstGeom prst="rect">
                <a:avLst/>
              </a:prstGeom>
              <a:blipFill>
                <a:blip r:embed="rId2"/>
                <a:stretch>
                  <a:fillRect l="-712" t="-580" b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604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1B29C-17CF-9F2E-2B7E-6BDEA2F8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Efektet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lakores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se tokes</a:t>
            </a:r>
            <a:br>
              <a:rPr lang="en-US" sz="4800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6D7FD8-C6A0-26AA-6EAB-CA10A94EA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772" y="1910526"/>
            <a:ext cx="5607357" cy="34425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AE0677-F3DB-EE49-425C-14D349D4A7C5}"/>
              </a:ext>
            </a:extLst>
          </p:cNvPr>
          <p:cNvSpPr txBox="1"/>
          <p:nvPr/>
        </p:nvSpPr>
        <p:spPr>
          <a:xfrm>
            <a:off x="1245093" y="2017058"/>
            <a:ext cx="456978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lartesi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shume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larta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fluturimi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lakorja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e tokes do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ketë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një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efekt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rëndësishëm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pozicionin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e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imazhit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376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78FAB4-99AA-7028-F4ED-E6B22273EC32}"/>
              </a:ext>
            </a:extLst>
          </p:cNvPr>
          <p:cNvSpPr txBox="1"/>
          <p:nvPr/>
        </p:nvSpPr>
        <p:spPr>
          <a:xfrm>
            <a:off x="1216241" y="3246553"/>
            <a:ext cx="1017380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ESE –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Transformimi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koordinatave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3D</a:t>
            </a:r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3951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4FB40-AA8E-5A0F-37B2-6AB7D88F1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Korrektimi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lakores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se tokes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D8DE1E3-203F-6235-9928-CF5ADD0BA374}"/>
                  </a:ext>
                </a:extLst>
              </p:cNvPr>
              <p:cNvSpPr txBox="1"/>
              <p:nvPr/>
            </p:nvSpPr>
            <p:spPr>
              <a:xfrm>
                <a:off x="1591322" y="1930867"/>
                <a:ext cx="7827886" cy="23566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Nëse I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aproksimojme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dhenat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nga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një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sferë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me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rreze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 R = 6372.2km,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atehere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atëherë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zhvendosja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radiale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për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shkak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lakimi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tokës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mund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llogaritet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𝑒𝑎𝑟𝑡h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)/(2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ku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1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është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distanca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radiale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imazhit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matur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nga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pika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kryesore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-lartësia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fluturimit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dhe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lartësia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objektit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mbi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nivelin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mesatar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detit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km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D8DE1E3-203F-6235-9928-CF5ADD0BA3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322" y="1930867"/>
                <a:ext cx="7827886" cy="2356671"/>
              </a:xfrm>
              <a:prstGeom prst="rect">
                <a:avLst/>
              </a:prstGeom>
              <a:blipFill>
                <a:blip r:embed="rId2"/>
                <a:stretch>
                  <a:fillRect l="-623" t="-1295" b="-3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4301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FF673-4F90-3BB3-11F9-9215A4F22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04186"/>
            <a:ext cx="10058400" cy="1009391"/>
          </a:xfrm>
        </p:spPr>
        <p:txBody>
          <a:bodyPr>
            <a:normAutofit/>
          </a:bodyPr>
          <a:lstStyle/>
          <a:p>
            <a:pPr algn="ctr"/>
            <a:r>
              <a:rPr lang="en-US" sz="36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Korrigjimi</a:t>
            </a:r>
            <a:r>
              <a:rPr lang="en-US" sz="36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6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sz="36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6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kombinuar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43ED565-4D98-89F8-3615-D6AC10E784F4}"/>
                  </a:ext>
                </a:extLst>
              </p:cNvPr>
              <p:cNvSpPr txBox="1"/>
              <p:nvPr/>
            </p:nvSpPr>
            <p:spPr>
              <a:xfrm>
                <a:off x="1813263" y="1985924"/>
                <a:ext cx="8316157" cy="7848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Koordinatat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imazhit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korrigjuara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përfundimisht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janë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5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𝑟𝑎𝑑𝑖𝑎𝑙</m:t>
                        </m:r>
                      </m:sub>
                    </m:sSub>
                  </m:oMath>
                </a14:m>
                <a:r>
                  <a:rPr lang="en-US" sz="2500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5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5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500" b="0" i="1" dirty="0" smtClean="0">
                            <a:latin typeface="Cambria Math" panose="02040503050406030204" pitchFamily="18" charset="0"/>
                          </a:rPr>
                          <m:t>𝑑𝑒𝑐𝑒𝑛𝑡𝑟𝑖𝑘𝑒</m:t>
                        </m:r>
                      </m:sub>
                    </m:sSub>
                    <m:r>
                      <a:rPr lang="en-US" sz="2500" b="0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5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500" b="0" i="1" dirty="0" smtClean="0">
                            <a:latin typeface="Cambria Math" panose="02040503050406030204" pitchFamily="18" charset="0"/>
                          </a:rPr>
                          <m:t>𝑎𝑡𝑚𝑜𝑠𝑓𝑒𝑟𝑖𝑘𝑒</m:t>
                        </m:r>
                      </m:sub>
                    </m:sSub>
                    <m:r>
                      <a:rPr lang="en-US" sz="2500" b="0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5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5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500" b="0" i="1" dirty="0" smtClean="0">
                            <a:latin typeface="Cambria Math" panose="02040503050406030204" pitchFamily="18" charset="0"/>
                          </a:rPr>
                          <m:t>𝑒𝑎𝑟𝑡h</m:t>
                        </m:r>
                      </m:sub>
                    </m:sSub>
                  </m:oMath>
                </a14:m>
                <a:endParaRPr lang="en-US" sz="25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43ED565-4D98-89F8-3615-D6AC10E784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3263" y="1985924"/>
                <a:ext cx="8316157" cy="784895"/>
              </a:xfrm>
              <a:prstGeom prst="rect">
                <a:avLst/>
              </a:prstGeom>
              <a:blipFill>
                <a:blip r:embed="rId2"/>
                <a:stretch>
                  <a:fillRect l="-586" t="-3876" b="-13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755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A8A69-3FF6-4EB7-77D2-404844670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64" y="2639186"/>
            <a:ext cx="10058400" cy="1450757"/>
          </a:xfrm>
        </p:spPr>
        <p:txBody>
          <a:bodyPr/>
          <a:lstStyle/>
          <a:p>
            <a:pPr algn="ctr"/>
            <a:r>
              <a:rPr lang="en-US" sz="4800" dirty="0" err="1">
                <a:solidFill>
                  <a:srgbClr val="3C4043"/>
                </a:solidFill>
                <a:latin typeface="Roboto" panose="02000000000000000000" pitchFamily="2" charset="0"/>
              </a:rPr>
              <a:t>S</a:t>
            </a:r>
            <a:r>
              <a:rPr lang="en-US" sz="48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htrembërim</a:t>
            </a:r>
            <a:r>
              <a:rPr lang="en-US" sz="48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8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sz="48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8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filmit</a:t>
            </a:r>
            <a:r>
              <a:rPr lang="en-US" sz="48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61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820C5-6C2E-76B9-0214-01E8CB56E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95309"/>
            <a:ext cx="10058400" cy="92061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solidFill>
                  <a:srgbClr val="3C4043"/>
                </a:solidFill>
                <a:latin typeface="Roboto" panose="02000000000000000000" pitchFamily="2" charset="0"/>
              </a:rPr>
              <a:t>S</a:t>
            </a:r>
            <a:r>
              <a:rPr lang="en-US" sz="36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htrembërim</a:t>
            </a:r>
            <a:r>
              <a:rPr lang="en-US" sz="36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6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sz="36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6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filmit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A4559E-2E78-785B-4DF8-386C8A5781CA}"/>
                  </a:ext>
                </a:extLst>
              </p:cNvPr>
              <p:cNvSpPr txBox="1"/>
              <p:nvPr/>
            </p:nvSpPr>
            <p:spPr>
              <a:xfrm>
                <a:off x="1715610" y="2051612"/>
                <a:ext cx="7384002" cy="31612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Filmi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plastik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mund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ketë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përmasa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ndryshuara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pas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përdorimit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ër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nje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kohe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gjatë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Koordinatat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kalibruara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pikave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kryesore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do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funksionojnë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si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referencë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për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gjetur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një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ndryshime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te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tilla.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Distanca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e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kalibruar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ndermjet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shenjave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kryesore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pergjate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boshtit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x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dhe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distances se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matur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Distanca e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kalibruar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ndermjet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shenjave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kryesore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pergjate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boshtit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y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dhe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distances se </a:t>
                </a:r>
                <a:r>
                  <a:rPr lang="en-US" dirty="0" err="1">
                    <a:solidFill>
                      <a:srgbClr val="3C4043"/>
                    </a:solidFill>
                    <a:latin typeface="Roboto" panose="02000000000000000000" pitchFamily="2" charset="0"/>
                  </a:rPr>
                  <a:t>matur</a:t>
                </a:r>
                <a:r>
                  <a:rPr lang="en-US" dirty="0">
                    <a:solidFill>
                      <a:srgbClr val="3C4043"/>
                    </a:solidFill>
                    <a:latin typeface="Roboto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3C404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Koordinata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b="0" i="0" dirty="0">
                    <a:solidFill>
                      <a:srgbClr val="00B0F0"/>
                    </a:solidFill>
                    <a:effectLst/>
                    <a:latin typeface="Roboto" panose="02000000000000000000" pitchFamily="2" charset="0"/>
                  </a:rPr>
                  <a:t>x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korrigjuar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imazhit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 </a:t>
                </a:r>
                <a:r>
                  <a:rPr lang="en-US" b="0" i="0" dirty="0">
                    <a:solidFill>
                      <a:srgbClr val="00B0F0"/>
                    </a:solidFill>
                    <a:effectLst/>
                    <a:latin typeface="Roboto" panose="02000000000000000000" pitchFamily="2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b="0" i="0" dirty="0">
                    <a:solidFill>
                      <a:srgbClr val="00B0F0"/>
                    </a:solidFill>
                    <a:effectLst/>
                    <a:latin typeface="Roboto" panose="02000000000000000000" pitchFamily="2" charset="0"/>
                  </a:rPr>
                  <a:t>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00B0F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Koordinata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</a:t>
                </a:r>
                <a:r>
                  <a:rPr lang="en-US" dirty="0">
                    <a:solidFill>
                      <a:srgbClr val="00B0F0"/>
                    </a:solidFill>
                    <a:latin typeface="Roboto" panose="02000000000000000000" pitchFamily="2" charset="0"/>
                  </a:rPr>
                  <a:t>y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korrigjuar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 e </a:t>
                </a:r>
                <a:r>
                  <a:rPr lang="en-US" b="0" i="0" dirty="0" err="1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imazhit</a:t>
                </a:r>
                <a:r>
                  <a:rPr lang="en-US" b="0" i="0" dirty="0">
                    <a:solidFill>
                      <a:srgbClr val="3C4043"/>
                    </a:solidFill>
                    <a:effectLst/>
                    <a:latin typeface="Roboto" panose="02000000000000000000" pitchFamily="2" charset="0"/>
                  </a:rPr>
                  <a:t>: </a:t>
                </a:r>
                <a:r>
                  <a:rPr lang="en-US" b="0" i="0" dirty="0">
                    <a:solidFill>
                      <a:srgbClr val="00B0F0"/>
                    </a:solidFill>
                    <a:effectLst/>
                    <a:latin typeface="Roboto" panose="02000000000000000000" pitchFamily="2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b="0" i="0" dirty="0">
                    <a:solidFill>
                      <a:srgbClr val="00B0F0"/>
                    </a:solidFill>
                    <a:effectLst/>
                    <a:latin typeface="Roboto" panose="02000000000000000000" pitchFamily="2" charset="0"/>
                  </a:rPr>
                  <a:t>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00B0F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b="0" i="0" dirty="0">
                  <a:solidFill>
                    <a:srgbClr val="3C4043"/>
                  </a:solidFill>
                  <a:effectLst/>
                  <a:latin typeface="Roboto" panose="02000000000000000000" pitchFamily="2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A4559E-2E78-785B-4DF8-386C8A5781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610" y="2051612"/>
                <a:ext cx="7384002" cy="3161250"/>
              </a:xfrm>
              <a:prstGeom prst="rect">
                <a:avLst/>
              </a:prstGeom>
              <a:blipFill>
                <a:blip r:embed="rId2"/>
                <a:stretch>
                  <a:fillRect l="-495" t="-965" r="-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3387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AD642-C8DA-D411-0768-49E2200BD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530" y="2630308"/>
            <a:ext cx="10058400" cy="1450757"/>
          </a:xfrm>
        </p:spPr>
        <p:txBody>
          <a:bodyPr/>
          <a:lstStyle/>
          <a:p>
            <a:pPr algn="ctr"/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koordinatave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41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BE3E4-7AF5-747D-8562-8026D204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43937"/>
            <a:ext cx="10058400" cy="74845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Transformimi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koordinatave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685878-71D4-947F-CD7B-57F6B735C315}"/>
              </a:ext>
            </a:extLst>
          </p:cNvPr>
          <p:cNvSpPr txBox="1"/>
          <p:nvPr/>
        </p:nvSpPr>
        <p:spPr>
          <a:xfrm>
            <a:off x="1884286" y="1941535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Transformimi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një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sistemi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koordinativ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2-D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një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tjetër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behet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</a:p>
          <a:p>
            <a:r>
              <a:rPr lang="it-IT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Sistemi 2-D përbëhet nga tre operator:</a:t>
            </a:r>
          </a:p>
          <a:p>
            <a:r>
              <a:rPr lang="it-IT" dirty="0">
                <a:solidFill>
                  <a:srgbClr val="3C4043"/>
                </a:solidFill>
                <a:latin typeface="Roboto" panose="02000000000000000000" pitchFamily="2" charset="0"/>
              </a:rPr>
              <a:t>1-Rrotacioni/rrotullimi</a:t>
            </a:r>
          </a:p>
          <a:p>
            <a:r>
              <a:rPr lang="it-IT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2-Shkalla/shkallezimi</a:t>
            </a:r>
          </a:p>
          <a:p>
            <a:r>
              <a:rPr lang="it-IT" dirty="0">
                <a:solidFill>
                  <a:srgbClr val="3C4043"/>
                </a:solidFill>
                <a:latin typeface="Roboto" panose="02000000000000000000" pitchFamily="2" charset="0"/>
              </a:rPr>
              <a:t>3.Translacioni/perkthimi</a:t>
            </a:r>
            <a:endParaRPr lang="it-IT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endParaRPr lang="en-US" dirty="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561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F243E-0602-0097-500C-5B9F7D27C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err="1"/>
              <a:t>Transformimi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koordinatave</a:t>
            </a:r>
            <a:r>
              <a:rPr lang="en-US" sz="3600" dirty="0"/>
              <a:t> 2D-konformale</a:t>
            </a:r>
            <a:br>
              <a:rPr lang="en-US" sz="3600" dirty="0"/>
            </a:br>
            <a:r>
              <a:rPr lang="it-IT" sz="3600" dirty="0">
                <a:solidFill>
                  <a:srgbClr val="00B0F0"/>
                </a:solidFill>
                <a:latin typeface="Roboto" panose="02000000000000000000" pitchFamily="2" charset="0"/>
              </a:rPr>
              <a:t>Rrotacioni/rrotullimi</a:t>
            </a:r>
            <a:br>
              <a:rPr lang="it-IT" sz="3600" dirty="0">
                <a:solidFill>
                  <a:srgbClr val="00B0F0"/>
                </a:solidFill>
                <a:latin typeface="Roboto" panose="02000000000000000000" pitchFamily="2" charset="0"/>
              </a:rPr>
            </a:b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8963FF-9E2D-48F6-6F19-490FF90C9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5867" y="2308193"/>
            <a:ext cx="5977269" cy="34757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1846A9-E486-7060-3335-D65A8A7C108C}"/>
                  </a:ext>
                </a:extLst>
              </p:cNvPr>
              <p:cNvSpPr txBox="1"/>
              <p:nvPr/>
            </p:nvSpPr>
            <p:spPr>
              <a:xfrm>
                <a:off x="1097280" y="2308193"/>
                <a:ext cx="609452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dirty="0" err="1"/>
                  <a:t>Sistemi</a:t>
                </a:r>
                <a:r>
                  <a:rPr lang="en-US" sz="1800" dirty="0"/>
                  <a:t> I </a:t>
                </a:r>
                <a:r>
                  <a:rPr lang="en-US" sz="1800" dirty="0" err="1"/>
                  <a:t>rrotacionit</a:t>
                </a:r>
                <a:r>
                  <a:rPr lang="en-US" sz="1800" dirty="0"/>
                  <a:t> </a:t>
                </a:r>
                <a:r>
                  <a:rPr lang="en-US" sz="1800" dirty="0">
                    <a:solidFill>
                      <a:srgbClr val="FF0000"/>
                    </a:solidFill>
                  </a:rPr>
                  <a:t>X-Y, </a:t>
                </a:r>
                <a:r>
                  <a:rPr lang="en-US" sz="1800" dirty="0" err="1"/>
                  <a:t>pershtatet</a:t>
                </a:r>
                <a:r>
                  <a:rPr lang="en-US" sz="1800" dirty="0"/>
                  <a:t> me systemin </a:t>
                </a:r>
                <a:r>
                  <a:rPr lang="en-US" sz="1800" dirty="0">
                    <a:solidFill>
                      <a:srgbClr val="00B0F0"/>
                    </a:solidFill>
                  </a:rPr>
                  <a:t>X’Y’</a:t>
                </a:r>
                <a:r>
                  <a:rPr lang="en-US" sz="1800" dirty="0">
                    <a:solidFill>
                      <a:srgbClr val="FF0000"/>
                    </a:solidFill>
                  </a:rPr>
                  <a:t>, </a:t>
                </a:r>
                <a:r>
                  <a:rPr lang="en-US" sz="1800" dirty="0"/>
                  <a:t>me </a:t>
                </a:r>
                <a:r>
                  <a:rPr lang="en-US" sz="1800" dirty="0" err="1"/>
                  <a:t>kendin</a:t>
                </a:r>
                <a:r>
                  <a:rPr lang="en-US" sz="1800" dirty="0"/>
                  <a:t> e </a:t>
                </a:r>
                <a:r>
                  <a:rPr lang="en-US" sz="1800" dirty="0" err="1"/>
                  <a:t>rrotullimit</a:t>
                </a: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>
                      <a:rPr lang="en-US" sz="1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1846A9-E486-7060-3335-D65A8A7C1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280" y="2308193"/>
                <a:ext cx="6094520" cy="646331"/>
              </a:xfrm>
              <a:prstGeom prst="rect">
                <a:avLst/>
              </a:prstGeom>
              <a:blipFill>
                <a:blip r:embed="rId3"/>
                <a:stretch>
                  <a:fillRect l="-800" t="-5660" r="-40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0B6770A-1AC7-7BD4-A463-E8EFBFAD290D}"/>
                  </a:ext>
                </a:extLst>
              </p:cNvPr>
              <p:cNvSpPr txBox="1"/>
              <p:nvPr/>
            </p:nvSpPr>
            <p:spPr>
              <a:xfrm>
                <a:off x="809672" y="3449563"/>
                <a:ext cx="6094520" cy="6692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𝑠𝑖𝑛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18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0B6770A-1AC7-7BD4-A463-E8EFBFAD2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72" y="3449563"/>
                <a:ext cx="6094520" cy="6692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251752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3028</TotalTime>
  <Words>934</Words>
  <Application>Microsoft Office PowerPoint</Application>
  <PresentationFormat>Widescreen</PresentationFormat>
  <Paragraphs>150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Roboto</vt:lpstr>
      <vt:lpstr>Retrospect</vt:lpstr>
      <vt:lpstr>PowerPoint Presentation</vt:lpstr>
      <vt:lpstr>Efektet e lakores se tokes </vt:lpstr>
      <vt:lpstr>Korrektimi I lakores se tokes</vt:lpstr>
      <vt:lpstr>Korrigjimi i kombinuar</vt:lpstr>
      <vt:lpstr>Shtrembërim i filmit?</vt:lpstr>
      <vt:lpstr>Shtrembërim i filmit</vt:lpstr>
      <vt:lpstr>Transformimi i koordinatave 2D?</vt:lpstr>
      <vt:lpstr>Transformimi i koordinatave 2D</vt:lpstr>
      <vt:lpstr>Transformimi i koordinatave 2D-konformale Rrotacioni/rrotullimi </vt:lpstr>
      <vt:lpstr>Transformimi i koordinatave 2D-konformale Matrica e rrotullimit</vt:lpstr>
      <vt:lpstr>Transformimi i koordinatave 2D-konformale Shkallezimi &amp; Translacioni</vt:lpstr>
      <vt:lpstr>Transformimi 2D Affin</vt:lpstr>
      <vt:lpstr>Transformimi 2D Affin</vt:lpstr>
      <vt:lpstr>Transformimi 2D Affin</vt:lpstr>
      <vt:lpstr>Transformimi 2D Affin</vt:lpstr>
      <vt:lpstr>Transformimi 2D Affin</vt:lpstr>
      <vt:lpstr>Transformimi 2D Affin</vt:lpstr>
      <vt:lpstr>Transformimi 2D Affin</vt:lpstr>
      <vt:lpstr>Transformimi 2D Affin Forma Matrix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Fotogrametria </dc:title>
  <dc:creator>Fitore Bajrami</dc:creator>
  <cp:lastModifiedBy>Fitore Bajrami</cp:lastModifiedBy>
  <cp:revision>75</cp:revision>
  <dcterms:created xsi:type="dcterms:W3CDTF">2023-10-18T11:51:28Z</dcterms:created>
  <dcterms:modified xsi:type="dcterms:W3CDTF">2023-11-08T14:07:29Z</dcterms:modified>
</cp:coreProperties>
</file>