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80" r:id="rId2"/>
    <p:sldId id="581" r:id="rId3"/>
    <p:sldId id="582" r:id="rId4"/>
    <p:sldId id="583" r:id="rId5"/>
    <p:sldId id="585" r:id="rId6"/>
    <p:sldId id="586" r:id="rId7"/>
    <p:sldId id="602" r:id="rId8"/>
    <p:sldId id="587" r:id="rId9"/>
    <p:sldId id="595" r:id="rId10"/>
    <p:sldId id="596" r:id="rId11"/>
    <p:sldId id="60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41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8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1951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20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5479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02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72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7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1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2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56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69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5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1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7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4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ED6A7-0286-4A9C-968E-C32D7C3EAD2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ADBF7-10F8-6C0E-6779-80ED8B4D5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785" y="408373"/>
            <a:ext cx="10066429" cy="640387"/>
          </a:xfrm>
        </p:spPr>
        <p:txBody>
          <a:bodyPr>
            <a:normAutofit/>
          </a:bodyPr>
          <a:lstStyle/>
          <a:p>
            <a:pPr algn="ctr"/>
            <a:r>
              <a:rPr lang="de-AT" sz="3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Matja e kendit dhe e gjatesise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38B967-950C-228B-917E-81B24DF6B998}"/>
                  </a:ext>
                </a:extLst>
              </p:cNvPr>
              <p:cNvSpPr txBox="1"/>
              <p:nvPr/>
            </p:nvSpPr>
            <p:spPr>
              <a:xfrm>
                <a:off x="1431524" y="1333232"/>
                <a:ext cx="6094520" cy="3416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AT" sz="1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Kende quajme bashkesine e dy gjysme drejtezave [AB] dhe [AC] me kul te perbashket ne piken A.</a:t>
                </a:r>
              </a:p>
              <a:p>
                <a:r>
                  <a:rPr lang="de-AT" dirty="0">
                    <a:latin typeface="Arial" panose="020B0604020202020204" pitchFamily="34" charset="0"/>
                    <a:cs typeface="Arial" panose="020B0604020202020204" pitchFamily="34" charset="0"/>
                  </a:rPr>
                  <a:t>Me rrotullimin e gjysme drejtezes [AB] ne krahun pozitiv, nga pozita [AB] ne poziten [AC], shohim se kjo gjysme drejtez ka pershkruar nje kend te orientuar nga krahu i tij fillestar [AB] ne krahun e fundit [AC]. Gjysmedrejteza [AB] do te beje nje rrotullim te plote kur ajo do te pershkruaj  nje kend te plote. Nese ajo vazhdon rrotullimi deri ne poziten e gjysmedrejtezes [AC], masa e tij do te jete: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+360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fjale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tjera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mund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shtohet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ose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mund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zbritet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n*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360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38B967-950C-228B-917E-81B24DF6B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524" y="1333232"/>
                <a:ext cx="6094520" cy="3416320"/>
              </a:xfrm>
              <a:prstGeom prst="rect">
                <a:avLst/>
              </a:prstGeom>
              <a:blipFill>
                <a:blip r:embed="rId2"/>
                <a:stretch>
                  <a:fillRect l="-900" t="-1071" r="-1100" b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03B2147-4895-DFF7-931E-250CFE8A1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414" y="1231498"/>
            <a:ext cx="3875118" cy="27900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47E31F-C18D-24B7-318A-854E5BC4B836}"/>
                  </a:ext>
                </a:extLst>
              </p:cNvPr>
              <p:cNvSpPr txBox="1"/>
              <p:nvPr/>
            </p:nvSpPr>
            <p:spPr>
              <a:xfrm>
                <a:off x="1431524" y="4826675"/>
                <a:ext cx="9905260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matjet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gjeodezike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matje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mbi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siperfae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tokes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drejtezat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AB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AC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fizikisht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jane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fiksuara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materializuara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terren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perkatesisht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perkufizuar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pozita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tyre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perms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brinjeve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bashkojne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pikat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gjeodezike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A, B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A,C.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rast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parasysh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se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pikat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A,B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kane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lartesi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njejt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mbidetare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Per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gje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drejtezat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AB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AC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perfshijne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kend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pjerret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Ky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kend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po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vlera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tij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hyne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pune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vetem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horizontal 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perfshire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drejtezat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dhe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Drejtezat</a:t>
                </a:r>
                <a:r>
                  <a:rPr lang="en-US" dirty="0"/>
                  <a:t> </a:t>
                </a:r>
                <a:r>
                  <a:rPr lang="en-US" dirty="0" err="1"/>
                  <a:t>horizontale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dhe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(plan) </a:t>
                </a:r>
                <a:r>
                  <a:rPr lang="en-US" dirty="0" err="1"/>
                  <a:t>fitohen</a:t>
                </a:r>
                <a:r>
                  <a:rPr lang="en-US" dirty="0"/>
                  <a:t> me </a:t>
                </a:r>
                <a:r>
                  <a:rPr lang="en-US" dirty="0" err="1"/>
                  <a:t>projeksion</a:t>
                </a:r>
                <a:r>
                  <a:rPr lang="en-US" dirty="0"/>
                  <a:t> orthogonal </a:t>
                </a:r>
                <a:r>
                  <a:rPr lang="en-US" dirty="0" err="1"/>
                  <a:t>te</a:t>
                </a:r>
                <a:r>
                  <a:rPr lang="en-US" dirty="0"/>
                  <a:t> </a:t>
                </a:r>
                <a:r>
                  <a:rPr lang="en-US" dirty="0" err="1"/>
                  <a:t>drejtezave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ne </a:t>
                </a:r>
                <a:r>
                  <a:rPr lang="en-US" dirty="0" err="1"/>
                  <a:t>rrafshin</a:t>
                </a:r>
                <a:r>
                  <a:rPr lang="en-US" dirty="0"/>
                  <a:t> e pare.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47E31F-C18D-24B7-318A-854E5BC4B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524" y="4826675"/>
                <a:ext cx="9905260" cy="2031325"/>
              </a:xfrm>
              <a:prstGeom prst="rect">
                <a:avLst/>
              </a:prstGeom>
              <a:blipFill>
                <a:blip r:embed="rId4"/>
                <a:stretch>
                  <a:fillRect l="-554" t="-1802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6419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0EBEE3-BEFF-5058-0AA8-E4C9E4D57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292" y="1245315"/>
            <a:ext cx="3142657" cy="43673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57B5EB-66CE-AC8E-1761-0803C91ED180}"/>
              </a:ext>
            </a:extLst>
          </p:cNvPr>
          <p:cNvSpPr txBox="1"/>
          <p:nvPr/>
        </p:nvSpPr>
        <p:spPr>
          <a:xfrm>
            <a:off x="945584" y="1330375"/>
            <a:ext cx="729078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dirty="0">
                <a:latin typeface="Arial" panose="020B0604020202020204" pitchFamily="34" charset="0"/>
              </a:rPr>
              <a:t>Ne gjysemen e pare te shekullit XX teodolitet mekanik zevendesohen me teodolitet optik. Ne kete kohe, ne radhe te pare rrethi horizontal prej metali zevendesohet me rrethin prej xhami, i cili imponon pasurimin e teodolitit optik me pjese tjera optike te cilat perbejne nje ndertim me te komplikuar me qellim qe leximi i matjeve te behet nga pozita e njejte e vrojtuesit. Gjithashtu kishin filluar te perdoren mikrometrat optik. Ne fakt eshte arritur nje komponim i pershtatshem i pjeseve mekanike dhe i pjeseve optike. Por ky quhet teodolit optik per te theksuar pjese shume te rendesishme, optiken e tij. Quhet edhe teodolit analog</a:t>
            </a:r>
          </a:p>
          <a:p>
            <a:r>
              <a:rPr lang="de-AT" dirty="0">
                <a:latin typeface="Arial" panose="020B0604020202020204" pitchFamily="34" charset="0"/>
              </a:rPr>
              <a:t>Teodoliti elektrooptik (mekanik) per nga ndertimi eshte i ngjajshem me teodolitin optik (mekanik), por posedon ndertim te veçante te rrethit horizontal dhe vertikal per lexim digjital te te dhenave. Ky teodolit quhet digjital.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460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4798E-7932-DE5E-57CF-C446FB025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488" y="2515053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ESE- </a:t>
            </a:r>
            <a:r>
              <a:rPr lang="en-US" dirty="0" err="1"/>
              <a:t>Kushtet</a:t>
            </a:r>
            <a:r>
              <a:rPr lang="en-US" dirty="0"/>
              <a:t> e </a:t>
            </a:r>
            <a:r>
              <a:rPr lang="en-US" dirty="0" err="1"/>
              <a:t>teodolitit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6786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613C4-3A67-7506-7DFD-D14C6A00A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340" y="329114"/>
            <a:ext cx="8646573" cy="592130"/>
          </a:xfrm>
        </p:spPr>
        <p:txBody>
          <a:bodyPr>
            <a:normAutofit/>
          </a:bodyPr>
          <a:lstStyle/>
          <a:p>
            <a:pPr algn="ctr"/>
            <a:r>
              <a:rPr lang="de-AT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Mënyrat e matjes sipas saktësisë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D8DF99-1D24-C27E-F6C1-5B46EF139F59}"/>
              </a:ext>
            </a:extLst>
          </p:cNvPr>
          <p:cNvSpPr txBox="1"/>
          <p:nvPr/>
        </p:nvSpPr>
        <p:spPr>
          <a:xfrm>
            <a:off x="1254339" y="4700950"/>
            <a:ext cx="94169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praktiken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perditshme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matjeve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hasim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keso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formulimesh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lidhur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saktesine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matjeve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Matjet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kryhen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saktesi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precizitetit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larte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precizitet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dobet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”.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fjalen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precizitet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shpreht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shperndarja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vlerave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cilat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konvergjojne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vlera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Qellimi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matjeve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gjeodezike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eshte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pikepamje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gjeodezike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rrallehere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ndodh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matjet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kryera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saktesine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kerkuar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divergjojne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prandaj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terminologjine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gjeodezike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marrim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parasysh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nocionin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matjet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saktesi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caktuar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jane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paskata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matjet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paskata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jane object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diskutimi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endParaRPr lang="en-US" dirty="0"/>
          </a:p>
        </p:txBody>
      </p:sp>
      <p:pic>
        <p:nvPicPr>
          <p:cNvPr id="1026" name="Picture 2" descr="https://www.researchgate.net/profile/Chinweike-Agbachi/publication/327944566/figure/fig3/AS:675918267830273@1538162881679/Accuracy-is-associated-with-correctness-It-is-a-degree-of-how-close-a-reading-or.ppm">
            <a:extLst>
              <a:ext uri="{FF2B5EF4-FFF2-40B4-BE49-F238E27FC236}">
                <a16:creationId xmlns:a16="http://schemas.microsoft.com/office/drawing/2014/main" id="{239E9E37-5F3F-4D30-9EE3-BAE86D068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365" y="1002888"/>
            <a:ext cx="4339701" cy="361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BD9ED7-F76E-432B-AFAB-0B1448553BBB}"/>
              </a:ext>
            </a:extLst>
          </p:cNvPr>
          <p:cNvSpPr/>
          <p:nvPr/>
        </p:nvSpPr>
        <p:spPr>
          <a:xfrm>
            <a:off x="1352365" y="1180442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Matjet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gjeodezike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bazen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veprime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mjete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instrumente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gjeodezik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Instrumentet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gjeodezike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jane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mjete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manual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gjeodeteve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Njohja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mire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konstruksionit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funksionit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tyre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zoterimit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tyre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zgjedhjen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instrumentit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pershtatshem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perdorim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korrekt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optimal.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Matjet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jane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nderlidhura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indicator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bejne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Pergjithesisht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matjet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gjeodezike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ndahen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tri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grupe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zakonshme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saktesia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minimale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sakta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saktesi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larte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52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9B36D-7DF1-A9F1-FE24-DF19D1E45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803" y="91450"/>
            <a:ext cx="8911687" cy="1280890"/>
          </a:xfrm>
        </p:spPr>
        <p:txBody>
          <a:bodyPr/>
          <a:lstStyle/>
          <a:p>
            <a:r>
              <a:rPr lang="de-AT" sz="3600" b="1" dirty="0">
                <a:latin typeface="Arial" panose="020B0604020202020204" pitchFamily="34" charset="0"/>
                <a:cs typeface="Arial" panose="020B0604020202020204" pitchFamily="34" charset="0"/>
              </a:rPr>
              <a:t>Menyrat</a:t>
            </a:r>
            <a:r>
              <a:rPr lang="de-AT" dirty="0"/>
              <a:t> </a:t>
            </a:r>
            <a:r>
              <a:rPr lang="de-AT" sz="3600" b="1" dirty="0">
                <a:latin typeface="Arial" panose="020B0604020202020204" pitchFamily="34" charset="0"/>
                <a:cs typeface="Arial" panose="020B0604020202020204" pitchFamily="34" charset="0"/>
              </a:rPr>
              <a:t>e matjes sipas saktesise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488FCB-E2AB-4D8D-CBD9-8CFA288D3417}"/>
              </a:ext>
            </a:extLst>
          </p:cNvPr>
          <p:cNvSpPr txBox="1"/>
          <p:nvPr/>
        </p:nvSpPr>
        <p:spPr>
          <a:xfrm>
            <a:off x="1243192" y="1087539"/>
            <a:ext cx="1027029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Bazuar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pasisjen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perkatese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dispozicion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matjet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saktesi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minimale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arrihen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relativisht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leht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shpejt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Mjafton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zbatohet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veprimi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menyre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kujdeshme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profesionale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Kjo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menyre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matjes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perdoret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punet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perditshme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gjeodezike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rilevime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fushore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qellime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kadastrale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jasht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tokes urbane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matjet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gjeodezise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inxhinierike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saktesi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zakonshme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rastin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kerkohet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zbatohet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metoda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matjes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pasur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pergatitje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perkatese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profesionale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njohur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mire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menyre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matjes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analiza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menyre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matjes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caktohet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distanca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arritur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detajisht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perpunohet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menyra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matjes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vezhgohet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kontrollohet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saktesia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matjes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çdo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faze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Kjo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menyre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matjes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zbatohet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rrjetat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baze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gjeodezike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trigonometrike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rendeve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larta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nivelim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preciz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detaje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qyteteve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gjeodezi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inxhinierike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kushti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saktesise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Kur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zbatohet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metoda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saktesi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larte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matjes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zakonisht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kushte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paraprake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caktimi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saktesise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arritur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udheheqemi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“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saktesi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kurre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pamjaftueshme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”.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fjale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tjera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kerkohet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maksimalja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arrihet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kushte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caktuara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Eshte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kjo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fushe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gjithnje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hulumtime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shkencore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permiresimin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kesaj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menyre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matjes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Kerkesa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arrihet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kjo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saktesi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paraqitet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matjet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rrjetin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shtetror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trigonometric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rendit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nivelim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shtetror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saktesi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larte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Gjithsesi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punet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saktesi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kerkuar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besohen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personit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pergatitje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larte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profesionale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5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9B36D-7DF1-A9F1-FE24-DF19D1E45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803" y="0"/>
            <a:ext cx="8911687" cy="1280890"/>
          </a:xfrm>
        </p:spPr>
        <p:txBody>
          <a:bodyPr/>
          <a:lstStyle/>
          <a:p>
            <a:r>
              <a:rPr lang="de-AT" sz="3600" b="1" dirty="0">
                <a:latin typeface="Arial" panose="020B0604020202020204" pitchFamily="34" charset="0"/>
                <a:cs typeface="Arial" panose="020B0604020202020204" pitchFamily="34" charset="0"/>
              </a:rPr>
              <a:t>Menyrat</a:t>
            </a:r>
            <a:r>
              <a:rPr lang="de-AT" dirty="0"/>
              <a:t> </a:t>
            </a:r>
            <a:r>
              <a:rPr lang="de-AT" sz="3600" b="1" dirty="0">
                <a:latin typeface="Arial" panose="020B0604020202020204" pitchFamily="34" charset="0"/>
                <a:cs typeface="Arial" panose="020B0604020202020204" pitchFamily="34" charset="0"/>
              </a:rPr>
              <a:t>e matjes sipas saktesise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488FCB-E2AB-4D8D-CBD9-8CFA288D3417}"/>
                  </a:ext>
                </a:extLst>
              </p:cNvPr>
              <p:cNvSpPr txBox="1"/>
              <p:nvPr/>
            </p:nvSpPr>
            <p:spPr>
              <a:xfrm>
                <a:off x="1045189" y="731895"/>
                <a:ext cx="10101622" cy="56015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Shembull: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matur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gjatesia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mes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pikave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poligonale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11 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𝑑h𝑒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12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pese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perseritje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me tri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instrumenta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ndryshem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kane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saktesi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ndryshme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Vlera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reale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gjatesise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matet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: L=357.54m </a:t>
                </a:r>
              </a:p>
              <a:p>
                <a:endParaRPr lang="en-US" dirty="0"/>
              </a:p>
              <a:p>
                <a:r>
                  <a:rPr lang="en-US" sz="1600" dirty="0" err="1"/>
                  <a:t>Instrumenti</a:t>
                </a:r>
                <a:r>
                  <a:rPr lang="en-US" sz="1600" dirty="0"/>
                  <a:t> 1                               </a:t>
                </a:r>
                <a:r>
                  <a:rPr lang="en-US" sz="1600" dirty="0" err="1"/>
                  <a:t>Instrumenti</a:t>
                </a:r>
                <a:r>
                  <a:rPr lang="en-US" sz="1600" dirty="0"/>
                  <a:t> 2                           </a:t>
                </a:r>
                <a:r>
                  <a:rPr lang="en-US" sz="1600" dirty="0" err="1"/>
                  <a:t>Instrumenti</a:t>
                </a:r>
                <a:r>
                  <a:rPr lang="en-US" sz="1600" dirty="0"/>
                  <a:t> 3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=356.52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b="0" dirty="0"/>
                  <a:t>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=35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70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/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=357.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51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=356.60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b="0" dirty="0"/>
                  <a:t>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=35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7.31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b="0" dirty="0"/>
                  <a:t>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=357.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55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6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=356.58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b="0" dirty="0"/>
                  <a:t>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=35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.5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b="0" dirty="0"/>
                  <a:t>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=357.5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=356.56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                                     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=35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66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/>
                  <a:t>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=357.5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=356.58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b="0" dirty="0"/>
                  <a:t>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=35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35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b="0" dirty="0"/>
                  <a:t>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=357.5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600" b="0" dirty="0"/>
              </a:p>
              <a:p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                                        </m:t>
                        </m:r>
                      </m:e>
                    </m:groupChr>
                  </m:oMath>
                </a14:m>
                <a:r>
                  <a:rPr lang="en-US" sz="1600" b="0" dirty="0"/>
                  <a:t>                           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                                        </m:t>
                        </m:r>
                      </m:e>
                    </m:groupChr>
                  </m:oMath>
                </a14:m>
                <a:r>
                  <a:rPr lang="en-US" sz="1600" b="0" dirty="0"/>
                  <a:t>                        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                                        </m:t>
                        </m:r>
                      </m:e>
                    </m:groupChr>
                  </m:oMath>
                </a14:m>
                <a:endParaRPr lang="en-US" sz="1600" b="0" dirty="0"/>
              </a:p>
              <a:p>
                <a:r>
                  <a:rPr lang="en-US" sz="1600" dirty="0"/>
                  <a:t>L=356.57m                                    L=357.50m                               L=357.54m </a:t>
                </a:r>
              </a:p>
              <a:p>
                <a:endParaRPr lang="en-US" b="0" dirty="0"/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Prej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ketyre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matjeve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shihet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se </a:t>
                </a: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instrumenti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1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pereciz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jo I skate,</a:t>
                </a: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instrumenti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jo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preciz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 skate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instrumenti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perciz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sakte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488FCB-E2AB-4D8D-CBD9-8CFA288D3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189" y="731895"/>
                <a:ext cx="10101622" cy="5601533"/>
              </a:xfrm>
              <a:prstGeom prst="rect">
                <a:avLst/>
              </a:prstGeom>
              <a:blipFill>
                <a:blip r:embed="rId2"/>
                <a:stretch>
                  <a:fillRect l="-483" t="-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7565E73-2E24-F73A-AA94-B6536D7D4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661"/>
            <a:ext cx="5127365" cy="332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55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6E46E-04F0-54D8-4948-C53CDC450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546" y="395110"/>
            <a:ext cx="8911687" cy="1280890"/>
          </a:xfrm>
        </p:spPr>
        <p:txBody>
          <a:bodyPr/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Instrumentat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matjen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kendeve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gjatesive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44706C-DD7E-B43B-15CD-D53A35025D9C}"/>
              </a:ext>
            </a:extLst>
          </p:cNvPr>
          <p:cNvSpPr txBox="1"/>
          <p:nvPr/>
        </p:nvSpPr>
        <p:spPr>
          <a:xfrm>
            <a:off x="1592802" y="1926883"/>
            <a:ext cx="60945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Ne gjeodezi pergjithesisht maten ose caktohen kendet me ndihmen e instrumenteve gjeodezike. Ne hapsire me instrumente gjeodezike percaktohen kendet horizontale dhe vertikale, por njekohesisht me keto instrumente mund te caktohen edhe gjatesite e pjerrta, horizontale dhe vertikale.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Teodoliti është instrument që përdoret për matjen-vrojtimin  </a:t>
            </a:r>
            <a:r>
              <a:rPr lang="de-AT" altLang="de-DE" sz="1800">
                <a:solidFill>
                  <a:schemeClr val="tx1"/>
                </a:solidFill>
                <a:latin typeface="Arial" panose="020B0604020202020204" pitchFamily="34" charset="0"/>
              </a:rPr>
              <a:t>e krahëve </a:t>
            </a:r>
            <a:r>
              <a:rPr lang="de-AT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te kendve ne hapesire ndersa me kombinimin e pjeseve optike dhe elektronike mund te maten edhe gjatesite.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79D7BAD-3415-A64A-AA0F-2D848E060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8" r="7870"/>
          <a:stretch>
            <a:fillRect/>
          </a:stretch>
        </p:blipFill>
        <p:spPr bwMode="auto">
          <a:xfrm>
            <a:off x="8890016" y="1564059"/>
            <a:ext cx="161925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CAEB09-57D4-91A6-592C-A198A0C3A679}"/>
              </a:ext>
            </a:extLst>
          </p:cNvPr>
          <p:cNvSpPr txBox="1"/>
          <p:nvPr/>
        </p:nvSpPr>
        <p:spPr>
          <a:xfrm>
            <a:off x="1919796" y="4985562"/>
            <a:ext cx="60945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Teodolitet i ndajmë në bazë të ndërtimit të tyre, veqenarisht rrethit dhe paisjeve për lexim në: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	• Teodolitët mekanik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	• Teodolitët optik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	• Teodolitët elektronik (digjital)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145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AB918-F86C-A08E-2642-AE02B925F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122" y="306333"/>
            <a:ext cx="8911687" cy="1280890"/>
          </a:xfrm>
        </p:spPr>
        <p:txBody>
          <a:bodyPr/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Instrumentat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matjen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kendeve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gjatesive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962692-1920-42F4-4B99-D7F72F82520F}"/>
              </a:ext>
            </a:extLst>
          </p:cNvPr>
          <p:cNvSpPr txBox="1"/>
          <p:nvPr/>
        </p:nvSpPr>
        <p:spPr>
          <a:xfrm>
            <a:off x="2257146" y="1896213"/>
            <a:ext cx="72508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dirty="0">
                <a:solidFill>
                  <a:schemeClr val="tx1"/>
                </a:solidFill>
                <a:latin typeface="Arial" panose="020B0604020202020204" pitchFamily="34" charset="0"/>
              </a:rPr>
              <a:t>Ndarja e  teodolitëve sipas saktësisë, </a:t>
            </a:r>
            <a:r>
              <a:rPr lang="sq-AL" altLang="de-DE" dirty="0">
                <a:solidFill>
                  <a:schemeClr val="tx1"/>
                </a:solidFill>
                <a:latin typeface="Arial" panose="020B0604020202020204" pitchFamily="34" charset="0"/>
              </a:rPr>
              <a:t>në përputhje me </a:t>
            </a:r>
            <a:r>
              <a:rPr lang="de-AT" altLang="de-DE" dirty="0">
                <a:solidFill>
                  <a:schemeClr val="tx1"/>
                </a:solidFill>
                <a:latin typeface="Arial" panose="020B0604020202020204" pitchFamily="34" charset="0"/>
              </a:rPr>
              <a:t>normën </a:t>
            </a:r>
            <a:r>
              <a:rPr lang="sq-AL" altLang="de-DE" dirty="0">
                <a:solidFill>
                  <a:schemeClr val="tx1"/>
                </a:solidFill>
                <a:latin typeface="Arial" panose="020B0604020202020204" pitchFamily="34" charset="0"/>
              </a:rPr>
              <a:t>gjermane DIN - 18724</a:t>
            </a:r>
            <a:r>
              <a:rPr lang="de-AT" altLang="de-DE" dirty="0">
                <a:solidFill>
                  <a:schemeClr val="tx1"/>
                </a:solidFill>
                <a:latin typeface="Arial" panose="020B0604020202020204" pitchFamily="34" charset="0"/>
              </a:rPr>
              <a:t> (1mgon = 3″,24):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dirty="0">
                <a:solidFill>
                  <a:schemeClr val="tx1"/>
                </a:solidFill>
                <a:latin typeface="Arial" panose="020B0604020202020204" pitchFamily="34" charset="0"/>
              </a:rPr>
              <a:t>• teodoliti i saktësisë së lartë 		</a:t>
            </a:r>
            <a:r>
              <a:rPr lang="de-AT" altLang="de-DE" b="1" dirty="0">
                <a:solidFill>
                  <a:schemeClr val="tx1"/>
                </a:solidFill>
                <a:latin typeface="Arial" panose="020B0604020202020204" pitchFamily="34" charset="0"/>
              </a:rPr>
              <a:t>≤ 0,2 mgon / 0″,6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dirty="0">
                <a:solidFill>
                  <a:schemeClr val="tx1"/>
                </a:solidFill>
                <a:latin typeface="Arial" panose="020B0604020202020204" pitchFamily="34" charset="0"/>
              </a:rPr>
              <a:t>• teodoliti i saktësisë së madhe/maximale      </a:t>
            </a:r>
            <a:r>
              <a:rPr lang="de-AT" altLang="de-DE" b="1" dirty="0">
                <a:solidFill>
                  <a:schemeClr val="tx1"/>
                </a:solidFill>
                <a:latin typeface="Arial" panose="020B0604020202020204" pitchFamily="34" charset="0"/>
              </a:rPr>
              <a:t>≤ 0,6 mgon / 2″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dirty="0">
                <a:solidFill>
                  <a:schemeClr val="tx1"/>
                </a:solidFill>
                <a:latin typeface="Arial" panose="020B0604020202020204" pitchFamily="34" charset="0"/>
              </a:rPr>
              <a:t>• teodoliti i saktësisë së mesme 		</a:t>
            </a:r>
            <a:r>
              <a:rPr lang="de-AT" altLang="de-DE" b="1" dirty="0">
                <a:solidFill>
                  <a:schemeClr val="tx1"/>
                </a:solidFill>
                <a:latin typeface="Arial" panose="020B0604020202020204" pitchFamily="34" charset="0"/>
              </a:rPr>
              <a:t>≤ 2,0 mgon / 6″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dirty="0">
                <a:solidFill>
                  <a:schemeClr val="tx1"/>
                </a:solidFill>
                <a:latin typeface="Arial" panose="020B0604020202020204" pitchFamily="34" charset="0"/>
              </a:rPr>
              <a:t>• teodoliti i saktësisë së ulët 		</a:t>
            </a:r>
            <a:r>
              <a:rPr lang="de-AT" altLang="de-DE" b="1" dirty="0">
                <a:solidFill>
                  <a:schemeClr val="tx1"/>
                </a:solidFill>
                <a:latin typeface="Arial" panose="020B0604020202020204" pitchFamily="34" charset="0"/>
              </a:rPr>
              <a:t>≤ 8,0 mgon / 25″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640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6716F-F220-0FF2-98F6-6A5571D82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9042" y="2788555"/>
            <a:ext cx="8911687" cy="1280890"/>
          </a:xfrm>
        </p:spPr>
        <p:txBody>
          <a:bodyPr/>
          <a:lstStyle/>
          <a:p>
            <a:pPr algn="ctr"/>
            <a:r>
              <a:rPr lang="en-US" dirty="0" err="1"/>
              <a:t>Teodoliti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8207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5E8A4-0079-4670-DB9C-DEEFF4E32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85094"/>
          </a:xfrm>
        </p:spPr>
        <p:txBody>
          <a:bodyPr>
            <a:normAutofit fontScale="90000"/>
          </a:bodyPr>
          <a:lstStyle/>
          <a:p>
            <a:pPr algn="ctr"/>
            <a:r>
              <a:rPr lang="de-AT" altLang="de-DE" dirty="0">
                <a:solidFill>
                  <a:schemeClr val="tx1"/>
                </a:solidFill>
                <a:latin typeface="Arial" charset="0"/>
              </a:rPr>
              <a:t>Teodoliti mekanik</a:t>
            </a:r>
            <a:br>
              <a:rPr lang="de-AT" altLang="de-DE" dirty="0">
                <a:solidFill>
                  <a:schemeClr val="tx1"/>
                </a:solidFill>
                <a:latin typeface="Arial" charset="0"/>
              </a:rPr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CD818-5548-358F-728A-D7746FA97E26}"/>
              </a:ext>
            </a:extLst>
          </p:cNvPr>
          <p:cNvSpPr txBox="1"/>
          <p:nvPr/>
        </p:nvSpPr>
        <p:spPr>
          <a:xfrm>
            <a:off x="2416946" y="1812809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Teodolit i parë mekanik daton që nga viti 1730.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0738578-3110-3846-0245-219C030A7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66" y="2421215"/>
            <a:ext cx="2895600" cy="273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B7E4CF-40A2-305B-6CE7-12CED7D4F995}"/>
              </a:ext>
            </a:extLst>
          </p:cNvPr>
          <p:cNvSpPr txBox="1"/>
          <p:nvPr/>
        </p:nvSpPr>
        <p:spPr>
          <a:xfrm>
            <a:off x="8640192" y="5369998"/>
            <a:ext cx="3091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Teodolit i vitit 1830</a:t>
            </a:r>
          </a:p>
        </p:txBody>
      </p:sp>
      <p:pic>
        <p:nvPicPr>
          <p:cNvPr id="1026" name="Picture 2" descr="Large German Double Telescope Transit Theodolite by First Image">
            <a:extLst>
              <a:ext uri="{FF2B5EF4-FFF2-40B4-BE49-F238E27FC236}">
                <a16:creationId xmlns:a16="http://schemas.microsoft.com/office/drawing/2014/main" id="{6F5B172C-F47E-9A35-6865-9F380DDEC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548" y="235850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669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6DADF-AA88-BDD4-82DB-D943493F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871" y="293571"/>
            <a:ext cx="7386220" cy="599189"/>
          </a:xfrm>
        </p:spPr>
        <p:txBody>
          <a:bodyPr/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Teodoliti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mekanik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4BDAD8-4103-0869-1D79-C99C5823C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384" y="1216148"/>
            <a:ext cx="4588369" cy="51417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FEE533-AF1F-2034-D652-9642958BD982}"/>
              </a:ext>
            </a:extLst>
          </p:cNvPr>
          <p:cNvSpPr txBox="1"/>
          <p:nvPr/>
        </p:nvSpPr>
        <p:spPr>
          <a:xfrm>
            <a:off x="1641166" y="1514207"/>
            <a:ext cx="60945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dirty="0">
                <a:latin typeface="Arial" panose="020B0604020202020204" pitchFamily="34" charset="0"/>
              </a:rPr>
              <a:t>Teodoliti mekanik (klasik) nuk posedon optike tjeter pos asaj te vendosur ne dylbi dhe mikroskop te thjeshte. Rrethin horizontal e ka te metalit ku rregullisht leximiet jane bere me ndihmen noniusit (vernierit). Ndertimi i teodolitit te pare shenon viti 1730 ne ndarje ne nonius 6‘.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DE92B7-F74E-C867-D12D-686932EDFF58}"/>
              </a:ext>
            </a:extLst>
          </p:cNvPr>
          <p:cNvSpPr txBox="1"/>
          <p:nvPr/>
        </p:nvSpPr>
        <p:spPr>
          <a:xfrm>
            <a:off x="2354801" y="3200817"/>
            <a:ext cx="609452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de-AT" dirty="0">
                <a:latin typeface="Arial" panose="020B0604020202020204" pitchFamily="34" charset="0"/>
              </a:rPr>
              <a:t>Vidat e bazes </a:t>
            </a:r>
          </a:p>
          <a:p>
            <a:pPr marL="342900" indent="-342900">
              <a:buAutoNum type="arabicPeriod"/>
            </a:pPr>
            <a:r>
              <a:rPr lang="de-AT" dirty="0">
                <a:latin typeface="Arial" panose="020B0604020202020204" pitchFamily="34" charset="0"/>
              </a:rPr>
              <a:t>Limba</a:t>
            </a:r>
          </a:p>
          <a:p>
            <a:pPr marL="342900" indent="-342900">
              <a:buAutoNum type="arabicPeriod"/>
            </a:pPr>
            <a:r>
              <a:rPr lang="de-AT" dirty="0">
                <a:latin typeface="Arial" panose="020B0604020202020204" pitchFamily="34" charset="0"/>
              </a:rPr>
              <a:t>Alhidada</a:t>
            </a:r>
          </a:p>
          <a:p>
            <a:pPr marL="342900" indent="-342900">
              <a:buAutoNum type="arabicPeriod"/>
            </a:pPr>
            <a:r>
              <a:rPr lang="de-AT" dirty="0">
                <a:latin typeface="Arial" panose="020B0604020202020204" pitchFamily="34" charset="0"/>
              </a:rPr>
              <a:t>Mbajtesit e dylbise</a:t>
            </a:r>
          </a:p>
          <a:p>
            <a:pPr marL="342900" indent="-342900">
              <a:buAutoNum type="arabicPeriod"/>
            </a:pPr>
            <a:r>
              <a:rPr lang="de-AT" dirty="0">
                <a:latin typeface="Arial" panose="020B0604020202020204" pitchFamily="34" charset="0"/>
              </a:rPr>
              <a:t>Dylbia</a:t>
            </a:r>
          </a:p>
          <a:p>
            <a:pPr marL="342900" indent="-342900">
              <a:buAutoNum type="arabicPeriod"/>
            </a:pPr>
            <a:r>
              <a:rPr lang="de-AT" dirty="0">
                <a:latin typeface="Arial" panose="020B0604020202020204" pitchFamily="34" charset="0"/>
              </a:rPr>
              <a:t>Vida shtrenguese e dylbise</a:t>
            </a:r>
          </a:p>
          <a:p>
            <a:pPr marL="342900" indent="-342900">
              <a:buAutoNum type="arabicPeriod"/>
            </a:pPr>
            <a:r>
              <a:rPr lang="de-AT" dirty="0">
                <a:latin typeface="Arial" panose="020B0604020202020204" pitchFamily="34" charset="0"/>
              </a:rPr>
              <a:t> Vida shtrenguese e alhidades</a:t>
            </a:r>
          </a:p>
          <a:p>
            <a:pPr marL="342900" indent="-342900">
              <a:buAutoNum type="arabicPeriod"/>
            </a:pPr>
            <a:r>
              <a:rPr lang="de-AT" dirty="0">
                <a:latin typeface="Arial" panose="020B0604020202020204" pitchFamily="34" charset="0"/>
              </a:rPr>
              <a:t>Indeksat per lexim</a:t>
            </a:r>
          </a:p>
          <a:p>
            <a:pPr marL="342900" indent="-342900">
              <a:buAutoNum type="arabicPeriod"/>
            </a:pPr>
            <a:r>
              <a:rPr lang="de-AT" dirty="0">
                <a:latin typeface="Arial" panose="020B0604020202020204" pitchFamily="34" charset="0"/>
              </a:rPr>
              <a:t>Libela</a:t>
            </a:r>
          </a:p>
          <a:p>
            <a:pPr marL="342900" indent="-342900">
              <a:buAutoNum type="arabicPeriod"/>
            </a:pPr>
            <a:r>
              <a:rPr lang="de-AT" dirty="0">
                <a:latin typeface="Arial" panose="020B0604020202020204" pitchFamily="34" charset="0"/>
              </a:rPr>
              <a:t>Stativi (trekembeshi)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AA-</a:t>
            </a:r>
            <a:r>
              <a:rPr lang="en-US" dirty="0" err="1">
                <a:latin typeface="Arial" panose="020B0604020202020204" pitchFamily="34" charset="0"/>
              </a:rPr>
              <a:t>Boshti</a:t>
            </a:r>
            <a:r>
              <a:rPr lang="en-US" dirty="0">
                <a:latin typeface="Arial" panose="020B0604020202020204" pitchFamily="34" charset="0"/>
              </a:rPr>
              <a:t> vertical</a:t>
            </a:r>
          </a:p>
          <a:p>
            <a:r>
              <a:rPr lang="en-US" dirty="0">
                <a:latin typeface="Arial" panose="020B0604020202020204" pitchFamily="34" charset="0"/>
              </a:rPr>
              <a:t>HH-</a:t>
            </a:r>
            <a:r>
              <a:rPr lang="en-US" dirty="0" err="1">
                <a:latin typeface="Arial" panose="020B0604020202020204" pitchFamily="34" charset="0"/>
              </a:rPr>
              <a:t>Boshti</a:t>
            </a:r>
            <a:r>
              <a:rPr lang="en-US" dirty="0">
                <a:latin typeface="Arial" panose="020B0604020202020204" pitchFamily="34" charset="0"/>
              </a:rPr>
              <a:t> horizontal</a:t>
            </a:r>
          </a:p>
          <a:p>
            <a:r>
              <a:rPr lang="en-US" dirty="0">
                <a:latin typeface="Arial" panose="020B0604020202020204" pitchFamily="34" charset="0"/>
              </a:rPr>
              <a:t>KK-</a:t>
            </a:r>
            <a:r>
              <a:rPr lang="en-US" dirty="0" err="1">
                <a:latin typeface="Arial" panose="020B0604020202020204" pitchFamily="34" charset="0"/>
              </a:rPr>
              <a:t>Boshti</a:t>
            </a:r>
            <a:r>
              <a:rPr lang="en-US" dirty="0">
                <a:latin typeface="Arial" panose="020B0604020202020204" pitchFamily="34" charset="0"/>
              </a:rPr>
              <a:t> I </a:t>
            </a:r>
            <a:r>
              <a:rPr lang="en-US" dirty="0" err="1">
                <a:latin typeface="Arial" panose="020B0604020202020204" pitchFamily="34" charset="0"/>
              </a:rPr>
              <a:t>kolimacionit</a:t>
            </a:r>
            <a:endParaRPr lang="de-A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60942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645</TotalTime>
  <Words>1360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Cambria Math</vt:lpstr>
      <vt:lpstr>Century Gothic</vt:lpstr>
      <vt:lpstr>Wingdings 3</vt:lpstr>
      <vt:lpstr>Wisp</vt:lpstr>
      <vt:lpstr>Matja e kendit dhe e gjatesise</vt:lpstr>
      <vt:lpstr>Mënyrat e matjes sipas saktësisë</vt:lpstr>
      <vt:lpstr>Menyrat e matjes sipas saktesise</vt:lpstr>
      <vt:lpstr>Menyrat e matjes sipas saktesise</vt:lpstr>
      <vt:lpstr>Instrumentat per matjen e kendeve dhe te gjatesive</vt:lpstr>
      <vt:lpstr>Instrumentat per matjen e kendeve dhe te gjatesive</vt:lpstr>
      <vt:lpstr>Teodoliti?</vt:lpstr>
      <vt:lpstr>Teodoliti mekanik </vt:lpstr>
      <vt:lpstr>Teodoliti mekanik</vt:lpstr>
      <vt:lpstr>PowerPoint Presentation</vt:lpstr>
      <vt:lpstr>ESE- Kushtet e teodolitit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Njësitë e matjeve </dc:title>
  <dc:creator>Fitore Bajrami</dc:creator>
  <cp:lastModifiedBy>dell</cp:lastModifiedBy>
  <cp:revision>67</cp:revision>
  <dcterms:created xsi:type="dcterms:W3CDTF">2023-10-15T12:23:20Z</dcterms:created>
  <dcterms:modified xsi:type="dcterms:W3CDTF">2024-10-28T13:36:09Z</dcterms:modified>
</cp:coreProperties>
</file>