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7" r:id="rId11"/>
    <p:sldId id="262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7" autoAdjust="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12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4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6FD9-FF4D-89D3-5525-3EED74D8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6FFA-8CDC-CA31-1B96-62CCFB02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8951-AFB7-51DB-38F2-19EFC675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5FAE-E168-913B-0D61-9F0E83B6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C3AA-E757-B4D9-781E-4B5E9624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0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AED1-9DF0-767B-0AAD-4E055524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28" y="127169"/>
            <a:ext cx="10396882" cy="1151965"/>
          </a:xfrm>
        </p:spPr>
        <p:txBody>
          <a:bodyPr/>
          <a:lstStyle/>
          <a:p>
            <a:pPr algn="ctr"/>
            <a:r>
              <a:rPr lang="en-US" i="1" dirty="0" err="1"/>
              <a:t>Matjet</a:t>
            </a:r>
            <a:r>
              <a:rPr lang="en-US" i="1" dirty="0"/>
              <a:t> e </a:t>
            </a:r>
            <a:r>
              <a:rPr lang="en-US" i="1" dirty="0" err="1"/>
              <a:t>drejtperdrejta</a:t>
            </a:r>
            <a:endParaRPr lang="en-US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29F476-93F7-2641-BB9F-E3148FE63B5B}"/>
              </a:ext>
            </a:extLst>
          </p:cNvPr>
          <p:cNvSpPr/>
          <p:nvPr/>
        </p:nvSpPr>
        <p:spPr>
          <a:xfrm>
            <a:off x="523720" y="1414937"/>
            <a:ext cx="94236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Perveq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drejtperdrejta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madhesie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kryera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paraqiten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raste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serike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drejtperdrejta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kryhen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cifte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F2BEA-EE2C-08B0-EA6E-A538B5E09FE8}"/>
              </a:ext>
            </a:extLst>
          </p:cNvPr>
          <p:cNvSpPr txBox="1"/>
          <p:nvPr/>
        </p:nvSpPr>
        <p:spPr>
          <a:xfrm>
            <a:off x="868192" y="3232826"/>
            <a:ext cx="9079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Deri me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jane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ermendur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matjejt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kryhen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paraqiten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rastet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lloji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kryhen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qifte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perseritura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paraqiten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sidomos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poligonometri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nivelim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poligonometri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distancave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aty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aty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behet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systemin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vajtje-ardhje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kendi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thyes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lidhes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nivelimin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gjeometrik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dyfishta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paraqiten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percaktohemi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nivelimi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kryhet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here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vajtje-ardhje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lartesi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instrumentit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Matjejt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dyfishta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paraqiten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nivelimin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trigonometrik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06B288-A211-1032-34C3-2EBC9748C922}"/>
              </a:ext>
            </a:extLst>
          </p:cNvPr>
          <p:cNvSpPr txBox="1"/>
          <p:nvPr/>
        </p:nvSpPr>
        <p:spPr>
          <a:xfrm>
            <a:off x="2827325" y="2251741"/>
            <a:ext cx="6133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Matjet</a:t>
            </a:r>
            <a:r>
              <a:rPr lang="en-US" sz="5400" i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dyfishta</a:t>
            </a:r>
            <a:endParaRPr lang="en-US" sz="5400" i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637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CA14-9635-2C7E-B039-69790509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/>
          <a:lstStyle/>
          <a:p>
            <a:pPr algn="ctr"/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Matjet</a:t>
            </a:r>
            <a:r>
              <a:rPr lang="en-US" sz="5400" i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dyfishta</a:t>
            </a:r>
            <a:endParaRPr lang="en-US" sz="5400" i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1FFA25-0E28-617D-074E-999D2D2745EE}"/>
                  </a:ext>
                </a:extLst>
              </p:cNvPr>
              <p:cNvSpPr txBox="1"/>
              <p:nvPr/>
            </p:nvSpPr>
            <p:spPr>
              <a:xfrm>
                <a:off x="1371600" y="1151965"/>
                <a:ext cx="8929396" cy="4543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Meqenese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vlerat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paraqesin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shmangiet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nga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mesi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aritmetik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 [d’]=0,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atehere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gabimi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mesem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matjeve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shmangieve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llogaritet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me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formulen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kern="10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kern="10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kern="10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en-US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Perkatesisht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𝑑𝑑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2∗(</m:t>
                            </m:r>
                            <m:r>
                              <a:rPr lang="en-US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𝑑𝑑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4∗(</m:t>
                              </m:r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𝑑𝑑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Kurse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per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matje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me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saktesi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ndryshme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𝑝𝑑𝑑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1FFA25-0E28-617D-074E-999D2D274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151965"/>
                <a:ext cx="8929396" cy="4543231"/>
              </a:xfrm>
              <a:prstGeom prst="rect">
                <a:avLst/>
              </a:prstGeom>
              <a:blipFill>
                <a:blip r:embed="rId2"/>
                <a:stretch>
                  <a:fillRect l="-546" t="-671" r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1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0D8FA5-07FC-1F9E-AC87-F783B99C1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32025"/>
              </p:ext>
            </p:extLst>
          </p:nvPr>
        </p:nvGraphicFramePr>
        <p:xfrm>
          <a:off x="139959" y="1642188"/>
          <a:ext cx="7240552" cy="32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237">
                  <a:extLst>
                    <a:ext uri="{9D8B030D-6E8A-4147-A177-3AD203B41FA5}">
                      <a16:colId xmlns:a16="http://schemas.microsoft.com/office/drawing/2014/main" val="4016757584"/>
                    </a:ext>
                  </a:extLst>
                </a:gridCol>
                <a:gridCol w="672237">
                  <a:extLst>
                    <a:ext uri="{9D8B030D-6E8A-4147-A177-3AD203B41FA5}">
                      <a16:colId xmlns:a16="http://schemas.microsoft.com/office/drawing/2014/main" val="4068030729"/>
                    </a:ext>
                  </a:extLst>
                </a:gridCol>
                <a:gridCol w="672237">
                  <a:extLst>
                    <a:ext uri="{9D8B030D-6E8A-4147-A177-3AD203B41FA5}">
                      <a16:colId xmlns:a16="http://schemas.microsoft.com/office/drawing/2014/main" val="598584711"/>
                    </a:ext>
                  </a:extLst>
                </a:gridCol>
                <a:gridCol w="672237">
                  <a:extLst>
                    <a:ext uri="{9D8B030D-6E8A-4147-A177-3AD203B41FA5}">
                      <a16:colId xmlns:a16="http://schemas.microsoft.com/office/drawing/2014/main" val="571858792"/>
                    </a:ext>
                  </a:extLst>
                </a:gridCol>
                <a:gridCol w="1064375">
                  <a:extLst>
                    <a:ext uri="{9D8B030D-6E8A-4147-A177-3AD203B41FA5}">
                      <a16:colId xmlns:a16="http://schemas.microsoft.com/office/drawing/2014/main" val="3790810222"/>
                    </a:ext>
                  </a:extLst>
                </a:gridCol>
                <a:gridCol w="672237">
                  <a:extLst>
                    <a:ext uri="{9D8B030D-6E8A-4147-A177-3AD203B41FA5}">
                      <a16:colId xmlns:a16="http://schemas.microsoft.com/office/drawing/2014/main" val="364528919"/>
                    </a:ext>
                  </a:extLst>
                </a:gridCol>
                <a:gridCol w="672237">
                  <a:extLst>
                    <a:ext uri="{9D8B030D-6E8A-4147-A177-3AD203B41FA5}">
                      <a16:colId xmlns:a16="http://schemas.microsoft.com/office/drawing/2014/main" val="2787434239"/>
                    </a:ext>
                  </a:extLst>
                </a:gridCol>
                <a:gridCol w="798281">
                  <a:extLst>
                    <a:ext uri="{9D8B030D-6E8A-4147-A177-3AD203B41FA5}">
                      <a16:colId xmlns:a16="http://schemas.microsoft.com/office/drawing/2014/main" val="2652926385"/>
                    </a:ext>
                  </a:extLst>
                </a:gridCol>
                <a:gridCol w="672237">
                  <a:extLst>
                    <a:ext uri="{9D8B030D-6E8A-4147-A177-3AD203B41FA5}">
                      <a16:colId xmlns:a16="http://schemas.microsoft.com/office/drawing/2014/main" val="879632687"/>
                    </a:ext>
                  </a:extLst>
                </a:gridCol>
                <a:gridCol w="672237">
                  <a:extLst>
                    <a:ext uri="{9D8B030D-6E8A-4147-A177-3AD203B41FA5}">
                      <a16:colId xmlns:a16="http://schemas.microsoft.com/office/drawing/2014/main" val="3757471044"/>
                    </a:ext>
                  </a:extLst>
                </a:gridCol>
              </a:tblGrid>
              <a:tr h="3239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Nr.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Matja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Matja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Dist. [km]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+d[mm]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-d[mm]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pd</a:t>
                      </a:r>
                      <a:r>
                        <a:rPr lang="en-US" sz="1200" u="none" strike="noStrike" baseline="30000">
                          <a:effectLst/>
                        </a:rPr>
                        <a:t>2</a:t>
                      </a:r>
                      <a:r>
                        <a:rPr lang="en-US" sz="1200" u="none" strike="noStrike">
                          <a:effectLst/>
                        </a:rPr>
                        <a:t>=d</a:t>
                      </a:r>
                      <a:r>
                        <a:rPr lang="en-US" sz="1200" u="none" strike="noStrike" baseline="30000">
                          <a:effectLst/>
                        </a:rPr>
                        <a:t>2</a:t>
                      </a:r>
                      <a:r>
                        <a:rPr lang="en-US" sz="1200" u="none" strike="noStrike">
                          <a:effectLst/>
                        </a:rPr>
                        <a:t>/2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 </a:t>
                      </a:r>
                      <a:r>
                        <a:rPr lang="en-US" sz="1200" u="none" strike="noStrike" baseline="-25000">
                          <a:effectLst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946397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¥32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10.2331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10.2345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-1.4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5025338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¥3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6.4569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6.4553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0.9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7695384"/>
                  </a:ext>
                </a:extLst>
              </a:tr>
              <a:tr h="2739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¥3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7.9534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7.9543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7695066"/>
                  </a:ext>
                </a:extLst>
              </a:tr>
              <a:tr h="2620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¥13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11.9471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11.9478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522746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¥05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14.3609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14.36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7198252"/>
                  </a:ext>
                </a:extLst>
              </a:tr>
              <a:tr h="2620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¥17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5.3349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5.3347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2947645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¥25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17.5623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17.5629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4204103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¥32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33.7239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33.7231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9423397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¥08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3.7227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3.7234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0.8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9375712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8256270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7752438"/>
                  </a:ext>
                </a:extLst>
              </a:tr>
              <a:tr h="2286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15294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0967FA-ECAD-23CF-767E-AF0064C288B6}"/>
              </a:ext>
            </a:extLst>
          </p:cNvPr>
          <p:cNvSpPr txBox="1"/>
          <p:nvPr/>
        </p:nvSpPr>
        <p:spPr>
          <a:xfrm>
            <a:off x="139959" y="403162"/>
            <a:ext cx="10944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Shembull</a:t>
            </a:r>
            <a:r>
              <a:rPr lang="en-US" b="1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nje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poligon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nivelimi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rendit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II jane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kryer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matje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drejtime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Distanca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mes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reperve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nuk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ndryshon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behet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vleresimi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saktesise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ketyre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matjeve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gjendet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gabimi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mesem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njesi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gabimi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mesem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cdo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matje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gabimi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mesem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matjeve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tersi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E9127-6A5C-9C09-00F0-AB0829BC7F03}"/>
                  </a:ext>
                </a:extLst>
              </p:cNvPr>
              <p:cNvSpPr txBox="1"/>
              <p:nvPr/>
            </p:nvSpPr>
            <p:spPr>
              <a:xfrm>
                <a:off x="7613780" y="1858738"/>
                <a:ext cx="6139542" cy="1196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Gabimi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mesem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njësi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nivelimit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:</a:t>
                </a:r>
                <a:r>
                  <a:rPr lang="en-US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𝑑𝑑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7.64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2∗9</m:t>
                              </m:r>
                            </m:den>
                          </m:f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±0.65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E9127-6A5C-9C09-00F0-AB0829BC7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780" y="1858738"/>
                <a:ext cx="6139542" cy="1196546"/>
              </a:xfrm>
              <a:prstGeom prst="rect">
                <a:avLst/>
              </a:prstGeom>
              <a:blipFill>
                <a:blip r:embed="rId2"/>
                <a:stretch>
                  <a:fillRect l="-894"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54655C-BDDA-60BB-EB3B-28E9AE9F6716}"/>
                  </a:ext>
                </a:extLst>
              </p:cNvPr>
              <p:cNvSpPr txBox="1"/>
              <p:nvPr/>
            </p:nvSpPr>
            <p:spPr>
              <a:xfrm>
                <a:off x="7625443" y="3244334"/>
                <a:ext cx="3935186" cy="1747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Gabimi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mesëm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mesit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aritmetik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të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disnivelit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të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vijës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së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nivelimit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:</a:t>
                </a:r>
                <a:r>
                  <a:rPr lang="en-US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=0.65∗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10.5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1.49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54655C-BDDA-60BB-EB3B-28E9AE9F6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443" y="3244334"/>
                <a:ext cx="3935186" cy="1747723"/>
              </a:xfrm>
              <a:prstGeom prst="rect">
                <a:avLst/>
              </a:prstGeom>
              <a:blipFill>
                <a:blip r:embed="rId3"/>
                <a:stretch>
                  <a:fillRect l="-1395" t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09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AB28A1-B742-C8EA-D2B0-625D8A9B65B2}"/>
              </a:ext>
            </a:extLst>
          </p:cNvPr>
          <p:cNvSpPr txBox="1"/>
          <p:nvPr/>
        </p:nvSpPr>
        <p:spPr>
          <a:xfrm>
            <a:off x="569166" y="496468"/>
            <a:ext cx="10431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Shembull</a:t>
            </a:r>
            <a:r>
              <a:rPr lang="en-US" b="1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nje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poligon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jane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matur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distancat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drejtime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vleresuar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saktesine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ketyre</a:t>
            </a:r>
            <a:r>
              <a:rPr lang="en-US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matjeve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23F7B3-9EC3-735C-15BD-2F15208AE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407720"/>
              </p:ext>
            </p:extLst>
          </p:nvPr>
        </p:nvGraphicFramePr>
        <p:xfrm>
          <a:off x="906883" y="1380606"/>
          <a:ext cx="4896756" cy="2165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700">
                  <a:extLst>
                    <a:ext uri="{9D8B030D-6E8A-4147-A177-3AD203B41FA5}">
                      <a16:colId xmlns:a16="http://schemas.microsoft.com/office/drawing/2014/main" val="647490259"/>
                    </a:ext>
                  </a:extLst>
                </a:gridCol>
                <a:gridCol w="1018525">
                  <a:extLst>
                    <a:ext uri="{9D8B030D-6E8A-4147-A177-3AD203B41FA5}">
                      <a16:colId xmlns:a16="http://schemas.microsoft.com/office/drawing/2014/main" val="3677110460"/>
                    </a:ext>
                  </a:extLst>
                </a:gridCol>
                <a:gridCol w="940177">
                  <a:extLst>
                    <a:ext uri="{9D8B030D-6E8A-4147-A177-3AD203B41FA5}">
                      <a16:colId xmlns:a16="http://schemas.microsoft.com/office/drawing/2014/main" val="3116007428"/>
                    </a:ext>
                  </a:extLst>
                </a:gridCol>
                <a:gridCol w="940177">
                  <a:extLst>
                    <a:ext uri="{9D8B030D-6E8A-4147-A177-3AD203B41FA5}">
                      <a16:colId xmlns:a16="http://schemas.microsoft.com/office/drawing/2014/main" val="2197535799"/>
                    </a:ext>
                  </a:extLst>
                </a:gridCol>
                <a:gridCol w="940177">
                  <a:extLst>
                    <a:ext uri="{9D8B030D-6E8A-4147-A177-3AD203B41FA5}">
                      <a16:colId xmlns:a16="http://schemas.microsoft.com/office/drawing/2014/main" val="3165046514"/>
                    </a:ext>
                  </a:extLst>
                </a:gridCol>
              </a:tblGrid>
              <a:tr h="241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Prej - deri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Matja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Matja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2692175"/>
                  </a:ext>
                </a:extLst>
              </a:tr>
              <a:tr h="2416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18-19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325.33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325.36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09411549"/>
                  </a:ext>
                </a:extLst>
              </a:tr>
              <a:tr h="2416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19-20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245.82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245.74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7168366"/>
                  </a:ext>
                </a:extLst>
              </a:tr>
              <a:tr h="2416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20-21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409.76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409.71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3371118"/>
                  </a:ext>
                </a:extLst>
              </a:tr>
              <a:tr h="2416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21-22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389.96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389.92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2827728"/>
                  </a:ext>
                </a:extLst>
              </a:tr>
              <a:tr h="2416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22-23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270.71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270.76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0392688"/>
                  </a:ext>
                </a:extLst>
              </a:tr>
              <a:tr h="2416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23-24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280.31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1510994"/>
                  </a:ext>
                </a:extLst>
              </a:tr>
              <a:tr h="2416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25-26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411.45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411.39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7100114"/>
                  </a:ext>
                </a:extLst>
              </a:tr>
              <a:tr h="231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[dd]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0.0184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35098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267042-5754-66CB-0D65-C7B41F50544F}"/>
                  </a:ext>
                </a:extLst>
              </p:cNvPr>
              <p:cNvSpPr txBox="1"/>
              <p:nvPr/>
            </p:nvSpPr>
            <p:spPr>
              <a:xfrm>
                <a:off x="6540759" y="1541497"/>
                <a:ext cx="6139542" cy="1187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Gabimi I mesem per nje qift matjesh: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𝑑𝑑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</m:eqArr>
                      </m:e>
                    </m:ra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0.0184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3.6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267042-5754-66CB-0D65-C7B41F505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759" y="1541497"/>
                <a:ext cx="6139542" cy="1187697"/>
              </a:xfrm>
              <a:prstGeom prst="rect">
                <a:avLst/>
              </a:prstGeom>
              <a:blipFill>
                <a:blip r:embed="rId2"/>
                <a:stretch>
                  <a:fillRect l="-894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2139ED-6468-D6D3-1C95-CE04DBCD0502}"/>
                  </a:ext>
                </a:extLst>
              </p:cNvPr>
              <p:cNvSpPr txBox="1"/>
              <p:nvPr/>
            </p:nvSpPr>
            <p:spPr>
              <a:xfrm>
                <a:off x="6298163" y="3035559"/>
                <a:ext cx="6382138" cy="895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Gabimi I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mesem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I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mesit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aritmektik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:</a:t>
                </a:r>
                <a:r>
                  <a:rPr lang="en-US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2139ED-6468-D6D3-1C95-CE04DBCD0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163" y="3035559"/>
                <a:ext cx="6382138" cy="895566"/>
              </a:xfrm>
              <a:prstGeom prst="rect">
                <a:avLst/>
              </a:prstGeom>
              <a:blipFill>
                <a:blip r:embed="rId3"/>
                <a:stretch>
                  <a:fillRect l="-764" t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59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4" y="192578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Ese-</a:t>
            </a:r>
            <a:r>
              <a:rPr lang="en-US" sz="3600" dirty="0" err="1"/>
              <a:t>Matjet</a:t>
            </a:r>
            <a:r>
              <a:rPr lang="en-US" sz="3600" dirty="0"/>
              <a:t> </a:t>
            </a:r>
            <a:r>
              <a:rPr lang="en-US" sz="3600" dirty="0" err="1"/>
              <a:t>derjteprdrejta</a:t>
            </a:r>
            <a:r>
              <a:rPr lang="en-US" sz="3600" dirty="0"/>
              <a:t> </a:t>
            </a:r>
            <a:r>
              <a:rPr lang="en-US" sz="3600" dirty="0" err="1"/>
              <a:t>ose</a:t>
            </a:r>
            <a:r>
              <a:rPr lang="en-US" sz="3600" dirty="0"/>
              <a:t> </a:t>
            </a:r>
            <a:r>
              <a:rPr lang="en-US" sz="3600" dirty="0" err="1"/>
              <a:t>direkte</a:t>
            </a:r>
            <a:r>
              <a:rPr lang="en-US" sz="3600" dirty="0"/>
              <a:t> </a:t>
            </a:r>
            <a:r>
              <a:rPr lang="en-US" sz="3600" dirty="0" err="1"/>
              <a:t>dhe</a:t>
            </a:r>
            <a:r>
              <a:rPr lang="en-US" sz="3600" dirty="0"/>
              <a:t> </a:t>
            </a:r>
            <a:r>
              <a:rPr lang="en-US" sz="3600" dirty="0" err="1"/>
              <a:t>matjet</a:t>
            </a:r>
            <a:r>
              <a:rPr lang="en-US" sz="3600" dirty="0"/>
              <a:t> </a:t>
            </a:r>
            <a:r>
              <a:rPr lang="en-US" sz="3600" dirty="0" err="1"/>
              <a:t>indirekte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90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4F2BEA-EE2C-08B0-EA6E-A538B5E09FE8}"/>
              </a:ext>
            </a:extLst>
          </p:cNvPr>
          <p:cNvSpPr txBox="1"/>
          <p:nvPr/>
        </p:nvSpPr>
        <p:spPr>
          <a:xfrm>
            <a:off x="644455" y="1335932"/>
            <a:ext cx="9079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ndryshimit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probabel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madhesise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sigurt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06B288-A211-1032-34C3-2EBC9748C922}"/>
              </a:ext>
            </a:extLst>
          </p:cNvPr>
          <p:cNvSpPr txBox="1"/>
          <p:nvPr/>
        </p:nvSpPr>
        <p:spPr>
          <a:xfrm>
            <a:off x="2837052" y="131112"/>
            <a:ext cx="6133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Matjet</a:t>
            </a:r>
            <a:r>
              <a:rPr lang="en-US" sz="5400" i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dyfishta</a:t>
            </a:r>
            <a:endParaRPr lang="en-US" sz="5400" i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38E60-702D-F3A8-2D04-21F1DE44BA2A}"/>
              </a:ext>
            </a:extLst>
          </p:cNvPr>
          <p:cNvSpPr txBox="1"/>
          <p:nvPr/>
        </p:nvSpPr>
        <p:spPr>
          <a:xfrm>
            <a:off x="644455" y="1959723"/>
            <a:ext cx="8995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shenojme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1800" kern="1200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vertete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pare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’’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vertete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atehere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vertete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gabimit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</a:t>
            </a:r>
            <a:r>
              <a:rPr lang="en-US" sz="18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’’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=0</a:t>
            </a:r>
          </a:p>
          <a:p>
            <a:pPr algn="ctr"/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D7B52-1953-C644-5E09-4FBC5BD63CFF}"/>
              </a:ext>
            </a:extLst>
          </p:cNvPr>
          <p:cNvSpPr txBox="1"/>
          <p:nvPr/>
        </p:nvSpPr>
        <p:spPr>
          <a:xfrm>
            <a:off x="644455" y="3437051"/>
            <a:ext cx="6133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paraqitjes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gabimit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vertete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26AFD1-A52E-67B2-AB45-5680071679D6}"/>
              </a:ext>
            </a:extLst>
          </p:cNvPr>
          <p:cNvSpPr txBox="1"/>
          <p:nvPr/>
        </p:nvSpPr>
        <p:spPr>
          <a:xfrm>
            <a:off x="644455" y="3876176"/>
            <a:ext cx="6133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marrim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parasysh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kryera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cift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3FF8DE-5796-1121-93AE-29369C50CE6E}"/>
                  </a:ext>
                </a:extLst>
              </p:cNvPr>
              <p:cNvSpPr txBox="1"/>
              <p:nvPr/>
            </p:nvSpPr>
            <p:spPr>
              <a:xfrm>
                <a:off x="2230066" y="4343817"/>
                <a:ext cx="61332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, ……..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3FF8DE-5796-1121-93AE-29369C50C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066" y="4343817"/>
                <a:ext cx="6133288" cy="369332"/>
              </a:xfrm>
              <a:prstGeom prst="rect">
                <a:avLst/>
              </a:prstGeom>
              <a:blipFill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11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5569-31DF-FD8D-085A-C63D3B3B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29" y="33145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Matjet</a:t>
            </a:r>
            <a:r>
              <a:rPr lang="en-US" sz="5400" i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dyfishta</a:t>
            </a:r>
            <a:br>
              <a:rPr lang="en-US" sz="5400" i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D2487E-E2B6-3F09-0B08-80ED019B1200}"/>
                  </a:ext>
                </a:extLst>
              </p:cNvPr>
              <p:cNvSpPr txBox="1"/>
              <p:nvPr/>
            </p:nvSpPr>
            <p:spPr>
              <a:xfrm>
                <a:off x="1344849" y="1114083"/>
                <a:ext cx="7818605" cy="4935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Ndryshimet midis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dyfishta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jane:</a:t>
                </a:r>
              </a:p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 </m:t>
                      </m:r>
                      <m:sSubSup>
                        <m:sSub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 </m:t>
                      </m:r>
                      <m:sSubSup>
                        <m:sSub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-----------------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 </m:t>
                      </m:r>
                      <m:sSubSup>
                        <m:sSub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Nese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varg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matjes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pergjithesisht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shkruajme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0−(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 </m:t>
                      </m:r>
                      <m:sSubSup>
                        <m:sSub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Vleresimi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saktesise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ketyre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behet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baze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formulave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referohen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gabimit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vertete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Formula e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mesiperme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paraqet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funskion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thjeshte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cilen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gabimi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mesem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D2487E-E2B6-3F09-0B08-80ED019B1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49" y="1114083"/>
                <a:ext cx="7818605" cy="4935005"/>
              </a:xfrm>
              <a:prstGeom prst="rect">
                <a:avLst/>
              </a:prstGeom>
              <a:blipFill>
                <a:blip r:embed="rId2"/>
                <a:stretch>
                  <a:fillRect l="-780" t="-865" r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96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F9349-EA9C-EE67-2484-5B38982A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83" y="20914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Matjet</a:t>
            </a:r>
            <a:r>
              <a:rPr lang="en-US" sz="5400" i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dyfishta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8B147B-1998-4EB5-559F-FCAAACEB3726}"/>
                  </a:ext>
                </a:extLst>
              </p:cNvPr>
              <p:cNvSpPr txBox="1"/>
              <p:nvPr/>
            </p:nvSpPr>
            <p:spPr>
              <a:xfrm>
                <a:off x="1422669" y="1527402"/>
                <a:ext cx="8149347" cy="3811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Meqenese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matjet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dyfishe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kryhen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saktesi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njejte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(ne systemin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vajtje-ardhje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ndryshon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personi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as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mjeti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instrumenti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as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kushtet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atmosferike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etj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pranadaj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=2∗</m:t>
                      </m:r>
                      <m:sSup>
                        <m:sSup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 </a:t>
                </a:r>
                <a:r>
                  <a:rPr lang="en-US" kern="1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gabime</a:t>
                </a:r>
                <a:r>
                  <a:rPr lang="en-US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</a:t>
                </a:r>
                <a:r>
                  <a:rPr lang="en-US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verteta</a:t>
                </a:r>
                <a:r>
                  <a:rPr lang="en-US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ε: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1800" i="1" kern="100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 kern="1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𝜀𝜀</m:t>
                            </m:r>
                          </m:e>
                        </m:d>
                      </m:num>
                      <m:den>
                        <m:r>
                          <a:rPr lang="en-US" sz="18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kern="100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kern="100" dirty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1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𝜀𝜀</m:t>
                              </m:r>
                            </m:e>
                          </m:d>
                        </m:num>
                        <m:den>
                          <m:r>
                            <a:rPr lang="en-US" sz="1800" b="0" i="1" kern="100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1800" b="0" i="1" kern="100" dirty="0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kern="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2∗</m:t>
                      </m:r>
                      <m:sSup>
                        <m:sSupPr>
                          <m:ctrlPr>
                            <a:rPr lang="en-US" sz="1800" b="0" i="1" kern="10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0" i="1" kern="10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800" b="0" i="1" kern="10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𝜀𝜀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8B147B-1998-4EB5-559F-FCAAACEB3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669" y="1527402"/>
                <a:ext cx="8149347" cy="3811749"/>
              </a:xfrm>
              <a:prstGeom prst="rect">
                <a:avLst/>
              </a:prstGeom>
              <a:blipFill>
                <a:blip r:embed="rId2"/>
                <a:stretch>
                  <a:fillRect l="-748" t="-1280" r="-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86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198E-E249-CE40-AB55-47AF4F0E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200607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Matjet</a:t>
            </a:r>
            <a:r>
              <a:rPr lang="en-US" sz="5400" i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dyfishta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A920EE-5336-DE5E-3647-737EABC45BDE}"/>
                  </a:ext>
                </a:extLst>
              </p:cNvPr>
              <p:cNvSpPr txBox="1"/>
              <p:nvPr/>
            </p:nvSpPr>
            <p:spPr>
              <a:xfrm>
                <a:off x="2258009" y="1224256"/>
                <a:ext cx="6139542" cy="4253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kern="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Mesi </a:t>
                </a:r>
                <a:r>
                  <a:rPr lang="en-US" dirty="0" err="1"/>
                  <a:t>artimetik</a:t>
                </a:r>
                <a:r>
                  <a:rPr lang="en-US" dirty="0"/>
                  <a:t> </a:t>
                </a:r>
                <a:r>
                  <a:rPr lang="en-US" dirty="0" err="1"/>
                  <a:t>eshte</a:t>
                </a:r>
                <a:r>
                  <a:rPr lang="en-US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Gabimi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perbashket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ketyre</a:t>
                </a:r>
                <a:r>
                  <a:rPr lang="en-US" dirty="0"/>
                  <a:t> </a:t>
                </a:r>
                <a:r>
                  <a:rPr lang="en-US" dirty="0" err="1"/>
                  <a:t>matjeve</a:t>
                </a:r>
                <a:r>
                  <a:rPr lang="en-US" dirty="0"/>
                  <a:t> </a:t>
                </a:r>
                <a:r>
                  <a:rPr lang="en-US" dirty="0" err="1"/>
                  <a:t>eshte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err="1"/>
                  <a:t>Kompenzimet</a:t>
                </a:r>
                <a:r>
                  <a:rPr lang="en-US" dirty="0"/>
                  <a:t> jane: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A920EE-5336-DE5E-3647-737EABC4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009" y="1224256"/>
                <a:ext cx="6139542" cy="4253408"/>
              </a:xfrm>
              <a:prstGeom prst="rect">
                <a:avLst/>
              </a:prstGeom>
              <a:blipFill>
                <a:blip r:embed="rId2"/>
                <a:stretch>
                  <a:fillRect l="-794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6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198E-E249-CE40-AB55-47AF4F0E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5131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Matjet</a:t>
            </a:r>
            <a:r>
              <a:rPr lang="en-US" sz="5400" i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dyfishta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BC81B5-8B7C-71EB-C416-6434D727E8DD}"/>
                  </a:ext>
                </a:extLst>
              </p:cNvPr>
              <p:cNvSpPr txBox="1"/>
              <p:nvPr/>
            </p:nvSpPr>
            <p:spPr>
              <a:xfrm>
                <a:off x="2024743" y="1109974"/>
                <a:ext cx="8042988" cy="4401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Ne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vijim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mund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shkruajme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𝜀𝜀</m:t>
                              </m:r>
                            </m:e>
                          </m:d>
                        </m:num>
                        <m:den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2∗</m:t>
                          </m:r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kern="1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𝜀𝜀</m:t>
                            </m:r>
                          </m:e>
                        </m:d>
                      </m:num>
                      <m:den>
                        <m:r>
                          <a:rPr 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2∗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𝑑𝑑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2∗</m:t>
                            </m:r>
                            <m:r>
                              <a:rPr lang="en-US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paraqet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gabimin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mesem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nje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serie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matjesh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dyfishe</a:t>
                </a:r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Gabimi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mesem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mesit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aritmetik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llogaritet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𝑑𝑑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4∗</m:t>
                              </m:r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rad>
                      <m:f>
                        <m:f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𝑑𝑑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BC81B5-8B7C-71EB-C416-6434D727E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743" y="1109974"/>
                <a:ext cx="8042988" cy="4401013"/>
              </a:xfrm>
              <a:prstGeom prst="rect">
                <a:avLst/>
              </a:prstGeom>
              <a:blipFill>
                <a:blip r:embed="rId2"/>
                <a:stretch>
                  <a:fillRect l="-606" t="-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70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B6CA9B-44EB-86E6-EFA0-9285FFA7E790}"/>
              </a:ext>
            </a:extLst>
          </p:cNvPr>
          <p:cNvSpPr txBox="1"/>
          <p:nvPr/>
        </p:nvSpPr>
        <p:spPr>
          <a:xfrm>
            <a:off x="2957804" y="113914"/>
            <a:ext cx="6139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Matjet</a:t>
            </a:r>
            <a:r>
              <a:rPr lang="en-US" sz="5400" i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dyfishta</a:t>
            </a:r>
            <a:endParaRPr lang="en-US" sz="5400" i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7C47D2-477D-CB27-C775-72CEBFE37B34}"/>
                  </a:ext>
                </a:extLst>
              </p:cNvPr>
              <p:cNvSpPr txBox="1"/>
              <p:nvPr/>
            </p:nvSpPr>
            <p:spPr>
              <a:xfrm>
                <a:off x="1166326" y="1037244"/>
                <a:ext cx="9498563" cy="4068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Per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saktesi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ndryshme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zbatur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ne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nje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seri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matjesh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dyfishta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kemi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keto formula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permbledhese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---------------------------------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7C47D2-477D-CB27-C775-72CEBFE37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6" y="1037244"/>
                <a:ext cx="9498563" cy="4068037"/>
              </a:xfrm>
              <a:prstGeom prst="rect">
                <a:avLst/>
              </a:prstGeom>
              <a:blipFill>
                <a:blip r:embed="rId2"/>
                <a:stretch>
                  <a:fillRect l="-513" t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02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B6CA9B-44EB-86E6-EFA0-9285FFA7E790}"/>
              </a:ext>
            </a:extLst>
          </p:cNvPr>
          <p:cNvSpPr txBox="1"/>
          <p:nvPr/>
        </p:nvSpPr>
        <p:spPr>
          <a:xfrm>
            <a:off x="2957804" y="-26047"/>
            <a:ext cx="6139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Matjet</a:t>
            </a:r>
            <a:r>
              <a:rPr lang="en-US" sz="5400" i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dyfishta</a:t>
            </a:r>
            <a:endParaRPr lang="en-US" sz="5400" i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7C47D2-477D-CB27-C775-72CEBFE37B34}"/>
                  </a:ext>
                </a:extLst>
              </p:cNvPr>
              <p:cNvSpPr txBox="1"/>
              <p:nvPr/>
            </p:nvSpPr>
            <p:spPr>
              <a:xfrm>
                <a:off x="1166326" y="785307"/>
                <a:ext cx="9498563" cy="5249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Ose me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formule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pergjithshme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, per: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0−(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Pas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shumezimit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me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pesha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perkatese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fuçizimit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ne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kuadrate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dhe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berjes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se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shumave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sipas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indeksave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kemi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𝜀𝜀</m:t>
                          </m:r>
                        </m:e>
                      </m:d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𝑝𝑑𝑑</m:t>
                              </m:r>
                            </m:e>
                          </m:d>
                        </m:num>
                        <m:den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Pjestojme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me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numrin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çifteve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𝜀𝜀</m:t>
                              </m:r>
                            </m:e>
                          </m:d>
                        </m:num>
                        <m:den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𝑝𝑑𝑑</m:t>
                              </m:r>
                            </m:e>
                          </m:d>
                        </m:num>
                        <m:den>
                          <m:r>
                            <a:rPr lang="en-US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Gabimi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mesem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njesi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𝑝𝑑𝑑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2∗</m:t>
                              </m:r>
                              <m:r>
                                <a:rPr lang="en-US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7C47D2-477D-CB27-C775-72CEBFE37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6" y="785307"/>
                <a:ext cx="9498563" cy="5249579"/>
              </a:xfrm>
              <a:prstGeom prst="rect">
                <a:avLst/>
              </a:prstGeom>
              <a:blipFill>
                <a:blip r:embed="rId2"/>
                <a:stretch>
                  <a:fillRect l="-513" t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48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0288B-C086-4FA8-99CB-CC4F12A81339}"/>
              </a:ext>
            </a:extLst>
          </p:cNvPr>
          <p:cNvSpPr txBox="1"/>
          <p:nvPr/>
        </p:nvSpPr>
        <p:spPr>
          <a:xfrm>
            <a:off x="2911151" y="0"/>
            <a:ext cx="6139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Matjet</a:t>
            </a:r>
            <a:r>
              <a:rPr lang="en-US" sz="5400" i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5400" i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dyfishta</a:t>
            </a:r>
            <a:endParaRPr lang="en-US" sz="5400" i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D19556-E047-EB2D-C020-5AB2EB360A22}"/>
                  </a:ext>
                </a:extLst>
              </p:cNvPr>
              <p:cNvSpPr txBox="1"/>
              <p:nvPr/>
            </p:nvSpPr>
            <p:spPr>
              <a:xfrm>
                <a:off x="979715" y="820689"/>
                <a:ext cx="9433248" cy="6765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Gabimi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mesem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seciles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matje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me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saktesi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ndryshme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caktohet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me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formulen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𝑙𝑖</m:t>
                          </m:r>
                        </m:sub>
                      </m:sSub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b="0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Gabimi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mesm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vleres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me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besushme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nje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dyshe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matjesh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eshte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2∗</m:t>
                              </m:r>
                              <m:sSub>
                                <m:sSubPr>
                                  <m:ctrlP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Ku: n=2 per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nje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çift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matjesh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Vleresimi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matjeve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dyfishe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eshte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mbeshtetur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ne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matje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me instrument pa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gabim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sistematik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ku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edhe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arsyetohen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formulat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mesiperme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Nese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ne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matje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egziston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ndikimi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gabimit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sistematik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, ai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duhet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konstatuar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dhe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eleminuar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Gabimi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sistematik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ne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matje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te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dyfishta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eleminohet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nese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merren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parasysh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formulat</a:t>
                </a:r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-------------------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>
                            <a:rPr lang="en-US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D19556-E047-EB2D-C020-5AB2EB360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5" y="820689"/>
                <a:ext cx="9433248" cy="6765955"/>
              </a:xfrm>
              <a:prstGeom prst="rect">
                <a:avLst/>
              </a:prstGeom>
              <a:blipFill>
                <a:blip r:embed="rId3"/>
                <a:stretch>
                  <a:fillRect l="-582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360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Override1.xml><?xml version="1.0" encoding="utf-8"?>
<a:themeOverride xmlns:a="http://schemas.openxmlformats.org/drawingml/2006/main">
  <a:clrScheme name="Main Event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1130</Words>
  <Application>Microsoft Office PowerPoint</Application>
  <PresentationFormat>Widescreen</PresentationFormat>
  <Paragraphs>290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Impact</vt:lpstr>
      <vt:lpstr>Times New Roman</vt:lpstr>
      <vt:lpstr>Wingdings</vt:lpstr>
      <vt:lpstr>Main Event</vt:lpstr>
      <vt:lpstr>Matjet e drejtperdrejta</vt:lpstr>
      <vt:lpstr>PowerPoint Presentation</vt:lpstr>
      <vt:lpstr>Matjet e dyfishta </vt:lpstr>
      <vt:lpstr>Matjet e dyfishta</vt:lpstr>
      <vt:lpstr>Matjet e dyfishta</vt:lpstr>
      <vt:lpstr>Matjet e dyfishta</vt:lpstr>
      <vt:lpstr>PowerPoint Presentation</vt:lpstr>
      <vt:lpstr>PowerPoint Presentation</vt:lpstr>
      <vt:lpstr>PowerPoint Presentation</vt:lpstr>
      <vt:lpstr>Matjet e dyfishta</vt:lpstr>
      <vt:lpstr>PowerPoint Presentation</vt:lpstr>
      <vt:lpstr>PowerPoint Presentation</vt:lpstr>
      <vt:lpstr>Ese-Matjet derjteprdrejta ose direkte dhe matjet indirekte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Matjet e drejtperdrejta</dc:title>
  <dc:creator>Fitore Bajrami</dc:creator>
  <cp:lastModifiedBy>dell</cp:lastModifiedBy>
  <cp:revision>11</cp:revision>
  <dcterms:created xsi:type="dcterms:W3CDTF">2023-10-17T18:20:16Z</dcterms:created>
  <dcterms:modified xsi:type="dcterms:W3CDTF">2024-10-04T15:24:56Z</dcterms:modified>
</cp:coreProperties>
</file>