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91" r:id="rId2"/>
    <p:sldId id="292" r:id="rId3"/>
    <p:sldId id="257" r:id="rId4"/>
    <p:sldId id="282" r:id="rId5"/>
    <p:sldId id="295" r:id="rId6"/>
    <p:sldId id="296" r:id="rId7"/>
    <p:sldId id="297" r:id="rId8"/>
    <p:sldId id="298" r:id="rId9"/>
    <p:sldId id="300" r:id="rId10"/>
    <p:sldId id="299" r:id="rId11"/>
    <p:sldId id="301" r:id="rId12"/>
    <p:sldId id="281" r:id="rId13"/>
    <p:sldId id="258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64" r:id="rId22"/>
    <p:sldId id="263" r:id="rId23"/>
    <p:sldId id="262" r:id="rId24"/>
    <p:sldId id="273" r:id="rId25"/>
    <p:sldId id="283" r:id="rId26"/>
    <p:sldId id="274" r:id="rId27"/>
    <p:sldId id="275" r:id="rId28"/>
    <p:sldId id="294" r:id="rId29"/>
    <p:sldId id="278" r:id="rId30"/>
    <p:sldId id="302" r:id="rId31"/>
    <p:sldId id="261" r:id="rId32"/>
    <p:sldId id="276" r:id="rId33"/>
    <p:sldId id="277" r:id="rId34"/>
    <p:sldId id="279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394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54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79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517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97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522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379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86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67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748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170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132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445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762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752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541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9567-228B-41C1-95FB-025B35526CB0}" type="datetimeFigureOut">
              <a:rPr lang="de-AT" smtClean="0"/>
              <a:t>25.11.2024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286971-640F-49B4-85B4-6948209380E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36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9019728" cy="838200"/>
          </a:xfrm>
        </p:spPr>
        <p:txBody>
          <a:bodyPr>
            <a:normAutofit/>
          </a:bodyPr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Përcaktimi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lartësive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Nivel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045298"/>
            <a:ext cx="8064896" cy="6434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varg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metodave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operacione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llogaritje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qëllim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përcaktimit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ndryshimit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lartësive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Lartësitë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përcaktohen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rrafshi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zgjedhur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lartësia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lartësia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apsolute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Lartësia apsolute e një  pike (lartësia mbidetare) është lartësia vertikale e pikës prej nivelit të detit  (gjeodi, elipsoidi) pra nga sipërfaqja zero e nivelit të detit, (mareografi)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Ekzistojnë metodat gjeodezike dhe jo gjeodezike për përcaktimin  e lartësive të pikave</a:t>
            </a:r>
          </a:p>
          <a:p>
            <a:pPr marL="0" indent="0">
              <a:buNone/>
            </a:pP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Metodat jo gjeodezike për përcaktimin  e lartësive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Nivelimi hidrostatik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barometrik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Metodat gjeodezike për përcaktimin  e lartësive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Nivelimi trigonometrik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gjeometrik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5DFD6-C10B-43B2-B7AC-0F924A46E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992154"/>
            <a:ext cx="2650431" cy="26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Nivelizim në seksion tërthor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8AA47-5940-4933-B726-5DD788F1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772816"/>
            <a:ext cx="4687448" cy="36457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DC929-0B8C-48EB-949B-6851B4003A1D}"/>
              </a:ext>
            </a:extLst>
          </p:cNvPr>
          <p:cNvSpPr/>
          <p:nvPr/>
        </p:nvSpPr>
        <p:spPr>
          <a:xfrm>
            <a:off x="611560" y="1772816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Operacioni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marrjes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niveleve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përgjatë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vijës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qendrore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shtrirjeje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rrugë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hekurudhë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intervale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rregullta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gjatësor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këtë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operacion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leximet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merren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intervale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rregullta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vendosje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Operacioni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përcaktuar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valëzimet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përgjatë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vijës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profilit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64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835696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Nivelim me kontroll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AC5D3C-922F-41D7-9C29-1E1E52CE0A1F}"/>
              </a:ext>
            </a:extLst>
          </p:cNvPr>
          <p:cNvSpPr/>
          <p:nvPr/>
        </p:nvSpPr>
        <p:spPr>
          <a:xfrm>
            <a:off x="1331640" y="1556792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Operacioni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tërthore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gjatësor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tërthor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Seksionet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intervale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rregullta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shtrirjes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seksionit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natyrën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vijës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qendrore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shtrirjeje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34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 rotWithShape="1">
          <a:blip r:embed="rId2"/>
          <a:srcRect l="23280" t="36789" r="44027" b="28923"/>
          <a:stretch/>
        </p:blipFill>
        <p:spPr bwMode="auto">
          <a:xfrm>
            <a:off x="611560" y="1124744"/>
            <a:ext cx="8136904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C5837-9D01-561C-A4F5-75A55102566C}"/>
              </a:ext>
            </a:extLst>
          </p:cNvPr>
          <p:cNvSpPr txBox="1"/>
          <p:nvPr/>
        </p:nvSpPr>
        <p:spPr>
          <a:xfrm>
            <a:off x="1763688" y="248071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Instrumentet per nivelim-nivela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147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86800" cy="34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31210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07F2E-14F7-C92F-DBE9-4C77BDD569DB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Instrumentet per nivelim-nivela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301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5" y="1412776"/>
            <a:ext cx="8686800" cy="34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31400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01EEC-3B0D-541D-6B45-3DEF9E7D4FD0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Instrumentet per nivelim-nivela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0995"/>
            <a:ext cx="86868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68116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E072C2-C2B2-71B4-8981-0F6A20E51803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Instrumentet per nivelim-nivela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0276" y="218290"/>
            <a:ext cx="6589199" cy="847739"/>
          </a:xfrm>
        </p:spPr>
        <p:txBody>
          <a:bodyPr/>
          <a:lstStyle/>
          <a:p>
            <a:pPr algn="ctr"/>
            <a:r>
              <a:rPr lang="sq-A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Nivelat vetëhorizontuese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264555"/>
            <a:ext cx="7225643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Kohët e fundit nivelat me libelë janë zëvendësuar me nivela vetëhorizontuese, në të cilat boshti i vizimit të dylbisë vendoset në pozicionin horizontal me ndihmën e kompe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suesit optik, i cili punon në parimin e lavjerrësit. Rrit rendimentin në punë.</a:t>
            </a: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Në vëndin tonë kanë gjetur përdorim nivelat vetëhorizontuese  Ni 050 dhe Ni 025.</a:t>
            </a: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q-AL" sz="1800" dirty="0">
                <a:latin typeface="Arial" panose="020B0604020202020204" pitchFamily="34" charset="0"/>
                <a:cs typeface="Arial" panose="020B0604020202020204" pitchFamily="34" charset="0"/>
              </a:rPr>
              <a:t>Nivela Ni 050 (Fig.4/5). Horizontimi paraprak i nivelës arrihet nëpërmjet libelës sferike me ndjeshmëri .</a:t>
            </a: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1723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31645"/>
            <a:ext cx="4273315" cy="253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4652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46C0843-A0FE-6A74-23A0-AB90597F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199" cy="847739"/>
          </a:xfrm>
        </p:spPr>
        <p:txBody>
          <a:bodyPr/>
          <a:lstStyle/>
          <a:p>
            <a:pPr algn="ctr"/>
            <a:r>
              <a:rPr lang="sq-A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Nivelat vetëhorizontuese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3554"/>
            <a:ext cx="7704856" cy="539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55576" y="63813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b="1" dirty="0">
                <a:solidFill>
                  <a:srgbClr val="FF0000"/>
                </a:solidFill>
              </a:rPr>
              <a:t>Siguron g.m.k. ± 5mm për 1km nivelim vajtje-ardhje.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C555461-7E2E-161C-DA2D-7AD8D7E9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276" y="218290"/>
            <a:ext cx="6589199" cy="847739"/>
          </a:xfrm>
        </p:spPr>
        <p:txBody>
          <a:bodyPr/>
          <a:lstStyle/>
          <a:p>
            <a:pPr algn="ctr"/>
            <a:r>
              <a:rPr lang="sq-A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Nivelat vetëhorizontuese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rektifikimi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nivelave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8" y="1169639"/>
            <a:ext cx="843672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DC1A0F-9A72-4812-A122-EA071B69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04775"/>
            <a:ext cx="66103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5822"/>
            <a:ext cx="7416824" cy="56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EBD452F-ABF3-EE76-44EB-AAFF4ADF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32656"/>
            <a:ext cx="7091808" cy="1281112"/>
          </a:xfrm>
        </p:spPr>
        <p:txBody>
          <a:bodyPr/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rektifikimi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nivelave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" y="1741052"/>
            <a:ext cx="7994848" cy="38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B34C2EE-6192-34EB-CDBE-63AEF37E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838200"/>
          </a:xfrm>
        </p:spPr>
        <p:txBody>
          <a:bodyPr/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rektifikimi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nivelave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112" y="1569670"/>
            <a:ext cx="6857632" cy="47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1F26CE5-73CD-E350-DF96-5990A5E2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27050"/>
            <a:ext cx="8686800" cy="838200"/>
          </a:xfrm>
        </p:spPr>
        <p:txBody>
          <a:bodyPr/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rektifikimi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nivelave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6"/>
          <a:stretch/>
        </p:blipFill>
        <p:spPr bwMode="auto">
          <a:xfrm>
            <a:off x="179512" y="3356991"/>
            <a:ext cx="8779743" cy="20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79743" cy="115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14835"/>
            <a:ext cx="1430462" cy="45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9216"/>
            <a:ext cx="8779743" cy="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/>
        </p:blipFill>
        <p:spPr bwMode="auto">
          <a:xfrm>
            <a:off x="3851920" y="2902598"/>
            <a:ext cx="1640979" cy="4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1" y="5301208"/>
            <a:ext cx="8751143" cy="14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CD0464C-7DE1-6243-3378-D7F12F1B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rektifikimi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nivelave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4150" y="305705"/>
            <a:ext cx="6589199" cy="1280890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16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4527314" cy="377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7" y="1392253"/>
            <a:ext cx="8650586" cy="16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8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5" y="1340768"/>
            <a:ext cx="6879413" cy="4968552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25" y="4768150"/>
            <a:ext cx="2611575" cy="188493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FA7C5C2-5F04-9A93-2AB2-4C34ACB5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50" y="305705"/>
            <a:ext cx="6589199" cy="747031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6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663" y="1266288"/>
            <a:ext cx="4505120" cy="376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30434" r="70934" b="33031"/>
          <a:stretch>
            <a:fillRect/>
          </a:stretch>
        </p:blipFill>
        <p:spPr bwMode="auto">
          <a:xfrm>
            <a:off x="-1" y="1395332"/>
            <a:ext cx="3671453" cy="40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221088"/>
            <a:ext cx="15732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208F15D-7EE9-1882-3CFB-6398286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50" y="305705"/>
            <a:ext cx="6589199" cy="747031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1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958938" cy="37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005064"/>
            <a:ext cx="3251296" cy="31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47E644F-62EB-9808-1C8F-E0B2F69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71" y="0"/>
            <a:ext cx="6589199" cy="747031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digjitale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7F001-EDAA-452D-ADE9-BC90DDA8D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375" y="476672"/>
            <a:ext cx="3491657" cy="38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5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47E644F-62EB-9808-1C8F-E0B2F69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71" y="0"/>
            <a:ext cx="6589199" cy="747031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FA540-667E-4BA1-BE9E-B73FBEB3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9144000" cy="57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3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26" y="203878"/>
            <a:ext cx="7428698" cy="66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63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71399"/>
            <a:ext cx="8686800" cy="838200"/>
          </a:xfrm>
        </p:spPr>
        <p:txBody>
          <a:bodyPr/>
          <a:lstStyle/>
          <a:p>
            <a:pPr algn="ctr"/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Instrumentet për nivelim-nivela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765448"/>
            <a:ext cx="8686800" cy="5759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Për të përcaktuar disnivelet ndërmjet pikave në terren sipas metodës së nivelimit gjeometrik, përdoret kompleti i nivelës dhe latat e nivelimit.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Nivelat ndryshojnë, nga konstruksioni dhe saktësia e përcaktimit të disnivelit. Nga ana konstruktive dallojmë: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q-A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 me libelë, </a:t>
            </a:r>
            <a:endParaRPr lang="de-A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q-A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 vetëhorizontuese dhe </a:t>
            </a:r>
            <a:endParaRPr lang="de-A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q-A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 dixhitale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Nivelat me libelë.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Pjesët kryesore të nivelës me libelë janë: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+mj-lt"/>
              <a:buAutoNum type="arabicPeriod"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Dylbia.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+mj-lt"/>
              <a:buAutoNum type="arabicPeriod"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Libela cilindrike.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+mj-lt"/>
              <a:buAutoNum type="arabicPeriod"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Libela sferike.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+mj-lt"/>
              <a:buAutoNum type="arabicPeriod"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Vida ngritëse e libelës cilindrike.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+mj-lt"/>
              <a:buAutoNum type="arabicPeriod"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Vidat e horizontimit.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  <a:buFont typeface="+mj-lt"/>
              <a:buAutoNum type="arabicPeriod"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Trekëmbëshi.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34" y="3784983"/>
            <a:ext cx="376571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6677E-CDA7-499A-9698-EB00276E9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23" y="1789210"/>
            <a:ext cx="2425757" cy="19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2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47E644F-62EB-9808-1C8F-E0B2F69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71" y="0"/>
            <a:ext cx="6589199" cy="747031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Leximet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7F2F2-0AD0-4D94-BDF1-A436A0BC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692696"/>
            <a:ext cx="5586760" cy="60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Latat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nivelimit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7943800" cy="4525963"/>
          </a:xfrm>
        </p:spPr>
        <p:txBody>
          <a:bodyPr>
            <a:normAutofit fontScale="92500" lnSpcReduction="20000"/>
          </a:bodyPr>
          <a:lstStyle/>
          <a:p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Latat e nivelimit përdoren për të përcaktuar lartësinë e boshtit të vizimit nga pikat ku ato vendosen. Ato përgatiten prej druri të lehtë dhe të staxhionuar me gjatësi 3-4m me ndarje centimetrike (Fig.4/20).  </a:t>
            </a:r>
            <a:endParaRPr lang="de-A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Ndarjet decimetrike emërtohen në rritje duke filluar nga fundi i latës që përfaqëson dhe zeron e saj. Për ta mbajtur latën pingul mbi pikë ajo pajiset me libelë sferike. </a:t>
            </a:r>
            <a:endParaRPr lang="de-A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Latat duhet të plotësojnë këto kushte:</a:t>
            </a:r>
            <a:endParaRPr lang="de-A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Boshti vertikal i latës duhet të jetë paralel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tx1"/>
              </a:buClr>
              <a:buNone/>
            </a:pPr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boshtin e libelës sferike.</a:t>
            </a:r>
            <a:endParaRPr lang="de-A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tx1"/>
              </a:buClr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Çifti i latave që përdoren në nivelim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tx1"/>
              </a:buClr>
              <a:buNone/>
            </a:pPr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duhet të fillojë nga zeroja.</a:t>
            </a:r>
            <a:endParaRPr lang="de-A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chemeClr val="tx1"/>
              </a:buClr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q-A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Ndarjet e latës nuk duhet të kenë gabime.</a:t>
            </a:r>
            <a:endParaRPr lang="de-A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dirty="0"/>
          </a:p>
        </p:txBody>
      </p:sp>
      <p:pic>
        <p:nvPicPr>
          <p:cNvPr id="4" name="Picture 5" descr="lat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3284984"/>
            <a:ext cx="2926160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011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70183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127635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4E9CCBE-F4AF-CD09-68D9-E88C7158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Latat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de-A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nivelimit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242" y="355897"/>
            <a:ext cx="6589199" cy="1280890"/>
          </a:xfrm>
        </p:spPr>
        <p:txBody>
          <a:bodyPr/>
          <a:lstStyle/>
          <a:p>
            <a:pPr>
              <a:defRPr/>
            </a:pP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Pjese ndihmese per rilevim</a:t>
            </a:r>
          </a:p>
        </p:txBody>
      </p:sp>
      <p:pic>
        <p:nvPicPr>
          <p:cNvPr id="2375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8775"/>
            <a:ext cx="6766807" cy="502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Textfeld 2"/>
          <p:cNvSpPr txBox="1">
            <a:spLocks noChangeArrowheads="1"/>
          </p:cNvSpPr>
          <p:nvPr/>
        </p:nvSpPr>
        <p:spPr bwMode="auto">
          <a:xfrm>
            <a:off x="2339752" y="1213148"/>
            <a:ext cx="614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Pjesë</a:t>
            </a:r>
            <a:r>
              <a:rPr lang="de-AT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për</a:t>
            </a:r>
            <a:r>
              <a:rPr lang="de-AT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mbrojtjen</a:t>
            </a:r>
            <a:r>
              <a:rPr lang="de-AT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pjesës</a:t>
            </a:r>
            <a:r>
              <a:rPr lang="de-AT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së</a:t>
            </a:r>
            <a:r>
              <a:rPr lang="de-AT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poshtme</a:t>
            </a:r>
            <a:r>
              <a:rPr lang="de-AT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të</a:t>
            </a:r>
            <a:r>
              <a:rPr lang="de-AT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AT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latës</a:t>
            </a:r>
            <a:endParaRPr lang="de-AT" alt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7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3406"/>
          <a:stretch>
            <a:fillRect/>
          </a:stretch>
        </p:blipFill>
        <p:spPr bwMode="auto">
          <a:xfrm>
            <a:off x="35496" y="1543050"/>
            <a:ext cx="4561656" cy="253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3421"/>
          <a:stretch>
            <a:fillRect/>
          </a:stretch>
        </p:blipFill>
        <p:spPr bwMode="auto">
          <a:xfrm>
            <a:off x="4804221" y="1543050"/>
            <a:ext cx="4232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186239"/>
            <a:ext cx="2627784" cy="25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33950"/>
            <a:ext cx="5886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98FE53B-C5AD-7B93-E5BC-63746FFC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Llogaritja e disnivelit ne mes te pikave</a:t>
            </a:r>
          </a:p>
        </p:txBody>
      </p:sp>
    </p:spTree>
    <p:extLst>
      <p:ext uri="{BB962C8B-B14F-4D97-AF65-F5344CB8AC3E}">
        <p14:creationId xmlns:p14="http://schemas.microsoft.com/office/powerpoint/2010/main" val="1021343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A363-C99E-670C-8596-8D3FA022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88" y="2708920"/>
            <a:ext cx="7416824" cy="128089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ESE-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Gjeometria optike ne gjeodezi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6007" y="1340768"/>
            <a:ext cx="7112417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q-A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Ndarja e nivelave sipas saktësisë duke u bazuar në disnivelin e nivelimit ardhje-vajtje (dy anët) në 1 km:</a:t>
            </a:r>
            <a:endParaRPr lang="de-A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Nivelat e saktësisë maksimale ≤ 0.5 mm / km</a:t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Nivelat e saktësisë së lartë ≤ 1.0 mm / km</a:t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Nivelat e saktësisë së ngritur ≤ 3.0 mm / km</a:t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Nivelat e saktësisë  së mesme ≤ 8.0 mm / km</a:t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Nivelat e zakonshëm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 apo të thjeshta&gt; 8 mm / km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Ndarja e nivelave sipas qëllimit:</a:t>
            </a:r>
            <a:endParaRPr lang="de-A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sq-A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 precize</a:t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nxhinierike</a:t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  <a:t>• Nivela për ndërtimtari</a:t>
            </a:r>
            <a:br>
              <a:rPr lang="sq-A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Instrumentet per nivelim-nivela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281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764704"/>
            <a:ext cx="7112417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përcaktimit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lartësive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nën</a:t>
            </a:r>
            <a:r>
              <a:rPr lang="en-US" sz="1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sz="1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7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njihet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en-US" sz="1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Objektivi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Qëllimi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nivelimit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përcaktojë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lartësitë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objekteve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nën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sipërfaqen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përcaktojë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valëzimin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Rilevimi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përcaktimit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lartësive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nivelin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mesatar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rilevimet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kryera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kryesisht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hartografi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pozicionet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gjeodezike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referohen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elipsoidit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lartësitë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pozicioneve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referohen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gjeoidit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Nivelimi është procesi me të cilin përcaktohen lartësitë e pikave ose ndryshimet në lartësi </a:t>
            </a:r>
            <a:endParaRPr lang="en-US" sz="1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Fushat e Aplikimit</a:t>
            </a:r>
            <a:r>
              <a:rPr lang="en-US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Projektim autostradash, hekurudhore, kanalesh etj.</a:t>
            </a:r>
            <a:endParaRPr lang="en-US" sz="1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Planifikimi i projekteve të ndërtimit sipas projektit specifik</a:t>
            </a:r>
            <a:endParaRPr lang="en-US" sz="1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Llogarit vëllimet e punimeve tokësore</a:t>
            </a:r>
            <a:endParaRPr lang="en-US" sz="1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 hetojë karakteristikat e kullimit</a:t>
            </a:r>
            <a:endParaRPr lang="en-US" sz="1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Zhvilloni harta që tregojnë konfigurimet e përgjithshme të terrenit</a:t>
            </a:r>
            <a:endParaRPr lang="en-US" sz="1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q-AL" sz="1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Monitoroj uljen e tokës</a:t>
            </a:r>
            <a:endParaRPr lang="de-AT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331640" y="22109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Instrumentet per nivelim-nivela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498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6007" y="1340768"/>
            <a:ext cx="7112417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Llojet e nivelimit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thjeshtë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Nivelimi diferencial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Nivelizim fluturues 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Nivelim gjatësor ose i profilit 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Nivelizim në seksion tërthor 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Nivelim me kontroll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Llojet e nivelimit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894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thjeshtë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FC3F7-9B5F-4398-AD5C-DB9924930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859" y="2204864"/>
            <a:ext cx="5391150" cy="3162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C825FE-CF58-4BE5-B3C8-9886280D62D9}"/>
              </a:ext>
            </a:extLst>
          </p:cNvPr>
          <p:cNvSpPr/>
          <p:nvPr/>
        </p:nvSpPr>
        <p:spPr>
          <a:xfrm>
            <a:off x="251520" y="2348880"/>
            <a:ext cx="36541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midis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përcaktohet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thjeshtë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Supozoni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përcaktohet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rrugës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midis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B. Pas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rregullimit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përkohshëm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leximet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stafit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291415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763688" y="404664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Nivelimi diferencial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B3CE5-AC60-4A63-AD34-AABF1E573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717032"/>
            <a:ext cx="6315075" cy="2209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7D036C-5D63-4B9B-B4B8-5A0C905E31C5}"/>
              </a:ext>
            </a:extLst>
          </p:cNvPr>
          <p:cNvSpPr/>
          <p:nvPr/>
        </p:nvSpPr>
        <p:spPr>
          <a:xfrm>
            <a:off x="1187624" y="1340768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midis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njëra-tjetrës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lartësisë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ndërmjet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midis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4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F93AC9-CBF4-C4BC-4F68-DAB0D94AF552}"/>
              </a:ext>
            </a:extLst>
          </p:cNvPr>
          <p:cNvSpPr txBox="1"/>
          <p:nvPr/>
        </p:nvSpPr>
        <p:spPr>
          <a:xfrm>
            <a:off x="1763688" y="116632"/>
            <a:ext cx="648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Nivelimi fluturues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AC5D3C-922F-41D7-9C29-1E1E52CE0A1F}"/>
              </a:ext>
            </a:extLst>
          </p:cNvPr>
          <p:cNvSpPr/>
          <p:nvPr/>
        </p:nvSpPr>
        <p:spPr>
          <a:xfrm>
            <a:off x="1547664" y="762963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diferencial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referimi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fillestare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shtrirjes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fluturues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fluturimit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bëhet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BM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ndërmjetme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shtrirjes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vetëm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leximet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pamjes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parashikimit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ngritje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përgjatë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243CA-2DB4-4C09-8BE3-F7967948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041400"/>
            <a:ext cx="6696744" cy="36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7731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1083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Wingdings</vt:lpstr>
      <vt:lpstr>Wingdings 3</vt:lpstr>
      <vt:lpstr>Wisp</vt:lpstr>
      <vt:lpstr>Përcaktimi i lartësive të pikave- Nivelimi</vt:lpstr>
      <vt:lpstr>PowerPoint Presentation</vt:lpstr>
      <vt:lpstr>Instrumentet për nivelim-nivela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Nivelat vetëhorizontuese</vt:lpstr>
      <vt:lpstr>Nivelat vetëhorizontuese</vt:lpstr>
      <vt:lpstr>Nivelat vetëhorizontuese</vt:lpstr>
      <vt:lpstr>Kontrolli dhe rektifikimi i nivelave</vt:lpstr>
      <vt:lpstr>Kontrolli dhe rektifikimi i nivelave</vt:lpstr>
      <vt:lpstr>Kontrolli dhe rektifikimi i nivelave</vt:lpstr>
      <vt:lpstr>Kontrolli dhe rektifikimi i nivelave</vt:lpstr>
      <vt:lpstr>Kontrolli dhe rektifikimi i nivelave</vt:lpstr>
      <vt:lpstr>Nivela digjitale</vt:lpstr>
      <vt:lpstr>Nivela digjitale</vt:lpstr>
      <vt:lpstr>Nivela digjitale</vt:lpstr>
      <vt:lpstr>Nivela digjitale</vt:lpstr>
      <vt:lpstr>Nivela</vt:lpstr>
      <vt:lpstr>PowerPoint Presentation</vt:lpstr>
      <vt:lpstr>Leximet</vt:lpstr>
      <vt:lpstr>Latat e nivelimit</vt:lpstr>
      <vt:lpstr>Latat e nivelimit</vt:lpstr>
      <vt:lpstr>Pjese ndihmese per rilevim</vt:lpstr>
      <vt:lpstr>Llogaritja e disnivelit ne mes te pikave</vt:lpstr>
      <vt:lpstr>ESE- Gjeometria optike ne gjeodezi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Instrumentet pwr nivelim-nivela</dc:title>
  <dc:creator>Ismail Kabashi</dc:creator>
  <cp:lastModifiedBy>dell</cp:lastModifiedBy>
  <cp:revision>69</cp:revision>
  <dcterms:created xsi:type="dcterms:W3CDTF">2015-10-26T21:39:19Z</dcterms:created>
  <dcterms:modified xsi:type="dcterms:W3CDTF">2024-11-25T12:02:52Z</dcterms:modified>
</cp:coreProperties>
</file>