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sldIdLst>
    <p:sldId id="294" r:id="rId2"/>
    <p:sldId id="303" r:id="rId3"/>
    <p:sldId id="305" r:id="rId4"/>
    <p:sldId id="304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263" r:id="rId13"/>
    <p:sldId id="313" r:id="rId14"/>
    <p:sldId id="314" r:id="rId15"/>
    <p:sldId id="315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29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2" autoAdjust="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42D94-7D9B-4FA4-8F60-A9577405C0D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875C6-7842-42AB-963F-6DDEA8D3C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6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9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5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4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47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1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68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1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1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0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1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7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0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2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5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66F441-516A-4F71-9331-E2B6E81D50E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feo-toolbox.org/" TargetMode="External"/><Relationship Id="rId3" Type="http://schemas.openxmlformats.org/officeDocument/2006/relationships/hyperlink" Target="http://www.microimages.com/" TargetMode="External"/><Relationship Id="rId7" Type="http://schemas.openxmlformats.org/officeDocument/2006/relationships/hyperlink" Target="http://www.opticks.org/" TargetMode="External"/><Relationship Id="rId2" Type="http://schemas.openxmlformats.org/officeDocument/2006/relationships/hyperlink" Target="http://www.geoey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evse.com/" TargetMode="External"/><Relationship Id="rId5" Type="http://schemas.openxmlformats.org/officeDocument/2006/relationships/hyperlink" Target="http://www.saga-gis.sourceforge.io/" TargetMode="External"/><Relationship Id="rId4" Type="http://schemas.openxmlformats.org/officeDocument/2006/relationships/hyperlink" Target="http://www.envi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23" y="261257"/>
            <a:ext cx="10018713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Perpunimi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interpretimi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BD85E-734A-2BD2-8B5A-5951F29B384D}"/>
              </a:ext>
            </a:extLst>
          </p:cNvPr>
          <p:cNvSpPr txBox="1"/>
          <p:nvPr/>
        </p:nvSpPr>
        <p:spPr>
          <a:xfrm>
            <a:off x="1670923" y="1570652"/>
            <a:ext cx="960978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Perdorimi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nxerrja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dhenave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lidhet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njohurit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teledeteksionin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aftesite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profesionale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specialisteve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fusha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identifikimin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perfitimin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qellim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zbatime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Ky process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mjaft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kompleks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njihet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process I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interpretimit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ketij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interpretimeve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identifikimit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njeriu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kompjuter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memorizohen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skedareve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tabelash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shifrore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vlerave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pikseleve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perket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simboli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shifror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931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263" y="0"/>
            <a:ext cx="10262052" cy="1244081"/>
          </a:xfrm>
        </p:spPr>
        <p:txBody>
          <a:bodyPr>
            <a:normAutofit/>
          </a:bodyPr>
          <a:lstStyle/>
          <a:p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87DF7-D269-BCE1-9E64-F81B73D128BF}"/>
              </a:ext>
            </a:extLst>
          </p:cNvPr>
          <p:cNvSpPr txBox="1"/>
          <p:nvPr/>
        </p:nvSpPr>
        <p:spPr>
          <a:xfrm>
            <a:off x="1303952" y="1060970"/>
            <a:ext cx="86331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caktimit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klasave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mbulimit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tek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pikselët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shembull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klasat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përfshijnë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ujin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urbanizimin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pyjet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bujqësinë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kullotat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Kemi 3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llojet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kryesore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teknikave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klasifikimit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1.Klasifikimi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mbikëqyrur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2.Klasifikimi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pa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mbikëqyrje</a:t>
            </a:r>
            <a:b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3.Analiza e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bazuar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objekte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pambikëqyrur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mbikëqyrur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qasjet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zakonshme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Megjithatë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bazuar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objekte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fituar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shumë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popullaritet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sepse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dobishëm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dhëna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rezolucion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lartë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8C150-BBC3-B066-F959-FA8CA5590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126" y="-363894"/>
            <a:ext cx="12287690" cy="71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77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263" y="0"/>
            <a:ext cx="10262052" cy="1244081"/>
          </a:xfrm>
        </p:spPr>
        <p:txBody>
          <a:bodyPr>
            <a:normAutofit/>
          </a:bodyPr>
          <a:lstStyle/>
          <a:p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87DF7-D269-BCE1-9E64-F81B73D128BF}"/>
              </a:ext>
            </a:extLst>
          </p:cNvPr>
          <p:cNvSpPr txBox="1"/>
          <p:nvPr/>
        </p:nvSpPr>
        <p:spPr>
          <a:xfrm>
            <a:off x="1303952" y="1060970"/>
            <a:ext cx="86331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mbikëqyrje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vështirë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pikselët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ngjashëm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pothuajse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ngjashëm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grupohen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duke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përdorur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gjenerimin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faqeve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trajnimit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bazë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njohurive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paraprake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rreth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informacionit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spektral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metodë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cilën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analisti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përcakton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zona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vogla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quajtura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vende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trajnimi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cilat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përfaqësuese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kategorie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dëshiruar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mbulimit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Duke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përdorur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algoritme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matëse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distancës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spektrale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pikselët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grumbullohen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gjeneruar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informacioni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Algoritmet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përdorura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Distanca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minimale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mesataren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jasat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maksimale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aralelepiped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2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3BB9-716C-E73A-DA70-1F7A360B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71" y="382772"/>
            <a:ext cx="11717080" cy="489097"/>
          </a:xfrm>
        </p:spPr>
        <p:txBody>
          <a:bodyPr>
            <a:noAutofit/>
          </a:bodyPr>
          <a:lstStyle/>
          <a:p>
            <a:r>
              <a:rPr lang="it-IT" sz="2400" dirty="0"/>
              <a:t>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Distanca minimale me mesataren          gjasat maksimale                               paralelepiped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3D727-B721-5080-97AF-44E20EBBA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7" y="1865206"/>
            <a:ext cx="4010308" cy="2907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E65409-182B-D1C4-50BC-DA8771353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243" y="1865206"/>
            <a:ext cx="3587045" cy="3020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D6AF1B-C26F-EF7B-7BA1-1BCAB7F36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5" y="1788303"/>
            <a:ext cx="3976010" cy="317393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11B069-A9B3-11BF-25ED-4D8D3A24609F}"/>
              </a:ext>
            </a:extLst>
          </p:cNvPr>
          <p:cNvCxnSpPr/>
          <p:nvPr/>
        </p:nvCxnSpPr>
        <p:spPr>
          <a:xfrm>
            <a:off x="2199531" y="871869"/>
            <a:ext cx="0" cy="712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731182-3979-D523-5517-12AEEE0E332F}"/>
              </a:ext>
            </a:extLst>
          </p:cNvPr>
          <p:cNvCxnSpPr>
            <a:stCxn id="2" idx="2"/>
          </p:cNvCxnSpPr>
          <p:nvPr/>
        </p:nvCxnSpPr>
        <p:spPr>
          <a:xfrm>
            <a:off x="6029211" y="871869"/>
            <a:ext cx="0" cy="723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35D63C-A2C2-33E1-166E-73887569E606}"/>
              </a:ext>
            </a:extLst>
          </p:cNvPr>
          <p:cNvCxnSpPr/>
          <p:nvPr/>
        </p:nvCxnSpPr>
        <p:spPr>
          <a:xfrm>
            <a:off x="10186765" y="871869"/>
            <a:ext cx="0" cy="786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26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263" y="0"/>
            <a:ext cx="10262052" cy="1244081"/>
          </a:xfrm>
        </p:spPr>
        <p:txBody>
          <a:bodyPr>
            <a:normAutofit/>
          </a:bodyPr>
          <a:lstStyle/>
          <a:p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87DF7-D269-BCE1-9E64-F81B73D128BF}"/>
              </a:ext>
            </a:extLst>
          </p:cNvPr>
          <p:cNvSpPr txBox="1"/>
          <p:nvPr/>
        </p:nvSpPr>
        <p:spPr>
          <a:xfrm>
            <a:off x="1303952" y="1060970"/>
            <a:ext cx="86331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pa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mbikëqyrje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vështirë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pikselët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grumbullohen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mënyrë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vetëorganizuar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pa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ndonjë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njohuri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paraprake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Krahasuar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klasifikimin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mbikëqyrur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pambikëqyrur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zakonisht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kërkon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vetëm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sasi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minimale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fillestare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analisti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Analisti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specifikon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disa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parametra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numri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klasave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(ii)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numri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përsëritjeve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(iii)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pragu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konvergjencës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kompjuteri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përdor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udhëzime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zbuluar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statistikore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natyrshme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dhëna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kryhen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operacionet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numerike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kërkojnë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grupime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natyrore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vetive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spektrale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pikselëve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siç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shqyrtohet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hapësirën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veçorive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multispektrale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       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TË DHËNAT ISO (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ISODATA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5BC31-5589-E002-27A2-B7A5C5DAC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40" y="3792683"/>
            <a:ext cx="7703275" cy="306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65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263" y="0"/>
            <a:ext cx="10262052" cy="1244081"/>
          </a:xfrm>
        </p:spPr>
        <p:txBody>
          <a:bodyPr>
            <a:normAutofit/>
          </a:bodyPr>
          <a:lstStyle/>
          <a:p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87DF7-D269-BCE1-9E64-F81B73D128BF}"/>
              </a:ext>
            </a:extLst>
          </p:cNvPr>
          <p:cNvSpPr txBox="1"/>
          <p:nvPr/>
        </p:nvSpPr>
        <p:spPr>
          <a:xfrm>
            <a:off x="1303952" y="1060970"/>
            <a:ext cx="8633149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Pse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klasifikohen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marrjes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sasise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dhënat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duke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grupuar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pikselat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rajonet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destinuara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përfaqësuar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objekte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lloje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fizike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përfshin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kryerjen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transformimi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numerike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spektrale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klasash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cilat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përshkruajnë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peisazh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mënyrë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tipike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hartës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tematike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arrihet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analizë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vizuale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ndihmën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kompjuterit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1.2  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Parametrat e perdorur ne klasifikimin e imazhit</a:t>
            </a:r>
          </a:p>
          <a:p>
            <a:pPr marL="0" indent="0">
              <a:buNone/>
            </a:pPr>
            <a:endParaRPr lang="nn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        1. </a:t>
            </a:r>
            <a:r>
              <a:rPr lang="nn-NO" sz="2000" dirty="0">
                <a:latin typeface="Arial" panose="020B0604020202020204" pitchFamily="34" charset="0"/>
                <a:cs typeface="Arial" panose="020B0604020202020204" pitchFamily="34" charset="0"/>
              </a:rPr>
              <a:t>Hapësira e veçorive</a:t>
            </a:r>
          </a:p>
          <a:p>
            <a:pPr marL="0" indent="0">
              <a:buNone/>
            </a:pPr>
            <a:r>
              <a:rPr lang="nn-NO" sz="2000" dirty="0">
                <a:latin typeface="Arial" panose="020B0604020202020204" pitchFamily="34" charset="0"/>
                <a:cs typeface="Arial" panose="020B0604020202020204" pitchFamily="34" charset="0"/>
              </a:rPr>
              <a:t>        2. Klasa spektrale</a:t>
            </a:r>
          </a:p>
          <a:p>
            <a:pPr marL="0" indent="0">
              <a:buNone/>
            </a:pPr>
            <a:r>
              <a:rPr lang="nn-NO" sz="2000" dirty="0">
                <a:latin typeface="Arial" panose="020B0604020202020204" pitchFamily="34" charset="0"/>
                <a:cs typeface="Arial" panose="020B0604020202020204" pitchFamily="34" charset="0"/>
              </a:rPr>
              <a:t>        3. Klasa informative</a:t>
            </a:r>
          </a:p>
          <a:p>
            <a:pPr marL="0" indent="0">
              <a:buNone/>
            </a:pPr>
            <a:r>
              <a:rPr lang="nn-NO" sz="2000" dirty="0">
                <a:latin typeface="Arial" panose="020B0604020202020204" pitchFamily="34" charset="0"/>
                <a:cs typeface="Arial" panose="020B0604020202020204" pitchFamily="34" charset="0"/>
              </a:rPr>
              <a:t>        4. Nënshkrimi spektral</a:t>
            </a:r>
          </a:p>
          <a:p>
            <a:pPr marL="0" indent="0">
              <a:buNone/>
            </a:pPr>
            <a:r>
              <a:rPr lang="nn-NO" sz="2000" dirty="0">
                <a:latin typeface="Arial" panose="020B0604020202020204" pitchFamily="34" charset="0"/>
                <a:cs typeface="Arial" panose="020B0604020202020204" pitchFamily="34" charset="0"/>
              </a:rPr>
              <a:t>        5. Vend trajnimi</a:t>
            </a:r>
          </a:p>
          <a:p>
            <a:pPr marL="0" indent="0">
              <a:buNone/>
            </a:pPr>
            <a:r>
              <a:rPr lang="nn-NO" sz="2000" dirty="0">
                <a:latin typeface="Arial" panose="020B0604020202020204" pitchFamily="34" charset="0"/>
                <a:cs typeface="Arial" panose="020B0604020202020204" pitchFamily="34" charset="0"/>
              </a:rPr>
              <a:t>        6. Njohja e modelit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8B32B-87AC-3323-4D5C-18D80380C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57" y="4085945"/>
            <a:ext cx="7986981" cy="25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9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263" y="0"/>
            <a:ext cx="10262052" cy="1244081"/>
          </a:xfrm>
        </p:spPr>
        <p:txBody>
          <a:bodyPr>
            <a:normAutofit/>
          </a:bodyPr>
          <a:lstStyle/>
          <a:p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Menyrat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perpunimit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87DF7-D269-BCE1-9E64-F81B73D128BF}"/>
              </a:ext>
            </a:extLst>
          </p:cNvPr>
          <p:cNvSpPr txBox="1"/>
          <p:nvPr/>
        </p:nvSpPr>
        <p:spPr>
          <a:xfrm>
            <a:off x="352230" y="995656"/>
            <a:ext cx="7858709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mjetet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zakonshme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përshtatshme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përcjellë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informacionin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përcjellin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informacione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rreth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pozicioneve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madhësive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marrëdhënieve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ndërmjet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objekteve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portretizojnë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informacion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hapësinor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t'i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njohim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objekte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Punimi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përshkruan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aspektet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bazë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teknologjike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përpunimit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dixhital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referencë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veçantë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përpunimin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satelitor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thelb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informacioni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përpunimit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grupohet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kategori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Korrigjimi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Përmirësimi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Nxjerrja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informacionit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Derisa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paraqitje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dy-dimensionale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objekteve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pamje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reale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tabelë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dy-dimensionale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pikselash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Përmes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mostrimit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realizohet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procesi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matjes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ndriçimit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vendin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pikseli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andaj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secili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vlerën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caktuar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intensitetit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lokacioni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adresimit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korrespondon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fizike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pikselit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përkatës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jetë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tipit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binar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grayscale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(RGB).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tipin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parë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nevojitet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bit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secilin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ekzistojnë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vetëm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vlera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mundshme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gjegjësisht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zi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bardhë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rastin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dytë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secili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nuancë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gri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gjegjësisht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0 (e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zeza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 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deri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255 (e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bardha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pikseli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përfaqësohet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bajt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Ndërsa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rastin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(RGB)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secili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ngjyrën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veçantë,të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fituar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kombinimi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ngjyrave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kuqe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gjelbër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kaltër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Secila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këto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ngjyra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rangun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0-255, 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cila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jep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2563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lloje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ngjyrash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mundshme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nënkupton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secilit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korrespondojnë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tri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vlera-matrica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përfaqësojnë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tri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ngjyrat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lartpërmendura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3E62B9-1188-3FE1-3328-568F9AC71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974" y="1666183"/>
            <a:ext cx="4296992" cy="3225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8E6C4C-0BE4-1FE5-8773-95A7A298BFA5}"/>
              </a:ext>
            </a:extLst>
          </p:cNvPr>
          <p:cNvSpPr txBox="1"/>
          <p:nvPr/>
        </p:nvSpPr>
        <p:spPr>
          <a:xfrm>
            <a:off x="7896644" y="4999618"/>
            <a:ext cx="42953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en-GB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ngjyrat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veçanta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përfitimin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imazhit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digjital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RGB</a:t>
            </a:r>
          </a:p>
        </p:txBody>
      </p:sp>
    </p:spTree>
    <p:extLst>
      <p:ext uri="{BB962C8B-B14F-4D97-AF65-F5344CB8AC3E}">
        <p14:creationId xmlns:p14="http://schemas.microsoft.com/office/powerpoint/2010/main" val="214522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263" y="0"/>
            <a:ext cx="10262052" cy="1244081"/>
          </a:xfrm>
        </p:spPr>
        <p:txBody>
          <a:bodyPr>
            <a:normAutofit/>
          </a:bodyPr>
          <a:lstStyle/>
          <a:p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Menyrat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perpunimit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87DF7-D269-BCE1-9E64-F81B73D128BF}"/>
              </a:ext>
            </a:extLst>
          </p:cNvPr>
          <p:cNvSpPr txBox="1"/>
          <p:nvPr/>
        </p:nvSpPr>
        <p:spPr>
          <a:xfrm>
            <a:off x="1022415" y="994049"/>
            <a:ext cx="106299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Ndërsa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përpunimin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nënkuptojmë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përdorimin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algoritmeve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kompjuterike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ekzekutimin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procesit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përpunimit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përpunimin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sinjali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cilën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hyrja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dalje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ashtu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kemi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përpunimin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kërkohet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softueri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përkatës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nevojitet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përmbushjen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detyrave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lartpërmendura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Andaj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vizualizimin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analizën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shpejtë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përdoret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softueri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me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cilën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mundësohet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fleksibilitet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lartë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përpunimin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Futja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mundëson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shndërrimin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tij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matricë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strukturë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gjerë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funksionesh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përpunimin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rastin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konkret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pranuar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sateliti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artificial,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definohet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funksion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-dimensional.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Ndërsa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rastin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ngjyra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(RGB),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përfituar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rreshta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kolona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definohet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përmasat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MxNx3.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këtë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me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leximin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pari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analizohen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ngjyrat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fjalë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BBF8A-D970-0A2C-3803-FEB336605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27" y="3883338"/>
            <a:ext cx="5429145" cy="32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09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263" y="0"/>
            <a:ext cx="10262052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Çka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Remote sensing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87DF7-D269-BCE1-9E64-F81B73D128BF}"/>
              </a:ext>
            </a:extLst>
          </p:cNvPr>
          <p:cNvSpPr txBox="1"/>
          <p:nvPr/>
        </p:nvSpPr>
        <p:spPr>
          <a:xfrm>
            <a:off x="1022415" y="994049"/>
            <a:ext cx="106299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softuer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Remote Sensing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aplikacion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softuerësh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përpunon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distancë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Aplikacionet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Remote Sensing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ngjashme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grafike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mundësojnë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gjenerimin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informacionit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gjeografik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Aplikacionet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Remote Sensing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lexojnë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specializuara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skedarëve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përmbajnë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gjeoreferencimi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7A646-EF78-BF34-BDD0-6C18FAC90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1" y="3130421"/>
            <a:ext cx="3975910" cy="2896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DC3D37-6919-4324-B64E-3DABC79DA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73" y="2776350"/>
            <a:ext cx="3613359" cy="358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81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263" y="0"/>
            <a:ext cx="10262052" cy="1244081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Funksionet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Softuereve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remote sensing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87DF7-D269-BCE1-9E64-F81B73D128BF}"/>
              </a:ext>
            </a:extLst>
          </p:cNvPr>
          <p:cNvSpPr txBox="1"/>
          <p:nvPr/>
        </p:nvSpPr>
        <p:spPr>
          <a:xfrm>
            <a:off x="1022415" y="994049"/>
            <a:ext cx="106299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Aplikacionet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Remote Sensing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funksione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duke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përfshirë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Detektimi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Përcaktimi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kohë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njëjtës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zonë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Ortoretifikimi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Deformimi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vendndodhjen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spektrale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shembull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duke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pjesë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dukshme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spektrit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elektromagnetik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përcaktuar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pyll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dëmtuar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Kategorizimi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pikselëve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reflektimin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klasa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mbulueshmërisë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(p.sh.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mbikëqyrur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pambikëqyrur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orientuar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4673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263" y="0"/>
            <a:ext cx="10262052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kompjuterike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shfrytëzohen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87DF7-D269-BCE1-9E64-F81B73D128BF}"/>
              </a:ext>
            </a:extLst>
          </p:cNvPr>
          <p:cNvSpPr txBox="1"/>
          <p:nvPr/>
        </p:nvSpPr>
        <p:spPr>
          <a:xfrm>
            <a:off x="1022415" y="994049"/>
            <a:ext cx="5723618" cy="5552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ERDAS Imagine, www.erdas.com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ArcGIS, www.esri.com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Intergraph, www.intergraph.com</a:t>
            </a:r>
          </a:p>
          <a:p>
            <a:pPr>
              <a:lnSpc>
                <a:spcPct val="20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Geomatica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www.pcigeomatics.com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MapInfo, pbinsight.com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Oracle, www.oracle.com</a:t>
            </a:r>
          </a:p>
          <a:p>
            <a:pPr>
              <a:lnSpc>
                <a:spcPct val="20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Geoeye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www.geoeye.com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TNTMips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www.microimages.com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ENVI,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www.envi.com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Socet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SET, www.geospatialexploitationproducts.com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77AAE-EBF1-263A-12AF-8089F83A85E0}"/>
              </a:ext>
            </a:extLst>
          </p:cNvPr>
          <p:cNvSpPr txBox="1"/>
          <p:nvPr/>
        </p:nvSpPr>
        <p:spPr>
          <a:xfrm>
            <a:off x="6521289" y="1327505"/>
            <a:ext cx="4760944" cy="278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OPEN SOURCE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SAGA GIS,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www.saga-gis.sourceforge.io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EV,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www.openevse.com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Opticks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www.opticks.org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Orfeo Toolbox,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www.orfeo-toolbox.org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6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23" y="261257"/>
            <a:ext cx="10018713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Perpunimi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interpretimi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6F647-C93E-55D2-FF8F-CDD194FF04F7}"/>
              </a:ext>
            </a:extLst>
          </p:cNvPr>
          <p:cNvSpPr txBox="1"/>
          <p:nvPr/>
        </p:nvSpPr>
        <p:spPr>
          <a:xfrm>
            <a:off x="1111085" y="1222310"/>
            <a:ext cx="571892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veçori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tjeter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shfrytezohet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interpretimit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mundesia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ofrojne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digjitale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paraqitur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ekranin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kompjuterit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njejtin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variante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bardh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zi 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monokrome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ngjyra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kombinimit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kanaleve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bandave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paraqesin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valesh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Kur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jane ne format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perpunimi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specifike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duke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kompjuteret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perpunimi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kompjuterik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sherben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parapergatitje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interpretim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visual.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theksuar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perpunimi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identifikimin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automatic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nxjerrjen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informacionit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plote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nderhyrje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njeriu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Megjithate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ndodh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inetrperetimi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human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veshtir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shmangur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lidhur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analizen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fenomeneve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mbeshteten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njohuri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arsyetime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analisteve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6" name="Picture 2" descr="High-resolution satellite imagery received from the Aist-2D satellite by  Russian Laboratory Complex for Satellite Monitoring">
            <a:extLst>
              <a:ext uri="{FF2B5EF4-FFF2-40B4-BE49-F238E27FC236}">
                <a16:creationId xmlns:a16="http://schemas.microsoft.com/office/drawing/2014/main" id="{30DA237F-517F-E33D-FF43-4EF6F258E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54" y="1418253"/>
            <a:ext cx="5802810" cy="267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592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263" y="0"/>
            <a:ext cx="10262052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Komponentat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kualitetit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87DF7-D269-BCE1-9E64-F81B73D128BF}"/>
              </a:ext>
            </a:extLst>
          </p:cNvPr>
          <p:cNvSpPr txBox="1"/>
          <p:nvPr/>
        </p:nvSpPr>
        <p:spPr>
          <a:xfrm>
            <a:off x="1022415" y="994049"/>
            <a:ext cx="8112254" cy="5275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Ekzistojnë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dimensione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kualitetin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GIS-it: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Prejardhja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Saktësia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pozitës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mbyllja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Saktësia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atributeve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përmbyllja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përshkruese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TIN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rrjetet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parregullta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triangulacionit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Qëndrueshmëria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logjike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Kompletueshmëria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përfundimtare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hapësinore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tematike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Saktësi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kohore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aktuale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sipërfaqes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caktuar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Saktësi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kuptimore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paraqitje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relacionale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9850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263" y="0"/>
            <a:ext cx="10262052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Prejardhja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gabimeve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8F14B934-7748-EE49-60A5-BC129151FFC2}"/>
              </a:ext>
            </a:extLst>
          </p:cNvPr>
          <p:cNvGraphicFramePr>
            <a:graphicFrameLocks noGrp="1"/>
          </p:cNvGraphicFramePr>
          <p:nvPr/>
        </p:nvGraphicFramePr>
        <p:xfrm>
          <a:off x="1660842" y="1451504"/>
          <a:ext cx="8868727" cy="461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341">
                  <a:extLst>
                    <a:ext uri="{9D8B030D-6E8A-4147-A177-3AD203B41FA5}">
                      <a16:colId xmlns:a16="http://schemas.microsoft.com/office/drawing/2014/main" val="1460160926"/>
                    </a:ext>
                  </a:extLst>
                </a:gridCol>
                <a:gridCol w="2043066">
                  <a:extLst>
                    <a:ext uri="{9D8B030D-6E8A-4147-A177-3AD203B41FA5}">
                      <a16:colId xmlns:a16="http://schemas.microsoft.com/office/drawing/2014/main" val="2938367934"/>
                    </a:ext>
                  </a:extLst>
                </a:gridCol>
                <a:gridCol w="1968320">
                  <a:extLst>
                    <a:ext uri="{9D8B030D-6E8A-4147-A177-3AD203B41FA5}">
                      <a16:colId xmlns:a16="http://schemas.microsoft.com/office/drawing/2014/main" val="3934459937"/>
                    </a:ext>
                  </a:extLst>
                </a:gridCol>
              </a:tblGrid>
              <a:tr h="460767">
                <a:tc>
                  <a:txBody>
                    <a:bodyPr/>
                    <a:lstStyle/>
                    <a:p>
                      <a:r>
                        <a:rPr lang="en-US" dirty="0" err="1"/>
                        <a:t>Prejardhja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qenësishme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Operacionale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406721"/>
                  </a:ext>
                </a:extLst>
              </a:tr>
              <a:tr h="462881">
                <a:tc>
                  <a:txBody>
                    <a:bodyPr/>
                    <a:lstStyle/>
                    <a:p>
                      <a:r>
                        <a:rPr lang="en-US" dirty="0" err="1"/>
                        <a:t>Projeksioni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hartografik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130707"/>
                  </a:ext>
                </a:extLst>
              </a:tr>
              <a:tr h="462881">
                <a:tc>
                  <a:txBody>
                    <a:bodyPr/>
                    <a:lstStyle/>
                    <a:p>
                      <a:r>
                        <a:rPr lang="en-US" dirty="0" err="1"/>
                        <a:t>Shkalla</a:t>
                      </a:r>
                      <a:r>
                        <a:rPr lang="en-US" dirty="0"/>
                        <a:t> e </a:t>
                      </a:r>
                      <a:r>
                        <a:rPr lang="en-US" dirty="0" err="1"/>
                        <a:t>zvogëlimit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224"/>
                  </a:ext>
                </a:extLst>
              </a:tr>
              <a:tr h="462881">
                <a:tc>
                  <a:txBody>
                    <a:bodyPr/>
                    <a:lstStyle/>
                    <a:p>
                      <a:r>
                        <a:rPr lang="en-US" dirty="0" err="1"/>
                        <a:t>Krahasimi</a:t>
                      </a:r>
                      <a:r>
                        <a:rPr lang="en-US" dirty="0"/>
                        <a:t> me matje </a:t>
                      </a:r>
                      <a:r>
                        <a:rPr lang="en-US" dirty="0" err="1"/>
                        <a:t>tokësore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423944"/>
                  </a:ext>
                </a:extLst>
              </a:tr>
              <a:tr h="456541">
                <a:tc>
                  <a:txBody>
                    <a:bodyPr/>
                    <a:lstStyle/>
                    <a:p>
                      <a:r>
                        <a:rPr lang="en-US" dirty="0" err="1"/>
                        <a:t>Analiza</a:t>
                      </a:r>
                      <a:r>
                        <a:rPr lang="en-US" dirty="0"/>
                        <a:t> e </a:t>
                      </a:r>
                      <a:r>
                        <a:rPr lang="en-US" dirty="0" err="1"/>
                        <a:t>imazheve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02853"/>
                  </a:ext>
                </a:extLst>
              </a:tr>
              <a:tr h="462881">
                <a:tc>
                  <a:txBody>
                    <a:bodyPr/>
                    <a:lstStyle/>
                    <a:p>
                      <a:r>
                        <a:rPr lang="en-US" dirty="0" err="1"/>
                        <a:t>Dizajnimi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modelit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39124"/>
                  </a:ext>
                </a:extLst>
              </a:tr>
              <a:tr h="456541">
                <a:tc>
                  <a:txBody>
                    <a:bodyPr/>
                    <a:lstStyle/>
                    <a:p>
                      <a:r>
                        <a:rPr lang="en-US" dirty="0" err="1"/>
                        <a:t>Digjitalizimi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249571"/>
                  </a:ext>
                </a:extLst>
              </a:tr>
              <a:tr h="462881">
                <a:tc>
                  <a:txBody>
                    <a:bodyPr/>
                    <a:lstStyle/>
                    <a:p>
                      <a:r>
                        <a:rPr lang="en-US" dirty="0"/>
                        <a:t>Nga forma </a:t>
                      </a:r>
                      <a:r>
                        <a:rPr lang="en-US" dirty="0" err="1"/>
                        <a:t>Rasterike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Vektoriale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399623"/>
                  </a:ext>
                </a:extLst>
              </a:tr>
              <a:tr h="462881">
                <a:tc>
                  <a:txBody>
                    <a:bodyPr/>
                    <a:lstStyle/>
                    <a:p>
                      <a:r>
                        <a:rPr lang="en-US" dirty="0" err="1"/>
                        <a:t>Analiza</a:t>
                      </a:r>
                      <a:r>
                        <a:rPr lang="en-US" dirty="0"/>
                        <a:t> e </a:t>
                      </a:r>
                      <a:r>
                        <a:rPr lang="en-US" dirty="0" err="1"/>
                        <a:t>mbulueshmërisë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427225"/>
                  </a:ext>
                </a:extLst>
              </a:tr>
              <a:tr h="462881">
                <a:tc>
                  <a:txBody>
                    <a:bodyPr/>
                    <a:lstStyle/>
                    <a:p>
                      <a:r>
                        <a:rPr lang="en-US" dirty="0" err="1"/>
                        <a:t>Futja</a:t>
                      </a:r>
                      <a:r>
                        <a:rPr lang="en-US" dirty="0"/>
                        <a:t> e </a:t>
                      </a:r>
                      <a:r>
                        <a:rPr lang="en-US" dirty="0" err="1"/>
                        <a:t>të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dhënave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atributeve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93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184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263" y="0"/>
            <a:ext cx="10262052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integrimit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software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1D3F30-1805-88B6-9569-7CC68FB8A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36" y="1352202"/>
            <a:ext cx="4473677" cy="2076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A4AAB2-2DA9-CAD8-A7F9-96E06DE1E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9443"/>
            <a:ext cx="4083698" cy="2191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2E08C7-8E26-BF3A-4F05-E02B26F44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36" y="3665036"/>
            <a:ext cx="4669970" cy="3153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43F4FC-1C41-B781-0229-A4DDE05F9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931" y="3861318"/>
            <a:ext cx="4083698" cy="3105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44C8D6-EBB2-5625-6D68-2E2AB62134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088" t="2998" r="13875" b="2232"/>
          <a:stretch/>
        </p:blipFill>
        <p:spPr>
          <a:xfrm>
            <a:off x="8991240" y="3079086"/>
            <a:ext cx="3368351" cy="337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47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A5031-3CA5-CF43-88AE-5C36F65D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87" y="2747866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Ese-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Programet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kompjuterike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shfrytëzohen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perpunim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2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294" y="1763485"/>
            <a:ext cx="10018713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Perparesit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mangesit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interpretimeve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vizuale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digjitale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0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23" y="261257"/>
            <a:ext cx="10018713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Perparesit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mangesit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interpretimeve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vizuale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digjitale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87DF7-D269-BCE1-9E64-F81B73D128BF}"/>
              </a:ext>
            </a:extLst>
          </p:cNvPr>
          <p:cNvSpPr txBox="1"/>
          <p:nvPr/>
        </p:nvSpPr>
        <p:spPr>
          <a:xfrm>
            <a:off x="2041071" y="1667460"/>
            <a:ext cx="839988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interpretimeve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–manual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digjitale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perparesit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perkatese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Shpesh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interpretimi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visual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kufizuar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analizimin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moment.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ndodh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pamundesise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interpretim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visual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njejtin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moment.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Ndersa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kompjuter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letesisht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realizueshme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Amibenti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kompjuterik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mundeson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komplekse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kanaleve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bandave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Interpretimi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human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process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subjektiv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thot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rezultatet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ndryshojne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interpretuesve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0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587DF7-D269-BCE1-9E64-F81B73D128BF}"/>
              </a:ext>
            </a:extLst>
          </p:cNvPr>
          <p:cNvSpPr txBox="1"/>
          <p:nvPr/>
        </p:nvSpPr>
        <p:spPr>
          <a:xfrm>
            <a:off x="2078393" y="258538"/>
            <a:ext cx="8399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Skema e </a:t>
            </a:r>
            <a:r>
              <a:rPr lang="en-US" dirty="0" err="1"/>
              <a:t>paraqitur</a:t>
            </a:r>
            <a:r>
              <a:rPr lang="en-US" dirty="0"/>
              <a:t> </a:t>
            </a:r>
            <a:r>
              <a:rPr lang="en-US" dirty="0" err="1"/>
              <a:t>sherben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model </a:t>
            </a:r>
            <a:r>
              <a:rPr lang="en-US" dirty="0" err="1"/>
              <a:t>menaxhues</a:t>
            </a:r>
            <a:r>
              <a:rPr lang="en-US" dirty="0"/>
              <a:t> e </a:t>
            </a:r>
            <a:r>
              <a:rPr lang="en-US" dirty="0" err="1"/>
              <a:t>mbeshtetes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9E866-E761-D4B9-A74D-1834D0ED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188" y="761047"/>
            <a:ext cx="4833243" cy="60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4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23" y="261257"/>
            <a:ext cx="10018713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Paraperpunimi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perpunimi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87DF7-D269-BCE1-9E64-F81B73D128BF}"/>
              </a:ext>
            </a:extLst>
          </p:cNvPr>
          <p:cNvSpPr txBox="1"/>
          <p:nvPr/>
        </p:nvSpPr>
        <p:spPr>
          <a:xfrm>
            <a:off x="2041071" y="1667460"/>
            <a:ext cx="839988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Perpunimi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kompjuterik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Paraperpunimi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Perpunimi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Paraperpunimi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process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rendeishem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paraprak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interpretimit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Paraperpunimi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kalon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nepermjet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kryrjes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detyrash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korigjimi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transformimi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njohur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kryrje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kozmetikes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kalimin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gjendja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regjistruese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numerike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pamjen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piktorale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permbujshen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ketij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zgjidhen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keto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detyra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Transformimi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korigjimi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gjeometrik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Eleminimi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zhurmave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elektronike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Korigjimi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radiometric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atmosferike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perkatese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Korigjimi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atmosferik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8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585" y="261257"/>
            <a:ext cx="10262052" cy="1244081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transformimin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gjeometrik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permbajtjes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drejtim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perpilimit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hartave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imazhore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87DF7-D269-BCE1-9E64-F81B73D128BF}"/>
              </a:ext>
            </a:extLst>
          </p:cNvPr>
          <p:cNvSpPr txBox="1"/>
          <p:nvPr/>
        </p:nvSpPr>
        <p:spPr>
          <a:xfrm>
            <a:off x="2041071" y="1667460"/>
            <a:ext cx="83998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transformimet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gjeometrike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identike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permbajtjes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kornize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apo trapeze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parapergatitur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normave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njohura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ndertimin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matematike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drejtperdrejte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anasjellte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drejtperdrejte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komandohet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“input”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hyrese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hartografimin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pikeselleve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origjinal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input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pozicionin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konkret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korrespondues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produkt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ekuacionet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anasjellte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Keto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ekuacione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jane apo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bejne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pjese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strukturen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kompjuterike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perpunimit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aktivizohen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operatori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4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585" y="261257"/>
            <a:ext cx="10262052" cy="1244081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transformimin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gjeometrik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permbajtjes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drejtim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perpilimit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hartave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imazhore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87DF7-D269-BCE1-9E64-F81B73D128BF}"/>
              </a:ext>
            </a:extLst>
          </p:cNvPr>
          <p:cNvSpPr txBox="1"/>
          <p:nvPr/>
        </p:nvSpPr>
        <p:spPr>
          <a:xfrm>
            <a:off x="2041071" y="1667460"/>
            <a:ext cx="83998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anasjellte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perpunim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product “output”.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keto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veprime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Perzgjedhen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pozicionet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pikselli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output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pastaj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ekuacionet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drejtperdrejte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llogariten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pozicionet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input.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 keto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pozicioni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llogaritur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ndonje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pikselli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perzgjedhur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jete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ndikon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percaktim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vlerave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0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263" y="0"/>
            <a:ext cx="10262052" cy="1244081"/>
          </a:xfrm>
        </p:spPr>
        <p:txBody>
          <a:bodyPr>
            <a:normAutofit/>
          </a:bodyPr>
          <a:lstStyle/>
          <a:p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87DF7-D269-BCE1-9E64-F81B73D128BF}"/>
              </a:ext>
            </a:extLst>
          </p:cNvPr>
          <p:cNvSpPr txBox="1"/>
          <p:nvPr/>
        </p:nvSpPr>
        <p:spPr>
          <a:xfrm>
            <a:off x="1658515" y="1051640"/>
            <a:ext cx="863314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grupimit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pikselëve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mënyrë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matematikore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statistikore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sipas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ngjashmërisë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dhënat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multispektrale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përdoren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kryesisht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klasifikime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megjithëse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dhënë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klasifikohet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spektral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pranishëm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brenda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përdoret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bazë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numerike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kategorizimin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satelitor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multispektral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shenjat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veçorive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sipërfaqes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këtyre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thjesht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metodë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konvertimit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spektral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numër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kufizuar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klasash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kategorish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dhënash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përfaqësojnë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llojet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sipërfaqeve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shihen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Klasifikimet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multispektrale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kryhen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trefishi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hapësirën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spektrale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RGB (red green blue)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72A82-9C70-2636-EAD6-4254B96E6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09" y="3950518"/>
            <a:ext cx="5100735" cy="29074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D23FB2-F880-43AD-52EC-07B9591724DE}"/>
              </a:ext>
            </a:extLst>
          </p:cNvPr>
          <p:cNvSpPr txBox="1"/>
          <p:nvPr/>
        </p:nvSpPr>
        <p:spPr>
          <a:xfrm>
            <a:off x="1219978" y="4337475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Kompozit me ngjyra të rreme</a:t>
            </a:r>
          </a:p>
          <a:p>
            <a:r>
              <a:rPr lang="nn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n-N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 color compozite)</a:t>
            </a:r>
            <a:endParaRPr lang="en-GB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0F9D0-BA7C-F79B-9FA7-37BF294EFA2C}"/>
              </a:ext>
            </a:extLst>
          </p:cNvPr>
          <p:cNvSpPr txBox="1"/>
          <p:nvPr/>
        </p:nvSpPr>
        <p:spPr>
          <a:xfrm>
            <a:off x="9295231" y="5196434"/>
            <a:ext cx="28967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Klasifikimi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mbulesës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tokës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përdorimit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tokës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use Land Cover Classification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812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2662</TotalTime>
  <Words>2324</Words>
  <Application>Microsoft Office PowerPoint</Application>
  <PresentationFormat>Widescreen</PresentationFormat>
  <Paragraphs>150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Corbel</vt:lpstr>
      <vt:lpstr>Times New Roman</vt:lpstr>
      <vt:lpstr>Parallax</vt:lpstr>
      <vt:lpstr>Perpunimi dhe interpretimi i imazheve satelitore</vt:lpstr>
      <vt:lpstr>Perpunimi dhe interpretimi i imazheve satelitore</vt:lpstr>
      <vt:lpstr>Perparesit dhe mangesit e interpretimeve vizuale dhe digjitale</vt:lpstr>
      <vt:lpstr>Perparesit dhe mangesit e interpretimeve vizuale dhe digjitale</vt:lpstr>
      <vt:lpstr>PowerPoint Presentation</vt:lpstr>
      <vt:lpstr>Paraperpunimi dhe perpunimi digjital I imazheve satelitore</vt:lpstr>
      <vt:lpstr>Metodat per transformimin gjeometrik te permbajtjes se imazheve ne drejtim te perpilimit te hartave imazhore</vt:lpstr>
      <vt:lpstr>Metodat per transformimin gjeometrik te permbajtjes se imazheve ne drejtim te perpilimit te hartave imazhore</vt:lpstr>
      <vt:lpstr>Klasifikimi i imazheve</vt:lpstr>
      <vt:lpstr>Klasifikimi i imazheve</vt:lpstr>
      <vt:lpstr>Klasifikimi i imazheve</vt:lpstr>
      <vt:lpstr> Distanca minimale me mesataren          gjasat maksimale                               paralelepiped</vt:lpstr>
      <vt:lpstr>Klasifikimi i imazheve</vt:lpstr>
      <vt:lpstr>Klasifikimi i imazheve</vt:lpstr>
      <vt:lpstr>Menyrat e perpunimit digjital te imazheve</vt:lpstr>
      <vt:lpstr>Menyrat e perpunimit digjital te imazheve</vt:lpstr>
      <vt:lpstr>Çka eshte nje software i Remote sensing</vt:lpstr>
      <vt:lpstr> Funksionet e Softuereve ne remote sensing</vt:lpstr>
      <vt:lpstr>Programet kompjuterike që shfrytëzohen </vt:lpstr>
      <vt:lpstr>Komponentat e kualitetit të të dhënave</vt:lpstr>
      <vt:lpstr>Prejardhja e gabimeve</vt:lpstr>
      <vt:lpstr>Procesi I integrimit të imazhit në një software</vt:lpstr>
      <vt:lpstr>Ese- Programet kompjuterike që shfrytëzohen per perpunim te imazheve satelitore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Fitore Bajrami</dc:creator>
  <cp:lastModifiedBy>dell</cp:lastModifiedBy>
  <cp:revision>154</cp:revision>
  <dcterms:created xsi:type="dcterms:W3CDTF">2023-11-21T11:21:54Z</dcterms:created>
  <dcterms:modified xsi:type="dcterms:W3CDTF">2024-12-06T14:31:51Z</dcterms:modified>
</cp:coreProperties>
</file>