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6" r:id="rId2"/>
    <p:sldId id="297" r:id="rId3"/>
    <p:sldId id="303" r:id="rId4"/>
    <p:sldId id="304" r:id="rId5"/>
    <p:sldId id="305" r:id="rId6"/>
    <p:sldId id="306" r:id="rId7"/>
    <p:sldId id="307" r:id="rId8"/>
    <p:sldId id="308" r:id="rId9"/>
    <p:sldId id="309" r:id="rId10"/>
    <p:sldId id="310" r:id="rId11"/>
    <p:sldId id="311" r:id="rId12"/>
    <p:sldId id="312" r:id="rId13"/>
    <p:sldId id="313" r:id="rId14"/>
    <p:sldId id="314" r:id="rId15"/>
    <p:sldId id="315" r:id="rId16"/>
    <p:sldId id="274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257" autoAdjust="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C5A499A-20B3-40E0-B882-8AEF5F68F59F}" type="datetimeFigureOut">
              <a:rPr lang="en-US" smtClean="0"/>
              <a:t>12/27/2023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DCE4B64-133D-4471-B1E5-27FF7AA07140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28124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A499A-20B3-40E0-B882-8AEF5F68F59F}" type="datetimeFigureOut">
              <a:rPr lang="en-US" smtClean="0"/>
              <a:t>12/27/2023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4B64-133D-4471-B1E5-27FF7AA07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582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A499A-20B3-40E0-B882-8AEF5F68F59F}" type="datetimeFigureOut">
              <a:rPr lang="en-US" smtClean="0"/>
              <a:t>12/27/2023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4B64-133D-4471-B1E5-27FF7AA07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678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A499A-20B3-40E0-B882-8AEF5F68F59F}" type="datetimeFigureOut">
              <a:rPr lang="en-US" smtClean="0"/>
              <a:t>12/27/2023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4B64-133D-4471-B1E5-27FF7AA07140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273411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A499A-20B3-40E0-B882-8AEF5F68F59F}" type="datetimeFigureOut">
              <a:rPr lang="en-US" smtClean="0"/>
              <a:t>12/27/2023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4B64-133D-4471-B1E5-27FF7AA07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6134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A499A-20B3-40E0-B882-8AEF5F68F59F}" type="datetimeFigureOut">
              <a:rPr lang="en-US" smtClean="0"/>
              <a:t>12/27/2023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4B64-133D-4471-B1E5-27FF7AA07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11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A499A-20B3-40E0-B882-8AEF5F68F59F}" type="datetimeFigureOut">
              <a:rPr lang="en-US" smtClean="0"/>
              <a:t>12/27/2023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4B64-133D-4471-B1E5-27FF7AA07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0379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A499A-20B3-40E0-B882-8AEF5F68F59F}" type="datetimeFigureOut">
              <a:rPr lang="en-US" smtClean="0"/>
              <a:t>12/27/2023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4B64-133D-4471-B1E5-27FF7AA07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949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A499A-20B3-40E0-B882-8AEF5F68F59F}" type="datetimeFigureOut">
              <a:rPr lang="en-US" smtClean="0"/>
              <a:t>12/27/2023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4B64-133D-4471-B1E5-27FF7AA07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0615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D6FD9-FF4D-89D3-5525-3EED74D8B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F96FFA-8CDC-CA31-1B96-62CCFB029C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908951-AFB7-51DB-38F2-19EFC6758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A499A-20B3-40E0-B882-8AEF5F68F59F}" type="datetimeFigureOut">
              <a:rPr lang="en-US" smtClean="0"/>
              <a:t>12/27/2023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295FAE-E168-913B-0D61-9F0E83B64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F1C3AA-E757-B4D9-781E-4B5E9624A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4B64-133D-4471-B1E5-27FF7AA07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068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A499A-20B3-40E0-B882-8AEF5F68F59F}" type="datetimeFigureOut">
              <a:rPr lang="en-US" smtClean="0"/>
              <a:t>12/27/2023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4B64-133D-4471-B1E5-27FF7AA07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574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A499A-20B3-40E0-B882-8AEF5F68F59F}" type="datetimeFigureOut">
              <a:rPr lang="en-US" smtClean="0"/>
              <a:t>12/27/2023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4B64-133D-4471-B1E5-27FF7AA07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697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A499A-20B3-40E0-B882-8AEF5F68F59F}" type="datetimeFigureOut">
              <a:rPr lang="en-US" smtClean="0"/>
              <a:t>12/27/2023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4B64-133D-4471-B1E5-27FF7AA07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763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A499A-20B3-40E0-B882-8AEF5F68F59F}" type="datetimeFigureOut">
              <a:rPr lang="en-US" smtClean="0"/>
              <a:t>12/27/2023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4B64-133D-4471-B1E5-27FF7AA07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608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A499A-20B3-40E0-B882-8AEF5F68F59F}" type="datetimeFigureOut">
              <a:rPr lang="en-US" smtClean="0"/>
              <a:t>12/27/2023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4B64-133D-4471-B1E5-27FF7AA07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640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A499A-20B3-40E0-B882-8AEF5F68F59F}" type="datetimeFigureOut">
              <a:rPr lang="en-US" smtClean="0"/>
              <a:t>12/27/2023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4B64-133D-4471-B1E5-27FF7AA07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179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A499A-20B3-40E0-B882-8AEF5F68F59F}" type="datetimeFigureOut">
              <a:rPr lang="en-US" smtClean="0"/>
              <a:t>12/27/2023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4B64-133D-4471-B1E5-27FF7AA07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865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A499A-20B3-40E0-B882-8AEF5F68F59F}" type="datetimeFigureOut">
              <a:rPr lang="en-US" smtClean="0"/>
              <a:t>12/27/2023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4B64-133D-4471-B1E5-27FF7AA07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148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C5A499A-20B3-40E0-B882-8AEF5F68F59F}" type="datetimeFigureOut">
              <a:rPr lang="en-US" smtClean="0"/>
              <a:t>12/27/2023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DCE4B64-133D-4471-B1E5-27FF7AA07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970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B1F96-23EB-DEFE-B538-E48445A608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420000">
            <a:off x="621779" y="1640077"/>
            <a:ext cx="9755187" cy="1534701"/>
          </a:xfrm>
        </p:spPr>
        <p:txBody>
          <a:bodyPr>
            <a:normAutofit/>
          </a:bodyPr>
          <a:lstStyle/>
          <a:p>
            <a:pPr algn="ctr"/>
            <a:r>
              <a:rPr lang="en-US" sz="4800" dirty="0" err="1"/>
              <a:t>Barazimi</a:t>
            </a:r>
            <a:r>
              <a:rPr lang="en-US" sz="4800" dirty="0"/>
              <a:t> </a:t>
            </a:r>
            <a:r>
              <a:rPr lang="en-US" sz="4800" dirty="0" err="1"/>
              <a:t>terhor</a:t>
            </a:r>
            <a:r>
              <a:rPr lang="en-US" sz="4800" dirty="0"/>
              <a:t> I </a:t>
            </a:r>
            <a:r>
              <a:rPr lang="en-US" sz="4800" dirty="0" err="1"/>
              <a:t>matjeve</a:t>
            </a:r>
            <a:r>
              <a:rPr lang="en-US" sz="4800" dirty="0"/>
              <a:t> </a:t>
            </a:r>
            <a:r>
              <a:rPr lang="en-US" sz="4800" dirty="0" err="1"/>
              <a:t>te</a:t>
            </a:r>
            <a:r>
              <a:rPr lang="en-US" sz="4800" dirty="0"/>
              <a:t> </a:t>
            </a:r>
            <a:r>
              <a:rPr lang="en-US" sz="4800" dirty="0" err="1"/>
              <a:t>kendeve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5865424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766BE-D958-7C96-EFD2-652941C95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625" y="331450"/>
            <a:ext cx="10396882" cy="1151965"/>
          </a:xfrm>
        </p:spPr>
        <p:txBody>
          <a:bodyPr>
            <a:noAutofit/>
          </a:bodyPr>
          <a:lstStyle/>
          <a:p>
            <a:pPr algn="ctr"/>
            <a:r>
              <a:rPr lang="en-US" sz="4400" dirty="0" err="1"/>
              <a:t>Barazimi</a:t>
            </a:r>
            <a:r>
              <a:rPr lang="en-US" sz="4400" dirty="0"/>
              <a:t> </a:t>
            </a:r>
            <a:r>
              <a:rPr lang="en-US" sz="4400" dirty="0" err="1"/>
              <a:t>terhor</a:t>
            </a:r>
            <a:r>
              <a:rPr lang="en-US" sz="4400" dirty="0"/>
              <a:t> I </a:t>
            </a:r>
            <a:r>
              <a:rPr lang="en-US" sz="4400" dirty="0" err="1"/>
              <a:t>matjeve</a:t>
            </a:r>
            <a:r>
              <a:rPr lang="en-US" sz="4400" dirty="0"/>
              <a:t> </a:t>
            </a:r>
            <a:r>
              <a:rPr lang="en-US" sz="4400" dirty="0" err="1"/>
              <a:t>te</a:t>
            </a:r>
            <a:r>
              <a:rPr lang="en-US" sz="4400" dirty="0"/>
              <a:t> </a:t>
            </a:r>
            <a:r>
              <a:rPr lang="en-US" sz="4400" dirty="0" err="1"/>
              <a:t>kendeve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2D05296-0931-5CF6-F232-6B274A02D061}"/>
                  </a:ext>
                </a:extLst>
              </p:cNvPr>
              <p:cNvSpPr txBox="1"/>
              <p:nvPr/>
            </p:nvSpPr>
            <p:spPr>
              <a:xfrm>
                <a:off x="1237977" y="1237702"/>
                <a:ext cx="5908548" cy="38904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9.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  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[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]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2.94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′′</m:t>
                        </m:r>
                      </m:sup>
                    </m:sSup>
                  </m:oMath>
                </a14:m>
                <a:endParaRPr lang="en-US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AutoNum type="arabicPeriod" startAt="10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𝑥𝑥</m:t>
                            </m:r>
                          </m:sub>
                        </m:sSub>
                      </m:e>
                    </m:rad>
                    <m:r>
                      <a:rPr lang="en-US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2.94</a:t>
                </a:r>
                <a:r>
                  <a:rPr lang="en-US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*</a:t>
                </a:r>
                <a:r>
                  <a:rPr lang="en-US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4.0385</m:t>
                        </m:r>
                      </m:e>
                    </m:rad>
                    <m:r>
                      <a:rPr lang="en-US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=7.5’’</a:t>
                </a:r>
              </a:p>
              <a:p>
                <a:pPr marL="342900" indent="-342900">
                  <a:buAutoNum type="arabicPeriod" startAt="10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 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𝑦𝑦</m:t>
                            </m:r>
                          </m:sub>
                        </m:sSub>
                      </m:e>
                    </m:rad>
                  </m:oMath>
                </a14:m>
                <a:r>
                  <a:rPr lang="en-US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=2.94*</a:t>
                </a:r>
                <a:r>
                  <a:rPr lang="en-US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5.8846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=5.9′′</m:t>
                    </m:r>
                  </m:oMath>
                </a14:m>
                <a:endParaRPr lang="en-US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FontTx/>
                  <a:buAutoNum type="arabicPeriod" startAt="10"/>
                </a:pP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L=A*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∗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6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.4615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−2.3077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−4.1538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−2.3077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4.0385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−1.7308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−4.1538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−1.7308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   5.8846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b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Gabimi</a:t>
                </a:r>
                <a:r>
                  <a:rPr lang="en-US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en-US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mesem</a:t>
                </a:r>
                <a:r>
                  <a:rPr lang="en-US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en-US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madhesive</a:t>
                </a:r>
                <a:r>
                  <a:rPr lang="en-US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matura</a:t>
                </a:r>
                <a:r>
                  <a:rPr lang="en-US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𝛼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2.94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′′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∗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4.0385</m:t>
                          </m:r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=5.91′′</m:t>
                      </m:r>
                    </m:oMath>
                  </m:oMathPara>
                </a14:m>
                <a:endParaRPr lang="en-US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𝛼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.2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2.94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′′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∗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5.8846</m:t>
                          </m:r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=7.14′′</m:t>
                      </m:r>
                    </m:oMath>
                  </m:oMathPara>
                </a14:m>
                <a:endParaRPr lang="en-US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𝛼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2.94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′′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∗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6.4615</m:t>
                          </m:r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=7.48′′</m:t>
                      </m:r>
                    </m:oMath>
                  </m:oMathPara>
                </a14:m>
                <a:endParaRPr lang="en-US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2D05296-0931-5CF6-F232-6B274A02D0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7977" y="1237702"/>
                <a:ext cx="5908548" cy="3890424"/>
              </a:xfrm>
              <a:prstGeom prst="rect">
                <a:avLst/>
              </a:prstGeom>
              <a:blipFill>
                <a:blip r:embed="rId2"/>
                <a:stretch>
                  <a:fillRect l="-8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99321556-2A0A-C3D2-A2CF-45B0B67E2A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6373" y="1322634"/>
            <a:ext cx="4057650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373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766BE-D958-7C96-EFD2-652941C95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625" y="331450"/>
            <a:ext cx="10396882" cy="1151965"/>
          </a:xfrm>
        </p:spPr>
        <p:txBody>
          <a:bodyPr>
            <a:noAutofit/>
          </a:bodyPr>
          <a:lstStyle/>
          <a:p>
            <a:pPr algn="ctr"/>
            <a:r>
              <a:rPr lang="en-US" sz="4400" dirty="0" err="1"/>
              <a:t>Aplikimi</a:t>
            </a:r>
            <a:r>
              <a:rPr lang="en-US" sz="4400" dirty="0"/>
              <a:t> I </a:t>
            </a:r>
            <a:r>
              <a:rPr lang="en-US" sz="4400" dirty="0" err="1"/>
              <a:t>Barazimit</a:t>
            </a:r>
            <a:r>
              <a:rPr lang="en-US" sz="4400" dirty="0"/>
              <a:t> </a:t>
            </a:r>
            <a:r>
              <a:rPr lang="en-US" sz="4400" dirty="0" err="1"/>
              <a:t>terhor</a:t>
            </a:r>
            <a:r>
              <a:rPr lang="en-US" sz="4400" dirty="0"/>
              <a:t> ne </a:t>
            </a:r>
            <a:r>
              <a:rPr lang="en-US" sz="4400" dirty="0" err="1"/>
              <a:t>rrjetat</a:t>
            </a:r>
            <a:r>
              <a:rPr lang="en-US" sz="4400" dirty="0"/>
              <a:t> e </a:t>
            </a:r>
            <a:r>
              <a:rPr lang="en-US" sz="4400" dirty="0" err="1"/>
              <a:t>nivelimit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2D05296-0931-5CF6-F232-6B274A02D061}"/>
                  </a:ext>
                </a:extLst>
              </p:cNvPr>
              <p:cNvSpPr txBox="1"/>
              <p:nvPr/>
            </p:nvSpPr>
            <p:spPr>
              <a:xfrm>
                <a:off x="1111493" y="1483415"/>
                <a:ext cx="5908548" cy="41709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Ne </a:t>
                </a:r>
                <a:r>
                  <a:rPr lang="en-US" b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vijim</a:t>
                </a:r>
                <a:r>
                  <a:rPr lang="en-US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shohim</a:t>
                </a:r>
                <a:r>
                  <a:rPr lang="en-US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rastin</a:t>
                </a:r>
                <a:r>
                  <a:rPr lang="en-US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:r>
                  <a:rPr lang="en-US" b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barazimit</a:t>
                </a:r>
                <a:r>
                  <a:rPr lang="en-US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terthor</a:t>
                </a:r>
                <a:r>
                  <a:rPr lang="en-US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rrejtit</a:t>
                </a:r>
                <a:r>
                  <a:rPr lang="en-US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nivelmit</a:t>
                </a:r>
                <a:r>
                  <a:rPr lang="en-US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me </a:t>
                </a:r>
                <a:r>
                  <a:rPr lang="en-US" b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metoden</a:t>
                </a:r>
                <a:r>
                  <a:rPr lang="en-US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:r>
                  <a:rPr lang="en-US" b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matjeve</a:t>
                </a:r>
                <a:r>
                  <a:rPr lang="en-US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terthorta</a:t>
                </a:r>
                <a:r>
                  <a:rPr lang="en-US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Kerkohen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barazohen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kuotat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repereve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local 2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dhe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3,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kur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dihet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kuota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reperit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1.</a:t>
                </a:r>
              </a:p>
              <a:p>
                <a:r>
                  <a:rPr lang="en-US" b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Eshte</a:t>
                </a:r>
                <a:r>
                  <a:rPr lang="en-US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kryer</a:t>
                </a:r>
                <a:r>
                  <a:rPr lang="en-US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nivelmimi</a:t>
                </a:r>
                <a:r>
                  <a:rPr lang="en-US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midis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midis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tyre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me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çrast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jane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fituar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shenimet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Ne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rastin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kur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reperet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jane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njohur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matrica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A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eshte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A=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2D05296-0931-5CF6-F232-6B274A02D0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1493" y="1483415"/>
                <a:ext cx="5908548" cy="4170950"/>
              </a:xfrm>
              <a:prstGeom prst="rect">
                <a:avLst/>
              </a:prstGeom>
              <a:blipFill>
                <a:blip r:embed="rId2"/>
                <a:stretch>
                  <a:fillRect l="-825" t="-730" r="-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A47B2747-BD4B-DD14-CDA1-1B4A7DE6C9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0157" y="1125104"/>
            <a:ext cx="3166416" cy="3362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4311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766BE-D958-7C96-EFD2-652941C95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625" y="331450"/>
            <a:ext cx="10396882" cy="1151965"/>
          </a:xfrm>
        </p:spPr>
        <p:txBody>
          <a:bodyPr>
            <a:noAutofit/>
          </a:bodyPr>
          <a:lstStyle/>
          <a:p>
            <a:pPr algn="ctr"/>
            <a:r>
              <a:rPr lang="en-US" sz="4400" dirty="0" err="1"/>
              <a:t>Aplikimi</a:t>
            </a:r>
            <a:r>
              <a:rPr lang="en-US" sz="4400" dirty="0"/>
              <a:t> I </a:t>
            </a:r>
            <a:r>
              <a:rPr lang="en-US" sz="4400" dirty="0" err="1"/>
              <a:t>Barazimit</a:t>
            </a:r>
            <a:r>
              <a:rPr lang="en-US" sz="4400" dirty="0"/>
              <a:t> </a:t>
            </a:r>
            <a:r>
              <a:rPr lang="en-US" sz="4400" dirty="0" err="1"/>
              <a:t>terhor</a:t>
            </a:r>
            <a:r>
              <a:rPr lang="en-US" sz="4400" dirty="0"/>
              <a:t> ne </a:t>
            </a:r>
            <a:r>
              <a:rPr lang="en-US" sz="4400" dirty="0" err="1"/>
              <a:t>rrjetat</a:t>
            </a:r>
            <a:r>
              <a:rPr lang="en-US" sz="4400" dirty="0"/>
              <a:t> e </a:t>
            </a:r>
            <a:r>
              <a:rPr lang="en-US" sz="4400" dirty="0" err="1"/>
              <a:t>nivelimit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2D05296-0931-5CF6-F232-6B274A02D061}"/>
                  </a:ext>
                </a:extLst>
              </p:cNvPr>
              <p:cNvSpPr txBox="1"/>
              <p:nvPr/>
            </p:nvSpPr>
            <p:spPr>
              <a:xfrm>
                <a:off x="1111493" y="1483415"/>
                <a:ext cx="5908548" cy="54354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Matrica e </a:t>
                </a:r>
                <a:r>
                  <a:rPr lang="en-US" b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peshave</a:t>
                </a:r>
                <a:r>
                  <a:rPr lang="en-US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eshte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P=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.9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0.5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0.3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Athere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percaktohemi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kryejme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rrjetin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nivelimit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kur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kuota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reperit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1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eshte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“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fikse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”.</a:t>
                </a:r>
              </a:p>
              <a:p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Shenojme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edhe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njehere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ekuacionet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lineare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∗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∗0</m:t>
                      </m:r>
                    </m:oMath>
                  </m:oMathPara>
                </a14:m>
                <a:endParaRPr lang="en-US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∗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∗</m:t>
                    </m:r>
                  </m:oMath>
                </a14:m>
                <a:r>
                  <a:rPr lang="en-US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−0.039</m:t>
                    </m:r>
                  </m:oMath>
                </a14:m>
                <a:endParaRPr lang="en-US" b="0" dirty="0">
                  <a:cs typeface="Arial" panose="020B0604020202020204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∗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∗</m:t>
                    </m:r>
                  </m:oMath>
                </a14:m>
                <a:r>
                  <a:rPr lang="en-US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</m:oMath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Ku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eshte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=1.</m:t>
                    </m:r>
                  </m:oMath>
                </a14:m>
                <a:endParaRPr lang="en-US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Kurse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US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*0=0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dhe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=−0.039</m:t>
                    </m:r>
                  </m:oMath>
                </a14:m>
                <a:endParaRPr lang="en-US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342900" indent="-342900">
                  <a:buAutoNum type="arabicPeriod"/>
                </a:pP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Matrica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ekuacioneve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lineare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A=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2D05296-0931-5CF6-F232-6B274A02D0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1493" y="1483415"/>
                <a:ext cx="5908548" cy="5435462"/>
              </a:xfrm>
              <a:prstGeom prst="rect">
                <a:avLst/>
              </a:prstGeom>
              <a:blipFill>
                <a:blip r:embed="rId2"/>
                <a:stretch>
                  <a:fillRect l="-825" t="-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A47B2747-BD4B-DD14-CDA1-1B4A7DE6C9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0157" y="1125104"/>
            <a:ext cx="3166416" cy="3362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5043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766BE-D958-7C96-EFD2-652941C95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625" y="331450"/>
            <a:ext cx="10396882" cy="1151965"/>
          </a:xfrm>
        </p:spPr>
        <p:txBody>
          <a:bodyPr>
            <a:noAutofit/>
          </a:bodyPr>
          <a:lstStyle/>
          <a:p>
            <a:pPr algn="ctr"/>
            <a:r>
              <a:rPr lang="en-US" sz="4400" dirty="0" err="1"/>
              <a:t>Aplikimi</a:t>
            </a:r>
            <a:r>
              <a:rPr lang="en-US" sz="4400" dirty="0"/>
              <a:t> I </a:t>
            </a:r>
            <a:r>
              <a:rPr lang="en-US" sz="4400" dirty="0" err="1"/>
              <a:t>Barazimit</a:t>
            </a:r>
            <a:r>
              <a:rPr lang="en-US" sz="4400" dirty="0"/>
              <a:t> </a:t>
            </a:r>
            <a:r>
              <a:rPr lang="en-US" sz="4400" dirty="0" err="1"/>
              <a:t>terhor</a:t>
            </a:r>
            <a:r>
              <a:rPr lang="en-US" sz="4400" dirty="0"/>
              <a:t> ne </a:t>
            </a:r>
            <a:r>
              <a:rPr lang="en-US" sz="4400" dirty="0" err="1"/>
              <a:t>rrjetat</a:t>
            </a:r>
            <a:r>
              <a:rPr lang="en-US" sz="4400" dirty="0"/>
              <a:t> e </a:t>
            </a:r>
            <a:r>
              <a:rPr lang="en-US" sz="4400" dirty="0" err="1"/>
              <a:t>nivelimit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2D05296-0931-5CF6-F232-6B274A02D061}"/>
                  </a:ext>
                </a:extLst>
              </p:cNvPr>
              <p:cNvSpPr txBox="1"/>
              <p:nvPr/>
            </p:nvSpPr>
            <p:spPr>
              <a:xfrm>
                <a:off x="1111493" y="1483415"/>
                <a:ext cx="5908548" cy="46778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2. </a:t>
                </a:r>
                <a:r>
                  <a:rPr lang="en-US" b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Vektori</a:t>
                </a:r>
                <a:r>
                  <a:rPr lang="en-US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I </a:t>
                </a:r>
                <a:r>
                  <a:rPr lang="en-US" b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antareve</a:t>
                </a:r>
                <a:r>
                  <a:rPr lang="en-US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lire: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𝑙</m:t>
                    </m:r>
                  </m:oMath>
                </a14:m>
                <a:endParaRPr lang="en-US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Matrica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ekuacioneve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lineare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f=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  <a:r>
                  <a:rPr lang="en-US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−0.039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3. </a:t>
                </a:r>
                <a:r>
                  <a:rPr lang="en-US" b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Sipas</a:t>
                </a:r>
                <a:r>
                  <a:rPr lang="en-US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barazimit</a:t>
                </a:r>
                <a:r>
                  <a:rPr lang="en-US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terthor</a:t>
                </a:r>
                <a:r>
                  <a:rPr lang="en-US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kemi</a:t>
                </a:r>
                <a:r>
                  <a:rPr lang="en-US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matricat</a:t>
                </a:r>
                <a:r>
                  <a:rPr lang="en-US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ne </a:t>
                </a:r>
                <a:r>
                  <a:rPr lang="en-US" b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vijim</a:t>
                </a:r>
                <a:r>
                  <a:rPr lang="en-US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𝐴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.9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−0.5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0.5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−0.3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4. </a:t>
                </a:r>
                <a:r>
                  <a:rPr lang="en-US" b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Matrica</a:t>
                </a:r>
                <a:r>
                  <a:rPr lang="en-US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:r>
                  <a:rPr lang="en-US" b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ekuacioneve</a:t>
                </a:r>
                <a:r>
                  <a:rPr lang="en-US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normale</a:t>
                </a:r>
                <a:r>
                  <a:rPr lang="en-US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𝑁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.4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−0.5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−0.5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0.8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2D05296-0931-5CF6-F232-6B274A02D0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1493" y="1483415"/>
                <a:ext cx="5908548" cy="4677819"/>
              </a:xfrm>
              <a:prstGeom prst="rect">
                <a:avLst/>
              </a:prstGeom>
              <a:blipFill>
                <a:blip r:embed="rId2"/>
                <a:stretch>
                  <a:fillRect l="-825" t="-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A47B2747-BD4B-DD14-CDA1-1B4A7DE6C9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0157" y="1125104"/>
            <a:ext cx="3166416" cy="3362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0765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766BE-D958-7C96-EFD2-652941C95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625" y="331450"/>
            <a:ext cx="10396882" cy="1151965"/>
          </a:xfrm>
        </p:spPr>
        <p:txBody>
          <a:bodyPr>
            <a:noAutofit/>
          </a:bodyPr>
          <a:lstStyle/>
          <a:p>
            <a:pPr algn="ctr"/>
            <a:r>
              <a:rPr lang="en-US" sz="4400" dirty="0" err="1"/>
              <a:t>Aplikimi</a:t>
            </a:r>
            <a:r>
              <a:rPr lang="en-US" sz="4400" dirty="0"/>
              <a:t> I </a:t>
            </a:r>
            <a:r>
              <a:rPr lang="en-US" sz="4400" dirty="0" err="1"/>
              <a:t>Barazimit</a:t>
            </a:r>
            <a:r>
              <a:rPr lang="en-US" sz="4400" dirty="0"/>
              <a:t> </a:t>
            </a:r>
            <a:r>
              <a:rPr lang="en-US" sz="4400" dirty="0" err="1"/>
              <a:t>terhor</a:t>
            </a:r>
            <a:r>
              <a:rPr lang="en-US" sz="4400" dirty="0"/>
              <a:t> ne </a:t>
            </a:r>
            <a:r>
              <a:rPr lang="en-US" sz="4400" dirty="0" err="1"/>
              <a:t>rrjetat</a:t>
            </a:r>
            <a:r>
              <a:rPr lang="en-US" sz="4400" dirty="0"/>
              <a:t> e </a:t>
            </a:r>
            <a:r>
              <a:rPr lang="en-US" sz="4400" dirty="0" err="1"/>
              <a:t>nivelimit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2D05296-0931-5CF6-F232-6B274A02D061}"/>
                  </a:ext>
                </a:extLst>
              </p:cNvPr>
              <p:cNvSpPr txBox="1"/>
              <p:nvPr/>
            </p:nvSpPr>
            <p:spPr>
              <a:xfrm>
                <a:off x="1111493" y="1483415"/>
                <a:ext cx="5908548" cy="27758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5.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Matrica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inverse: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𝑁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−1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.919540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0.574713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0.574713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1.609195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6. </a:t>
                </a:r>
                <a:r>
                  <a:rPr lang="en-US" b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Ku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otat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reperve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= 200.00m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2D05296-0931-5CF6-F232-6B274A02D0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1493" y="1483415"/>
                <a:ext cx="5908548" cy="2775888"/>
              </a:xfrm>
              <a:prstGeom prst="rect">
                <a:avLst/>
              </a:prstGeom>
              <a:blipFill>
                <a:blip r:embed="rId2"/>
                <a:stretch>
                  <a:fillRect l="-825" t="-10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A47B2747-BD4B-DD14-CDA1-1B4A7DE6C9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0157" y="1125104"/>
            <a:ext cx="3166416" cy="3362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1618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766BE-D958-7C96-EFD2-652941C95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625" y="331450"/>
            <a:ext cx="10396882" cy="1151965"/>
          </a:xfrm>
        </p:spPr>
        <p:txBody>
          <a:bodyPr>
            <a:noAutofit/>
          </a:bodyPr>
          <a:lstStyle/>
          <a:p>
            <a:pPr algn="ctr"/>
            <a:r>
              <a:rPr lang="en-US" sz="4400" dirty="0" err="1"/>
              <a:t>Aplikimi</a:t>
            </a:r>
            <a:r>
              <a:rPr lang="en-US" sz="4400" dirty="0"/>
              <a:t> I </a:t>
            </a:r>
            <a:r>
              <a:rPr lang="en-US" sz="4400" dirty="0" err="1"/>
              <a:t>Barazimit</a:t>
            </a:r>
            <a:r>
              <a:rPr lang="en-US" sz="4400" dirty="0"/>
              <a:t> </a:t>
            </a:r>
            <a:r>
              <a:rPr lang="en-US" sz="4400" dirty="0" err="1"/>
              <a:t>terhor</a:t>
            </a:r>
            <a:r>
              <a:rPr lang="en-US" sz="4400" dirty="0"/>
              <a:t> ne </a:t>
            </a:r>
            <a:r>
              <a:rPr lang="en-US" sz="4400" dirty="0" err="1"/>
              <a:t>rrjetat</a:t>
            </a:r>
            <a:r>
              <a:rPr lang="en-US" sz="4400" dirty="0"/>
              <a:t> e </a:t>
            </a:r>
            <a:r>
              <a:rPr lang="en-US" sz="4400" dirty="0" err="1"/>
              <a:t>nivelimit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2D05296-0931-5CF6-F232-6B274A02D061}"/>
                  </a:ext>
                </a:extLst>
              </p:cNvPr>
              <p:cNvSpPr txBox="1"/>
              <p:nvPr/>
            </p:nvSpPr>
            <p:spPr>
              <a:xfrm>
                <a:off x="1111493" y="1483415"/>
                <a:ext cx="5908548" cy="24292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7. 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Saktesia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vlerave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panjohura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endParaRPr lang="en-US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[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𝑉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𝑃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𝑉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]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𝑢</m:t>
                              </m:r>
                            </m:den>
                          </m:f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0.000236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3−2</m:t>
                              </m:r>
                            </m:den>
                          </m:f>
                        </m:e>
                      </m:rad>
                      <m:r>
                        <a:rPr lang="en-US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=0.015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m</m:t>
                      </m:r>
                    </m:oMath>
                  </m:oMathPara>
                </a14:m>
                <a:endParaRPr lang="en-US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∗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∆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h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1∆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h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=0.015∗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0.919540</m:t>
                          </m:r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=0.015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𝑚</m:t>
                      </m:r>
                    </m:oMath>
                  </m:oMathPara>
                </a14:m>
                <a:endParaRPr lang="en-US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∗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∆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h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2∆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h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=0.015∗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1.609195</m:t>
                          </m:r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=0.019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𝑚</m:t>
                      </m:r>
                    </m:oMath>
                  </m:oMathPara>
                </a14:m>
                <a:endParaRPr lang="en-US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2D05296-0931-5CF6-F232-6B274A02D0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1493" y="1483415"/>
                <a:ext cx="5908548" cy="2429255"/>
              </a:xfrm>
              <a:prstGeom prst="rect">
                <a:avLst/>
              </a:prstGeom>
              <a:blipFill>
                <a:blip r:embed="rId2"/>
                <a:stretch>
                  <a:fillRect l="-825" t="-1253" b="-2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A47B2747-BD4B-DD14-CDA1-1B4A7DE6C9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0157" y="1125104"/>
            <a:ext cx="3166416" cy="3362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6576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25AAC-1791-A0FE-EFE6-F4CCEDEE0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9874" y="1925782"/>
            <a:ext cx="10396882" cy="1151965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ESE-</a:t>
            </a:r>
            <a:r>
              <a:rPr lang="en-US" sz="3600" dirty="0" err="1"/>
              <a:t>kontrollimi</a:t>
            </a:r>
            <a:r>
              <a:rPr lang="en-US" sz="3600" dirty="0"/>
              <a:t> I </a:t>
            </a:r>
            <a:r>
              <a:rPr lang="en-US" sz="3600" dirty="0" err="1"/>
              <a:t>llogaritjeve</a:t>
            </a:r>
            <a:r>
              <a:rPr lang="en-US" sz="3600" dirty="0"/>
              <a:t> me </a:t>
            </a:r>
            <a:r>
              <a:rPr lang="en-US" sz="3600" dirty="0" err="1"/>
              <a:t>metoden</a:t>
            </a:r>
            <a:r>
              <a:rPr lang="en-US" sz="3600" dirty="0"/>
              <a:t>  </a:t>
            </a:r>
            <a:r>
              <a:rPr lang="en-US" sz="3600" dirty="0" err="1"/>
              <a:t>kushtore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30116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766BE-D958-7C96-EFD2-652941C95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625" y="331450"/>
            <a:ext cx="10396882" cy="1151965"/>
          </a:xfrm>
        </p:spPr>
        <p:txBody>
          <a:bodyPr>
            <a:noAutofit/>
          </a:bodyPr>
          <a:lstStyle/>
          <a:p>
            <a:pPr algn="ctr"/>
            <a:r>
              <a:rPr lang="en-US" sz="4400" dirty="0" err="1"/>
              <a:t>Barazimi</a:t>
            </a:r>
            <a:r>
              <a:rPr lang="en-US" sz="4400" dirty="0"/>
              <a:t> </a:t>
            </a:r>
            <a:r>
              <a:rPr lang="en-US" sz="4400" dirty="0" err="1"/>
              <a:t>terhor</a:t>
            </a:r>
            <a:r>
              <a:rPr lang="en-US" sz="4400" dirty="0"/>
              <a:t> I </a:t>
            </a:r>
            <a:r>
              <a:rPr lang="en-US" sz="4400" dirty="0" err="1"/>
              <a:t>matjeve</a:t>
            </a:r>
            <a:r>
              <a:rPr lang="en-US" sz="4400" dirty="0"/>
              <a:t> </a:t>
            </a:r>
            <a:r>
              <a:rPr lang="en-US" sz="4400" dirty="0" err="1"/>
              <a:t>te</a:t>
            </a:r>
            <a:r>
              <a:rPr lang="en-US" sz="4400" dirty="0"/>
              <a:t> </a:t>
            </a:r>
            <a:r>
              <a:rPr lang="en-US" sz="4400" dirty="0" err="1"/>
              <a:t>kendeve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D05296-0931-5CF6-F232-6B274A02D061}"/>
              </a:ext>
            </a:extLst>
          </p:cNvPr>
          <p:cNvSpPr txBox="1"/>
          <p:nvPr/>
        </p:nvSpPr>
        <p:spPr>
          <a:xfrm>
            <a:off x="1237977" y="1406378"/>
            <a:ext cx="5658396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Barazimi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rrjetave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trigonometrike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mund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marrin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pjese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edhe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kendet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edhe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drejtimet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ne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menyre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kombinuar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Forma me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thjeshte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rrjetit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trigonometric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eshte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kur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ai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perbehet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prej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tri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pikave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cilat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formojne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nje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trekendesh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trigonometric. 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Percaktimi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gjeometriese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ketij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trekendeshi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bazohet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ne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barazimin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matjeve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ketij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trekendeshi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bazohet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ne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barazimin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matjeve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kendeve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drejtimeve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Per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kete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qellim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ne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kete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trekendesh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duhet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matur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kende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gjashte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drejtime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321556-2A0A-C3D2-A2CF-45B0B67E2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6373" y="1322634"/>
            <a:ext cx="4057650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769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766BE-D958-7C96-EFD2-652941C95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625" y="331450"/>
            <a:ext cx="10396882" cy="1151965"/>
          </a:xfrm>
        </p:spPr>
        <p:txBody>
          <a:bodyPr>
            <a:noAutofit/>
          </a:bodyPr>
          <a:lstStyle/>
          <a:p>
            <a:pPr algn="ctr"/>
            <a:r>
              <a:rPr lang="en-US" sz="4400" dirty="0" err="1"/>
              <a:t>Barazimi</a:t>
            </a:r>
            <a:r>
              <a:rPr lang="en-US" sz="4400" dirty="0"/>
              <a:t> </a:t>
            </a:r>
            <a:r>
              <a:rPr lang="en-US" sz="4400" dirty="0" err="1"/>
              <a:t>terhor</a:t>
            </a:r>
            <a:r>
              <a:rPr lang="en-US" sz="4400" dirty="0"/>
              <a:t> I </a:t>
            </a:r>
            <a:r>
              <a:rPr lang="en-US" sz="4400" dirty="0" err="1"/>
              <a:t>matjeve</a:t>
            </a:r>
            <a:r>
              <a:rPr lang="en-US" sz="4400" dirty="0"/>
              <a:t> </a:t>
            </a:r>
            <a:r>
              <a:rPr lang="en-US" sz="4400" dirty="0" err="1"/>
              <a:t>te</a:t>
            </a:r>
            <a:r>
              <a:rPr lang="en-US" sz="4400" dirty="0"/>
              <a:t> </a:t>
            </a:r>
            <a:r>
              <a:rPr lang="en-US" sz="4400" dirty="0" err="1"/>
              <a:t>kendeve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2D05296-0931-5CF6-F232-6B274A02D061}"/>
                  </a:ext>
                </a:extLst>
              </p:cNvPr>
              <p:cNvSpPr txBox="1"/>
              <p:nvPr/>
            </p:nvSpPr>
            <p:spPr>
              <a:xfrm>
                <a:off x="1237977" y="1406378"/>
                <a:ext cx="5658396" cy="45243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Ne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trekendeshin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dhene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jane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matur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gjitha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kendet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me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saktesi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njejte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Megjithese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jane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matur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tri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kendet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teoritikisht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mjaftojne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dy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kende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Le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konsiderojme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se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ekzistojne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y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dhe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z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panjohura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sepse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panjohura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x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fitohet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ne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baze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ekzistimit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funksionalitetit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del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nga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shuma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kendeve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ne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trekendesh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z= 180°-(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x+y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Meqenesese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kemi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tri Madhesi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matura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,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duhet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formuar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tri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ekuacione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kompenzimeve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, ne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cilat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figurojne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dy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panjohura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y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dhe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z: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180°−(</m:t>
                      </m:r>
                      <m:r>
                        <m:rPr>
                          <m:nor/>
                        </m:rP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2D05296-0931-5CF6-F232-6B274A02D0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7977" y="1406378"/>
                <a:ext cx="5658396" cy="4524315"/>
              </a:xfrm>
              <a:prstGeom prst="rect">
                <a:avLst/>
              </a:prstGeom>
              <a:blipFill>
                <a:blip r:embed="rId2"/>
                <a:stretch>
                  <a:fillRect l="-862" t="-809" r="-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99321556-2A0A-C3D2-A2CF-45B0B67E2A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6373" y="1322634"/>
            <a:ext cx="4057650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612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766BE-D958-7C96-EFD2-652941C95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625" y="331450"/>
            <a:ext cx="10396882" cy="1151965"/>
          </a:xfrm>
        </p:spPr>
        <p:txBody>
          <a:bodyPr>
            <a:noAutofit/>
          </a:bodyPr>
          <a:lstStyle/>
          <a:p>
            <a:pPr algn="ctr"/>
            <a:r>
              <a:rPr lang="en-US" sz="4400" dirty="0" err="1"/>
              <a:t>Barazimi</a:t>
            </a:r>
            <a:r>
              <a:rPr lang="en-US" sz="4400" dirty="0"/>
              <a:t> </a:t>
            </a:r>
            <a:r>
              <a:rPr lang="en-US" sz="4400" dirty="0" err="1"/>
              <a:t>terhor</a:t>
            </a:r>
            <a:r>
              <a:rPr lang="en-US" sz="4400" dirty="0"/>
              <a:t> I </a:t>
            </a:r>
            <a:r>
              <a:rPr lang="en-US" sz="4400" dirty="0" err="1"/>
              <a:t>matjeve</a:t>
            </a:r>
            <a:r>
              <a:rPr lang="en-US" sz="4400" dirty="0"/>
              <a:t> </a:t>
            </a:r>
            <a:r>
              <a:rPr lang="en-US" sz="4400" dirty="0" err="1"/>
              <a:t>te</a:t>
            </a:r>
            <a:r>
              <a:rPr lang="en-US" sz="4400" dirty="0"/>
              <a:t> </a:t>
            </a:r>
            <a:r>
              <a:rPr lang="en-US" sz="4400" dirty="0" err="1"/>
              <a:t>kendeve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2D05296-0931-5CF6-F232-6B274A02D061}"/>
                  </a:ext>
                </a:extLst>
              </p:cNvPr>
              <p:cNvSpPr txBox="1"/>
              <p:nvPr/>
            </p:nvSpPr>
            <p:spPr>
              <a:xfrm>
                <a:off x="1237977" y="1406378"/>
                <a:ext cx="5658396" cy="50783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Bazuar ne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vlerat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perfersishme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kendeve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ne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trekendesh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ekuacionet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per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vlerat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numerike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dhena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jane: </a:t>
                </a: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en-US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180°−(</m:t>
                    </m:r>
                    <m:r>
                      <m:rPr>
                        <m:nor/>
                      </m:rPr>
                      <a:rPr lang="en-US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x</m:t>
                    </m:r>
                    <m:r>
                      <m:rPr>
                        <m:nor/>
                      </m:rPr>
                      <a:rPr lang="en-US" b="0" i="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m:rPr>
                        <m:nor/>
                      </m:rPr>
                      <a:rPr lang="en-US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y</m:t>
                    </m:r>
                    <m:r>
                      <m:rPr>
                        <m:nor/>
                      </m:rPr>
                      <a:rPr lang="en-US" b="0" i="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)</m:t>
                    </m:r>
                    <m:r>
                      <m:rPr>
                        <m:nor/>
                      </m:rPr>
                      <a:rPr lang="en-US" b="0" i="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r>
                  <a:rPr lang="en-US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</m:oMath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Perkatesisht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+0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+0</m:t>
                    </m:r>
                  </m:oMath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</m:oMath>
                </a14:m>
                <a:endParaRPr lang="en-US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Ose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=1∗</m:t>
                    </m:r>
                    <m:r>
                      <m:rPr>
                        <m:sty m:val="p"/>
                      </m:rPr>
                      <a:rPr lang="el-GR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+0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1∗</m:t>
                    </m:r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+0</m:t>
                    </m:r>
                  </m:oMath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−1∗</m:t>
                    </m:r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−1∗</m:t>
                    </m:r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</m:oMath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2D05296-0931-5CF6-F232-6B274A02D0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7977" y="1406378"/>
                <a:ext cx="5658396" cy="5078313"/>
              </a:xfrm>
              <a:prstGeom prst="rect">
                <a:avLst/>
              </a:prstGeom>
              <a:blipFill>
                <a:blip r:embed="rId2"/>
                <a:stretch>
                  <a:fillRect l="-862" t="-7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99321556-2A0A-C3D2-A2CF-45B0B67E2A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6373" y="1322634"/>
            <a:ext cx="4057650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286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766BE-D958-7C96-EFD2-652941C95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625" y="331450"/>
            <a:ext cx="10396882" cy="1151965"/>
          </a:xfrm>
        </p:spPr>
        <p:txBody>
          <a:bodyPr>
            <a:noAutofit/>
          </a:bodyPr>
          <a:lstStyle/>
          <a:p>
            <a:pPr algn="ctr"/>
            <a:r>
              <a:rPr lang="en-US" sz="4400" dirty="0" err="1"/>
              <a:t>Barazimi</a:t>
            </a:r>
            <a:r>
              <a:rPr lang="en-US" sz="4400" dirty="0"/>
              <a:t> </a:t>
            </a:r>
            <a:r>
              <a:rPr lang="en-US" sz="4400" dirty="0" err="1"/>
              <a:t>terhor</a:t>
            </a:r>
            <a:r>
              <a:rPr lang="en-US" sz="4400" dirty="0"/>
              <a:t> I </a:t>
            </a:r>
            <a:r>
              <a:rPr lang="en-US" sz="4400" dirty="0" err="1"/>
              <a:t>matjeve</a:t>
            </a:r>
            <a:r>
              <a:rPr lang="en-US" sz="4400" dirty="0"/>
              <a:t> </a:t>
            </a:r>
            <a:r>
              <a:rPr lang="en-US" sz="4400" dirty="0" err="1"/>
              <a:t>te</a:t>
            </a:r>
            <a:r>
              <a:rPr lang="en-US" sz="4400" dirty="0"/>
              <a:t> </a:t>
            </a:r>
            <a:r>
              <a:rPr lang="en-US" sz="4400" dirty="0" err="1"/>
              <a:t>kendeve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2D05296-0931-5CF6-F232-6B274A02D061}"/>
                  </a:ext>
                </a:extLst>
              </p:cNvPr>
              <p:cNvSpPr txBox="1"/>
              <p:nvPr/>
            </p:nvSpPr>
            <p:spPr>
              <a:xfrm>
                <a:off x="1237977" y="1406378"/>
                <a:ext cx="5658396" cy="44178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Ne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interpretim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matricor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kemi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formulen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ctr"/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v=A*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x+f</a:t>
                </a: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*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Δ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Δ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𝑦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15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Marrim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parasysh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formulat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per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barazimin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rthor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bazuar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me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matrica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1. A=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2.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3. N=</a:t>
                </a:r>
                <a:r>
                  <a:rPr lang="en-US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*A=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2D05296-0931-5CF6-F232-6B274A02D0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7977" y="1406378"/>
                <a:ext cx="5658396" cy="4417876"/>
              </a:xfrm>
              <a:prstGeom prst="rect">
                <a:avLst/>
              </a:prstGeom>
              <a:blipFill>
                <a:blip r:embed="rId2"/>
                <a:stretch>
                  <a:fillRect l="-862" t="-8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99321556-2A0A-C3D2-A2CF-45B0B67E2A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6373" y="1322634"/>
            <a:ext cx="4057650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592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766BE-D958-7C96-EFD2-652941C95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625" y="331450"/>
            <a:ext cx="10396882" cy="1151965"/>
          </a:xfrm>
        </p:spPr>
        <p:txBody>
          <a:bodyPr>
            <a:noAutofit/>
          </a:bodyPr>
          <a:lstStyle/>
          <a:p>
            <a:pPr algn="ctr"/>
            <a:r>
              <a:rPr lang="en-US" sz="4400" dirty="0" err="1"/>
              <a:t>Barazimi</a:t>
            </a:r>
            <a:r>
              <a:rPr lang="en-US" sz="4400" dirty="0"/>
              <a:t> </a:t>
            </a:r>
            <a:r>
              <a:rPr lang="en-US" sz="4400" dirty="0" err="1"/>
              <a:t>terhor</a:t>
            </a:r>
            <a:r>
              <a:rPr lang="en-US" sz="4400" dirty="0"/>
              <a:t> I </a:t>
            </a:r>
            <a:r>
              <a:rPr lang="en-US" sz="4400" dirty="0" err="1"/>
              <a:t>matjeve</a:t>
            </a:r>
            <a:r>
              <a:rPr lang="en-US" sz="4400" dirty="0"/>
              <a:t> </a:t>
            </a:r>
            <a:r>
              <a:rPr lang="en-US" sz="4400" dirty="0" err="1"/>
              <a:t>te</a:t>
            </a:r>
            <a:r>
              <a:rPr lang="en-US" sz="4400" dirty="0"/>
              <a:t> </a:t>
            </a:r>
            <a:r>
              <a:rPr lang="en-US" sz="4400" dirty="0" err="1"/>
              <a:t>kendeve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2D05296-0931-5CF6-F232-6B274A02D061}"/>
                  </a:ext>
                </a:extLst>
              </p:cNvPr>
              <p:cNvSpPr txBox="1"/>
              <p:nvPr/>
            </p:nvSpPr>
            <p:spPr>
              <a:xfrm>
                <a:off x="1237977" y="1237702"/>
                <a:ext cx="8855934" cy="52343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4.  n=</a:t>
                </a:r>
                <a:r>
                  <a:rPr lang="en-US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*f=</a:t>
                </a:r>
                <a:r>
                  <a:rPr lang="en-US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15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−15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5.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𝑁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  <a:r>
                  <a:rPr lang="en-US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.6667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−0.3333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−0.3333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0.6667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6. 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∆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∆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𝑦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=-</a:t>
                </a:r>
                <a:r>
                  <a:rPr lang="en-US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𝑁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*n=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5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5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7.   V=A*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x+f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5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5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−10</m:t>
                              </m:r>
                            </m:e>
                          </m:mr>
                        </m:m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</m:oMath>
                </a14:m>
                <a:r>
                  <a:rPr lang="en-US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15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5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5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5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8.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𝑉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∗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∗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=225−150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=75</a:t>
                </a: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9.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  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[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𝑣𝑣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]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8.7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′′</m:t>
                        </m:r>
                      </m:sup>
                    </m:sSup>
                  </m:oMath>
                </a14:m>
                <a:endParaRPr lang="en-US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AutoNum type="arabicPeriod" startAt="10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𝑥𝑥</m:t>
                            </m:r>
                          </m:sub>
                        </m:sSub>
                      </m:e>
                    </m:rad>
                    <m:r>
                      <a:rPr lang="en-US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𝑦𝑦</m:t>
                            </m:r>
                          </m:sub>
                        </m:sSub>
                      </m:e>
                    </m:rad>
                  </m:oMath>
                </a14:m>
                <a:r>
                  <a:rPr lang="en-US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=8.7*</a:t>
                </a:r>
                <a:r>
                  <a:rPr lang="en-US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0.6667</m:t>
                        </m:r>
                      </m:e>
                    </m:rad>
                    <m:r>
                      <a:rPr lang="en-US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=7.1’’</a:t>
                </a:r>
              </a:p>
              <a:p>
                <a:pPr marL="342900" indent="-342900">
                  <a:buFontTx/>
                  <a:buAutoNum type="arabicPeriod" startAt="10"/>
                </a:pPr>
                <a:r>
                  <a:rPr lang="en-US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𝑥𝑥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𝑦𝑦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sub>
                        </m:sSub>
                      </m:e>
                    </m:rad>
                    <m:r>
                      <a:rPr lang="en-US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8.7∗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0.6667+0.6667−2∗0.3333</m:t>
                        </m:r>
                      </m:e>
                    </m:rad>
                  </m:oMath>
                </a14:m>
                <a:r>
                  <a:rPr lang="en-US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=7.1’’</a:t>
                </a:r>
              </a:p>
              <a:p>
                <a:pPr marL="342900" indent="-342900">
                  <a:buAutoNum type="arabicPeriod" startAt="10"/>
                </a:pPr>
                <a:endParaRPr lang="en-US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2D05296-0931-5CF6-F232-6B274A02D0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7977" y="1237702"/>
                <a:ext cx="8855934" cy="5234382"/>
              </a:xfrm>
              <a:prstGeom prst="rect">
                <a:avLst/>
              </a:prstGeom>
              <a:blipFill>
                <a:blip r:embed="rId2"/>
                <a:stretch>
                  <a:fillRect l="-5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99321556-2A0A-C3D2-A2CF-45B0B67E2A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6373" y="1322634"/>
            <a:ext cx="4057650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502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766BE-D958-7C96-EFD2-652941C95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625" y="331450"/>
            <a:ext cx="10396882" cy="1151965"/>
          </a:xfrm>
        </p:spPr>
        <p:txBody>
          <a:bodyPr>
            <a:noAutofit/>
          </a:bodyPr>
          <a:lstStyle/>
          <a:p>
            <a:pPr algn="ctr"/>
            <a:r>
              <a:rPr lang="en-US" sz="4400" dirty="0" err="1"/>
              <a:t>Barazimi</a:t>
            </a:r>
            <a:r>
              <a:rPr lang="en-US" sz="4400" dirty="0"/>
              <a:t> </a:t>
            </a:r>
            <a:r>
              <a:rPr lang="en-US" sz="4400" dirty="0" err="1"/>
              <a:t>terhor</a:t>
            </a:r>
            <a:r>
              <a:rPr lang="en-US" sz="4400" dirty="0"/>
              <a:t> I </a:t>
            </a:r>
            <a:r>
              <a:rPr lang="en-US" sz="4400" dirty="0" err="1"/>
              <a:t>matjeve</a:t>
            </a:r>
            <a:r>
              <a:rPr lang="en-US" sz="4400" dirty="0"/>
              <a:t> </a:t>
            </a:r>
            <a:r>
              <a:rPr lang="en-US" sz="4400" dirty="0" err="1"/>
              <a:t>te</a:t>
            </a:r>
            <a:r>
              <a:rPr lang="en-US" sz="4400" dirty="0"/>
              <a:t> </a:t>
            </a:r>
            <a:r>
              <a:rPr lang="en-US" sz="4400" dirty="0" err="1"/>
              <a:t>kendeve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2D05296-0931-5CF6-F232-6B274A02D061}"/>
                  </a:ext>
                </a:extLst>
              </p:cNvPr>
              <p:cNvSpPr txBox="1"/>
              <p:nvPr/>
            </p:nvSpPr>
            <p:spPr>
              <a:xfrm>
                <a:off x="1237977" y="1237702"/>
                <a:ext cx="5658396" cy="64733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Ne </a:t>
                </a:r>
                <a:r>
                  <a:rPr lang="en-US" b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njejten</a:t>
                </a:r>
                <a:r>
                  <a:rPr lang="en-US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menyre</a:t>
                </a:r>
                <a:r>
                  <a:rPr lang="en-US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:r>
                  <a:rPr lang="en-US" b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zgjedhim</a:t>
                </a:r>
                <a:r>
                  <a:rPr lang="en-US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bazuar</a:t>
                </a:r>
                <a:r>
                  <a:rPr lang="en-US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ne </a:t>
                </a:r>
                <a:r>
                  <a:rPr lang="en-US" b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aplikimin</a:t>
                </a:r>
                <a:r>
                  <a:rPr lang="en-US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:r>
                  <a:rPr lang="en-US" b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peshave</a:t>
                </a:r>
                <a:r>
                  <a:rPr lang="en-US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. Ku </a:t>
                </a:r>
                <a:r>
                  <a:rPr lang="en-US" b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marrim</a:t>
                </a:r>
                <a:r>
                  <a:rPr lang="en-US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shembullin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kendi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eshte</a:t>
                </a:r>
                <a:r>
                  <a:rPr lang="en-US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matur</a:t>
                </a:r>
                <a:r>
                  <a:rPr lang="en-US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12 here, </a:t>
                </a:r>
                <a:r>
                  <a:rPr lang="en-US" b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kendi</a:t>
                </a:r>
                <a:r>
                  <a:rPr lang="en-US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eshte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matur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5 here,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kurse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kendi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eshte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matur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9 here,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atehere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kemi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pPr marL="342900" indent="-342900">
                  <a:buAutoNum type="arabicPeriod"/>
                </a:pP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P=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.08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0.2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0.11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2. A=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2.1.     f=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15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342900" indent="-342900">
                  <a:buAutoNum type="arabicPeriod" startAt="3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AutoNum type="arabicPeriod" startAt="3"/>
                </a:pP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AutoNum type="arabicPeriod" startAt="3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*P=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0.08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0.20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0.00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−0.08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0.00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0.11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3. N=</a:t>
                </a:r>
                <a:r>
                  <a:rPr lang="en-US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*A=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AutoNum type="arabicPeriod"/>
                </a:pPr>
                <a:endParaRPr lang="en-US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2D05296-0931-5CF6-F232-6B274A02D0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7977" y="1237702"/>
                <a:ext cx="5658396" cy="6473311"/>
              </a:xfrm>
              <a:prstGeom prst="rect">
                <a:avLst/>
              </a:prstGeom>
              <a:blipFill>
                <a:blip r:embed="rId2"/>
                <a:stretch>
                  <a:fillRect l="-862" t="-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99321556-2A0A-C3D2-A2CF-45B0B67E2A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6373" y="1322634"/>
            <a:ext cx="4057650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6614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766BE-D958-7C96-EFD2-652941C95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625" y="331450"/>
            <a:ext cx="10396882" cy="1151965"/>
          </a:xfrm>
        </p:spPr>
        <p:txBody>
          <a:bodyPr>
            <a:noAutofit/>
          </a:bodyPr>
          <a:lstStyle/>
          <a:p>
            <a:pPr algn="ctr"/>
            <a:r>
              <a:rPr lang="en-US" sz="4400" dirty="0" err="1"/>
              <a:t>Barazimi</a:t>
            </a:r>
            <a:r>
              <a:rPr lang="en-US" sz="4400" dirty="0"/>
              <a:t> </a:t>
            </a:r>
            <a:r>
              <a:rPr lang="en-US" sz="4400" dirty="0" err="1"/>
              <a:t>terhor</a:t>
            </a:r>
            <a:r>
              <a:rPr lang="en-US" sz="4400" dirty="0"/>
              <a:t> I </a:t>
            </a:r>
            <a:r>
              <a:rPr lang="en-US" sz="4400" dirty="0" err="1"/>
              <a:t>matjeve</a:t>
            </a:r>
            <a:r>
              <a:rPr lang="en-US" sz="4400" dirty="0"/>
              <a:t> </a:t>
            </a:r>
            <a:r>
              <a:rPr lang="en-US" sz="4400" dirty="0" err="1"/>
              <a:t>te</a:t>
            </a:r>
            <a:r>
              <a:rPr lang="en-US" sz="4400" dirty="0"/>
              <a:t> </a:t>
            </a:r>
            <a:r>
              <a:rPr lang="en-US" sz="4400" dirty="0" err="1"/>
              <a:t>kendeve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2D05296-0931-5CF6-F232-6B274A02D061}"/>
                  </a:ext>
                </a:extLst>
              </p:cNvPr>
              <p:cNvSpPr txBox="1"/>
              <p:nvPr/>
            </p:nvSpPr>
            <p:spPr>
              <a:xfrm>
                <a:off x="1237976" y="1237702"/>
                <a:ext cx="9042365" cy="46285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5. N=</a:t>
                </a:r>
                <a:r>
                  <a:rPr lang="en-US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*p*A=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.28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0.08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0.08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0.19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6. 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𝑁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  <a:r>
                  <a:rPr lang="en-US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4.0385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−1.7308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−1.7308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5.8846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7.  n=</a:t>
                </a:r>
                <a:r>
                  <a:rPr lang="en-US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*p*f=</a:t>
                </a:r>
                <a:r>
                  <a:rPr lang="en-US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1.25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−1.25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8.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=-</a:t>
                </a:r>
                <a:r>
                  <a:rPr lang="en-US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𝑁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*n=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5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.19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2.88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9.   V=A*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x+f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.88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5.19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−8.08</m:t>
                              </m:r>
                            </m:e>
                          </m:mr>
                        </m:m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</m:oMath>
                </a14:m>
                <a:r>
                  <a:rPr lang="en-US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15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.88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5.19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6.92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8.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𝑉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∗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∗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∗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∗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∗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=18.75−10.10=8.65</m:t>
                    </m:r>
                  </m:oMath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2D05296-0931-5CF6-F232-6B274A02D0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7976" y="1237702"/>
                <a:ext cx="9042365" cy="4628511"/>
              </a:xfrm>
              <a:prstGeom prst="rect">
                <a:avLst/>
              </a:prstGeom>
              <a:blipFill>
                <a:blip r:embed="rId2"/>
                <a:stretch>
                  <a:fillRect l="-5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99321556-2A0A-C3D2-A2CF-45B0B67E2A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6373" y="1322634"/>
            <a:ext cx="4057650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9849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766BE-D958-7C96-EFD2-652941C95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625" y="331450"/>
            <a:ext cx="10396882" cy="1151965"/>
          </a:xfrm>
        </p:spPr>
        <p:txBody>
          <a:bodyPr>
            <a:noAutofit/>
          </a:bodyPr>
          <a:lstStyle/>
          <a:p>
            <a:pPr algn="ctr"/>
            <a:r>
              <a:rPr lang="en-US" sz="4400" dirty="0" err="1"/>
              <a:t>Barazimi</a:t>
            </a:r>
            <a:r>
              <a:rPr lang="en-US" sz="4400" dirty="0"/>
              <a:t> </a:t>
            </a:r>
            <a:r>
              <a:rPr lang="en-US" sz="4400" dirty="0" err="1"/>
              <a:t>terhor</a:t>
            </a:r>
            <a:r>
              <a:rPr lang="en-US" sz="4400" dirty="0"/>
              <a:t> I </a:t>
            </a:r>
            <a:r>
              <a:rPr lang="en-US" sz="4400" dirty="0" err="1"/>
              <a:t>matjeve</a:t>
            </a:r>
            <a:r>
              <a:rPr lang="en-US" sz="4400" dirty="0"/>
              <a:t> </a:t>
            </a:r>
            <a:r>
              <a:rPr lang="en-US" sz="4400" dirty="0" err="1"/>
              <a:t>te</a:t>
            </a:r>
            <a:r>
              <a:rPr lang="en-US" sz="4400" dirty="0"/>
              <a:t> </a:t>
            </a:r>
            <a:r>
              <a:rPr lang="en-US" sz="4400" dirty="0" err="1"/>
              <a:t>kendeve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2D05296-0931-5CF6-F232-6B274A02D061}"/>
                  </a:ext>
                </a:extLst>
              </p:cNvPr>
              <p:cNvSpPr txBox="1"/>
              <p:nvPr/>
            </p:nvSpPr>
            <p:spPr>
              <a:xfrm>
                <a:off x="1237977" y="1237702"/>
                <a:ext cx="5908548" cy="38904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9.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  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[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]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2.94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′′</m:t>
                        </m:r>
                      </m:sup>
                    </m:sSup>
                  </m:oMath>
                </a14:m>
                <a:endParaRPr lang="en-US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AutoNum type="arabicPeriod" startAt="10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𝑥𝑥</m:t>
                            </m:r>
                          </m:sub>
                        </m:sSub>
                      </m:e>
                    </m:rad>
                    <m:r>
                      <a:rPr lang="en-US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2.94</a:t>
                </a:r>
                <a:r>
                  <a:rPr lang="en-US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*</a:t>
                </a:r>
                <a:r>
                  <a:rPr lang="en-US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4.0385</m:t>
                        </m:r>
                      </m:e>
                    </m:rad>
                    <m:r>
                      <a:rPr lang="en-US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=7.5’’</a:t>
                </a:r>
              </a:p>
              <a:p>
                <a:pPr marL="342900" indent="-342900">
                  <a:buAutoNum type="arabicPeriod" startAt="10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 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𝑦𝑦</m:t>
                            </m:r>
                          </m:sub>
                        </m:sSub>
                      </m:e>
                    </m:rad>
                  </m:oMath>
                </a14:m>
                <a:r>
                  <a:rPr lang="en-US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=2.94*</a:t>
                </a:r>
                <a:r>
                  <a:rPr lang="en-US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5.8846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=5.9′′</m:t>
                    </m:r>
                  </m:oMath>
                </a14:m>
                <a:endParaRPr lang="en-US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FontTx/>
                  <a:buAutoNum type="arabicPeriod" startAt="10"/>
                </a:pP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L=A*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∗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6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.4615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−2.3077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−4.1538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−2.3077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4.0385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−1.7308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−4.1538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−1.7308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   5.8846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b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Gabimi</a:t>
                </a:r>
                <a:r>
                  <a:rPr lang="en-US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en-US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mesem</a:t>
                </a:r>
                <a:r>
                  <a:rPr lang="en-US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en-US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madhesive</a:t>
                </a:r>
                <a:r>
                  <a:rPr lang="en-US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matura</a:t>
                </a:r>
                <a:r>
                  <a:rPr lang="en-US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𝛼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2.94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′′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∗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4.0385</m:t>
                          </m:r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=5.91′′</m:t>
                      </m:r>
                    </m:oMath>
                  </m:oMathPara>
                </a14:m>
                <a:endParaRPr lang="en-US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𝛼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.2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2.94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′′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∗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5.8846</m:t>
                          </m:r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=7.14′′</m:t>
                      </m:r>
                    </m:oMath>
                  </m:oMathPara>
                </a14:m>
                <a:endParaRPr lang="en-US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𝛼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2.94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′′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∗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6.4615</m:t>
                          </m:r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=7.48′′</m:t>
                      </m:r>
                    </m:oMath>
                  </m:oMathPara>
                </a14:m>
                <a:endParaRPr lang="en-US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2D05296-0931-5CF6-F232-6B274A02D0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7977" y="1237702"/>
                <a:ext cx="5908548" cy="3890424"/>
              </a:xfrm>
              <a:prstGeom prst="rect">
                <a:avLst/>
              </a:prstGeom>
              <a:blipFill>
                <a:blip r:embed="rId2"/>
                <a:stretch>
                  <a:fillRect l="-8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99321556-2A0A-C3D2-A2CF-45B0B67E2A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6373" y="1322634"/>
            <a:ext cx="4057650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1989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3628</TotalTime>
  <Words>1118</Words>
  <Application>Microsoft Office PowerPoint</Application>
  <PresentationFormat>Widescreen</PresentationFormat>
  <Paragraphs>155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Cambria Math</vt:lpstr>
      <vt:lpstr>Impact</vt:lpstr>
      <vt:lpstr>Main Event</vt:lpstr>
      <vt:lpstr>Barazimi terhor I matjeve te kendeve</vt:lpstr>
      <vt:lpstr>Barazimi terhor I matjeve te kendeve</vt:lpstr>
      <vt:lpstr>Barazimi terhor I matjeve te kendeve</vt:lpstr>
      <vt:lpstr>Barazimi terhor I matjeve te kendeve</vt:lpstr>
      <vt:lpstr>Barazimi terhor I matjeve te kendeve</vt:lpstr>
      <vt:lpstr>Barazimi terhor I matjeve te kendeve</vt:lpstr>
      <vt:lpstr>Barazimi terhor I matjeve te kendeve</vt:lpstr>
      <vt:lpstr>Barazimi terhor I matjeve te kendeve</vt:lpstr>
      <vt:lpstr>Barazimi terhor I matjeve te kendeve</vt:lpstr>
      <vt:lpstr>Barazimi terhor I matjeve te kendeve</vt:lpstr>
      <vt:lpstr>Aplikimi I Barazimit terhor ne rrjetat e nivelimit</vt:lpstr>
      <vt:lpstr>Aplikimi I Barazimit terhor ne rrjetat e nivelimit</vt:lpstr>
      <vt:lpstr>Aplikimi I Barazimit terhor ne rrjetat e nivelimit</vt:lpstr>
      <vt:lpstr>Aplikimi I Barazimit terhor ne rrjetat e nivelimit</vt:lpstr>
      <vt:lpstr>Aplikimi I Barazimit terhor ne rrjetat e nivelimit</vt:lpstr>
      <vt:lpstr>ESE-kontrollimi I llogaritjeve me metoden  kushtore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Matjet e drejtperdrejta</dc:title>
  <dc:creator>Fitore Bajrami</dc:creator>
  <cp:lastModifiedBy>Fitore Bajrami</cp:lastModifiedBy>
  <cp:revision>189</cp:revision>
  <dcterms:created xsi:type="dcterms:W3CDTF">2023-10-17T18:20:16Z</dcterms:created>
  <dcterms:modified xsi:type="dcterms:W3CDTF">2023-12-27T08:36:05Z</dcterms:modified>
</cp:coreProperties>
</file>