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6" r:id="rId4"/>
    <p:sldId id="259" r:id="rId5"/>
    <p:sldId id="262" r:id="rId6"/>
    <p:sldId id="264" r:id="rId7"/>
    <p:sldId id="265" r:id="rId8"/>
    <p:sldId id="263" r:id="rId9"/>
    <p:sldId id="260" r:id="rId10"/>
    <p:sldId id="268" r:id="rId11"/>
    <p:sldId id="261"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0609CA-0390-4AE8-972D-D6A2D8F48266}"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342100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0609CA-0390-4AE8-972D-D6A2D8F48266}"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430413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0609CA-0390-4AE8-972D-D6A2D8F48266}"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1353258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0609CA-0390-4AE8-972D-D6A2D8F48266}"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F1BCA-323F-497E-8D6B-AC47E3E2FDB9}"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57832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0609CA-0390-4AE8-972D-D6A2D8F48266}"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41953252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B0609CA-0390-4AE8-972D-D6A2D8F48266}" type="datetimeFigureOut">
              <a:rPr lang="en-US" smtClean="0"/>
              <a:t>10/11/2024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3045590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B0609CA-0390-4AE8-972D-D6A2D8F48266}" type="datetimeFigureOut">
              <a:rPr lang="en-US" smtClean="0"/>
              <a:t>10/11/2024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2936898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0609CA-0390-4AE8-972D-D6A2D8F48266}"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3684700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0609CA-0390-4AE8-972D-D6A2D8F48266}"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20039591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4F4B5-90C7-5C6A-D488-10D0471391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3718EE-9F08-0C90-50FC-93C9C9AC03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D2AA1F-AD03-FE4F-0756-F68091FABED4}"/>
              </a:ext>
            </a:extLst>
          </p:cNvPr>
          <p:cNvSpPr>
            <a:spLocks noGrp="1"/>
          </p:cNvSpPr>
          <p:nvPr>
            <p:ph type="dt" sz="half" idx="10"/>
          </p:nvPr>
        </p:nvSpPr>
        <p:spPr/>
        <p:txBody>
          <a:bodyPr/>
          <a:lstStyle/>
          <a:p>
            <a:fld id="{4B0609CA-0390-4AE8-972D-D6A2D8F48266}" type="datetimeFigureOut">
              <a:rPr lang="en-US" smtClean="0"/>
              <a:t>10/11/2024</a:t>
            </a:fld>
            <a:endParaRPr lang="en-US"/>
          </a:p>
        </p:txBody>
      </p:sp>
      <p:sp>
        <p:nvSpPr>
          <p:cNvPr id="5" name="Footer Placeholder 4">
            <a:extLst>
              <a:ext uri="{FF2B5EF4-FFF2-40B4-BE49-F238E27FC236}">
                <a16:creationId xmlns:a16="http://schemas.microsoft.com/office/drawing/2014/main" id="{EB6F3B9D-E120-B5B0-6EF8-6D8863996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26CCD2-B8CD-0F78-0795-2D72C17A6633}"/>
              </a:ext>
            </a:extLst>
          </p:cNvPr>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20579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0609CA-0390-4AE8-972D-D6A2D8F48266}"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142832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0609CA-0390-4AE8-972D-D6A2D8F48266}"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2625247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0609CA-0390-4AE8-972D-D6A2D8F48266}"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251541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0609CA-0390-4AE8-972D-D6A2D8F48266}" type="datetimeFigureOut">
              <a:rPr lang="en-US" smtClean="0"/>
              <a:t>10/11/2024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4108533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0609CA-0390-4AE8-972D-D6A2D8F48266}" type="datetimeFigureOut">
              <a:rPr lang="en-US" smtClean="0"/>
              <a:t>10/11/2024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35722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B0609CA-0390-4AE8-972D-D6A2D8F48266}" type="datetimeFigureOut">
              <a:rPr lang="en-US" smtClean="0"/>
              <a:t>10/11/2024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3732280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0609CA-0390-4AE8-972D-D6A2D8F48266}"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433359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0609CA-0390-4AE8-972D-D6A2D8F48266}"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F1BCA-323F-497E-8D6B-AC47E3E2FDB9}" type="slidenum">
              <a:rPr lang="en-US" smtClean="0"/>
              <a:t>‹#›</a:t>
            </a:fld>
            <a:endParaRPr lang="en-US"/>
          </a:p>
        </p:txBody>
      </p:sp>
    </p:spTree>
    <p:extLst>
      <p:ext uri="{BB962C8B-B14F-4D97-AF65-F5344CB8AC3E}">
        <p14:creationId xmlns:p14="http://schemas.microsoft.com/office/powerpoint/2010/main" val="171444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B0609CA-0390-4AE8-972D-D6A2D8F48266}" type="datetimeFigureOut">
              <a:rPr lang="en-US" smtClean="0"/>
              <a:t>10/11/2024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EFF1BCA-323F-497E-8D6B-AC47E3E2FDB9}" type="slidenum">
              <a:rPr lang="en-US" smtClean="0"/>
              <a:t>‹#›</a:t>
            </a:fld>
            <a:endParaRPr lang="en-US"/>
          </a:p>
        </p:txBody>
      </p:sp>
    </p:spTree>
    <p:extLst>
      <p:ext uri="{BB962C8B-B14F-4D97-AF65-F5344CB8AC3E}">
        <p14:creationId xmlns:p14="http://schemas.microsoft.com/office/powerpoint/2010/main" val="32701472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ablet Collection and Tablet Room | Institute for the Study of Ancient  Cultures">
            <a:extLst>
              <a:ext uri="{FF2B5EF4-FFF2-40B4-BE49-F238E27FC236}">
                <a16:creationId xmlns:a16="http://schemas.microsoft.com/office/drawing/2014/main" id="{47BE112F-2B21-F1E8-448C-2839EC32925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04343" y="3997171"/>
            <a:ext cx="2551416" cy="271219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C1738C5-78B7-E3DE-2B19-FE1C9B91F1EA}"/>
              </a:ext>
            </a:extLst>
          </p:cNvPr>
          <p:cNvSpPr txBox="1"/>
          <p:nvPr/>
        </p:nvSpPr>
        <p:spPr>
          <a:xfrm>
            <a:off x="497149" y="156189"/>
            <a:ext cx="10511162" cy="923330"/>
          </a:xfrm>
          <a:prstGeom prst="rect">
            <a:avLst/>
          </a:prstGeom>
          <a:noFill/>
        </p:spPr>
        <p:txBody>
          <a:bodyPr wrap="square">
            <a:spAutoFit/>
          </a:bodyPr>
          <a:lstStyle/>
          <a:p>
            <a:pPr algn="ctr"/>
            <a:r>
              <a:rPr lang="en-US" sz="2700" b="1" i="1" cap="all" dirty="0" err="1">
                <a:latin typeface="Times New Roman" panose="02020603050405020304" pitchFamily="18" charset="0"/>
                <a:ea typeface="+mj-ea"/>
              </a:rPr>
              <a:t>Dokumentet</a:t>
            </a:r>
            <a:r>
              <a:rPr lang="en-US" sz="2700" b="1" i="1" cap="all" dirty="0">
                <a:latin typeface="Times New Roman" panose="02020603050405020304" pitchFamily="18" charset="0"/>
                <a:ea typeface="+mj-ea"/>
              </a:rPr>
              <a:t> e para </a:t>
            </a:r>
            <a:r>
              <a:rPr lang="en-US" sz="2700" b="1" i="1" cap="all" dirty="0" err="1">
                <a:latin typeface="Times New Roman" panose="02020603050405020304" pitchFamily="18" charset="0"/>
                <a:ea typeface="+mj-ea"/>
              </a:rPr>
              <a:t>nga</a:t>
            </a:r>
            <a:r>
              <a:rPr lang="en-US" sz="2700" b="1" i="1" cap="all" dirty="0">
                <a:latin typeface="Times New Roman" panose="02020603050405020304" pitchFamily="18" charset="0"/>
                <a:ea typeface="+mj-ea"/>
              </a:rPr>
              <a:t> </a:t>
            </a:r>
            <a:r>
              <a:rPr lang="en-US" sz="2700" b="1" i="1" cap="all" dirty="0" err="1">
                <a:latin typeface="Times New Roman" panose="02020603050405020304" pitchFamily="18" charset="0"/>
                <a:ea typeface="+mj-ea"/>
              </a:rPr>
              <a:t>kadastri</a:t>
            </a:r>
            <a:r>
              <a:rPr lang="en-US" sz="2700" b="1" i="1" cap="all" dirty="0">
                <a:latin typeface="Times New Roman" panose="02020603050405020304" pitchFamily="18" charset="0"/>
                <a:ea typeface="+mj-ea"/>
              </a:rPr>
              <a:t> </a:t>
            </a:r>
            <a:r>
              <a:rPr lang="en-US" sz="2700" b="1" i="1" cap="all" dirty="0" err="1">
                <a:latin typeface="Times New Roman" panose="02020603050405020304" pitchFamily="18" charset="0"/>
                <a:ea typeface="+mj-ea"/>
              </a:rPr>
              <a:t>dhe</a:t>
            </a:r>
            <a:r>
              <a:rPr lang="en-US" sz="2700" b="1" i="1" cap="all" dirty="0">
                <a:latin typeface="Times New Roman" panose="02020603050405020304" pitchFamily="18" charset="0"/>
                <a:ea typeface="+mj-ea"/>
              </a:rPr>
              <a:t> </a:t>
            </a:r>
            <a:r>
              <a:rPr lang="en-US" sz="2700" b="1" i="1" cap="all" dirty="0" err="1">
                <a:latin typeface="Times New Roman" panose="02020603050405020304" pitchFamily="18" charset="0"/>
                <a:ea typeface="+mj-ea"/>
              </a:rPr>
              <a:t>regjistrimi</a:t>
            </a:r>
            <a:r>
              <a:rPr lang="en-US" sz="2700" b="1" i="1" cap="all" dirty="0">
                <a:latin typeface="Times New Roman" panose="02020603050405020304" pitchFamily="18" charset="0"/>
                <a:ea typeface="+mj-ea"/>
              </a:rPr>
              <a:t> </a:t>
            </a:r>
            <a:r>
              <a:rPr lang="en-US" sz="2700" b="1" i="1" cap="all" dirty="0" err="1">
                <a:latin typeface="Times New Roman" panose="02020603050405020304" pitchFamily="18" charset="0"/>
                <a:ea typeface="+mj-ea"/>
              </a:rPr>
              <a:t>i</a:t>
            </a:r>
            <a:r>
              <a:rPr lang="en-US" sz="2700" b="1" i="1" cap="all" dirty="0">
                <a:latin typeface="Times New Roman" panose="02020603050405020304" pitchFamily="18" charset="0"/>
                <a:ea typeface="+mj-ea"/>
              </a:rPr>
              <a:t> </a:t>
            </a:r>
            <a:r>
              <a:rPr lang="en-US" sz="2700" b="1" i="1" cap="all" dirty="0" err="1">
                <a:latin typeface="Times New Roman" panose="02020603050405020304" pitchFamily="18" charset="0"/>
                <a:ea typeface="+mj-ea"/>
              </a:rPr>
              <a:t>tokave</a:t>
            </a:r>
            <a:endParaRPr lang="en-US" sz="2700" b="1" i="1" cap="all" dirty="0">
              <a:latin typeface="Times New Roman" panose="02020603050405020304" pitchFamily="18" charset="0"/>
              <a:ea typeface="+mj-ea"/>
            </a:endParaRPr>
          </a:p>
        </p:txBody>
      </p:sp>
      <p:pic>
        <p:nvPicPr>
          <p:cNvPr id="1028" name="Picture 4" descr="Paul Cooper on X: &quot;Though the fragment of the Ga-Sur map is quite damaged,  it is still possible to make out the lines of hills and rivers surrounding  the village. The exact">
            <a:extLst>
              <a:ext uri="{FF2B5EF4-FFF2-40B4-BE49-F238E27FC236}">
                <a16:creationId xmlns:a16="http://schemas.microsoft.com/office/drawing/2014/main" id="{2F681F9D-80BA-3E8E-3BD8-D2208168FE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627" y="891156"/>
            <a:ext cx="4873848" cy="271219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F108FB6-FC1D-A13A-57E9-3E42824E1B1B}"/>
              </a:ext>
            </a:extLst>
          </p:cNvPr>
          <p:cNvSpPr txBox="1"/>
          <p:nvPr/>
        </p:nvSpPr>
        <p:spPr>
          <a:xfrm>
            <a:off x="380433" y="1078206"/>
            <a:ext cx="6094520" cy="830997"/>
          </a:xfrm>
          <a:prstGeom prst="rect">
            <a:avLst/>
          </a:prstGeom>
          <a:noFill/>
        </p:spPr>
        <p:txBody>
          <a:bodyPr wrap="square">
            <a:spAutoFit/>
          </a:bodyPr>
          <a:lstStyle/>
          <a:p>
            <a:r>
              <a:rPr lang="en-US" sz="1600" dirty="0" err="1">
                <a:latin typeface="Arial" panose="020B0604020202020204" pitchFamily="34" charset="0"/>
                <a:cs typeface="Arial" panose="020B0604020202020204" pitchFamily="34" charset="0"/>
              </a:rPr>
              <a:t>Matjet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kadastrale-gjeodezike</a:t>
            </a:r>
            <a:r>
              <a:rPr lang="en-US" sz="1600" dirty="0">
                <a:latin typeface="Arial" panose="020B0604020202020204" pitchFamily="34" charset="0"/>
                <a:cs typeface="Arial" panose="020B0604020202020204" pitchFamily="34" charset="0"/>
              </a:rPr>
              <a:t> jane </a:t>
            </a:r>
            <a:r>
              <a:rPr lang="en-US" sz="1600" dirty="0" err="1">
                <a:latin typeface="Arial" panose="020B0604020202020204" pitchFamily="34" charset="0"/>
                <a:cs typeface="Arial" panose="020B0604020202020204" pitchFamily="34" charset="0"/>
              </a:rPr>
              <a:t>konsideruar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nje</a:t>
            </a:r>
            <a:r>
              <a:rPr lang="en-US" sz="1600" dirty="0">
                <a:latin typeface="Arial" panose="020B0604020202020204" pitchFamily="34" charset="0"/>
                <a:cs typeface="Arial" panose="020B0604020202020204" pitchFamily="34" charset="0"/>
              </a:rPr>
              <a:t> art,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cilat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kane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egzistuar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qytetrimet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antike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si</a:t>
            </a:r>
            <a:r>
              <a:rPr lang="en-US" sz="1600" dirty="0">
                <a:latin typeface="Arial" panose="020B0604020202020204" pitchFamily="34" charset="0"/>
                <a:cs typeface="Arial" panose="020B0604020202020204" pitchFamily="34" charset="0"/>
              </a:rPr>
              <a:t> ne </a:t>
            </a:r>
            <a:r>
              <a:rPr lang="en-US" sz="1600" b="1" dirty="0" err="1">
                <a:latin typeface="Arial" panose="020B0604020202020204" pitchFamily="34" charset="0"/>
                <a:cs typeface="Arial" panose="020B0604020202020204" pitchFamily="34" charset="0"/>
              </a:rPr>
              <a:t>Egjipit</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Babiloni</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Greqi</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Romë</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etj</a:t>
            </a:r>
            <a:r>
              <a:rPr lang="en-US" sz="1600" b="1" dirty="0">
                <a:latin typeface="Arial" panose="020B0604020202020204" pitchFamily="34" charset="0"/>
                <a:cs typeface="Arial" panose="020B0604020202020204" pitchFamily="34" charset="0"/>
              </a:rPr>
              <a:t>.</a:t>
            </a:r>
          </a:p>
        </p:txBody>
      </p:sp>
      <p:sp>
        <p:nvSpPr>
          <p:cNvPr id="9" name="TextBox 8">
            <a:extLst>
              <a:ext uri="{FF2B5EF4-FFF2-40B4-BE49-F238E27FC236}">
                <a16:creationId xmlns:a16="http://schemas.microsoft.com/office/drawing/2014/main" id="{CCD805F9-A039-BF3B-F469-6B8A0C9ADC2D}"/>
              </a:ext>
            </a:extLst>
          </p:cNvPr>
          <p:cNvSpPr txBox="1"/>
          <p:nvPr/>
        </p:nvSpPr>
        <p:spPr>
          <a:xfrm>
            <a:off x="380433" y="1921634"/>
            <a:ext cx="6094520" cy="1077218"/>
          </a:xfrm>
          <a:prstGeom prst="rect">
            <a:avLst/>
          </a:prstGeom>
          <a:noFill/>
        </p:spPr>
        <p:txBody>
          <a:bodyPr wrap="square">
            <a:spAutoFit/>
          </a:bodyPr>
          <a:lstStyle/>
          <a:p>
            <a:r>
              <a:rPr lang="en-US" sz="1600" dirty="0" err="1">
                <a:latin typeface="Arial" panose="020B0604020202020204" pitchFamily="34" charset="0"/>
                <a:cs typeface="Arial" panose="020B0604020202020204" pitchFamily="34" charset="0"/>
              </a:rPr>
              <a:t>Zhvillimi</a:t>
            </a:r>
            <a:r>
              <a:rPr lang="en-US" sz="1600" dirty="0">
                <a:latin typeface="Arial" panose="020B0604020202020204" pitchFamily="34" charset="0"/>
                <a:cs typeface="Arial" panose="020B0604020202020204" pitchFamily="34" charset="0"/>
              </a:rPr>
              <a:t> I </a:t>
            </a:r>
            <a:r>
              <a:rPr lang="en-US" sz="1600" dirty="0" err="1">
                <a:latin typeface="Arial" panose="020B0604020202020204" pitchFamily="34" charset="0"/>
                <a:cs typeface="Arial" panose="020B0604020202020204" pitchFamily="34" charset="0"/>
              </a:rPr>
              <a:t>kadastrit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lidhet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ngusht</a:t>
            </a:r>
            <a:r>
              <a:rPr lang="en-US" sz="1600" dirty="0">
                <a:latin typeface="Arial" panose="020B0604020202020204" pitchFamily="34" charset="0"/>
                <a:cs typeface="Arial" panose="020B0604020202020204" pitchFamily="34" charset="0"/>
              </a:rPr>
              <a:t> me </a:t>
            </a:r>
            <a:r>
              <a:rPr lang="en-US" sz="1600" dirty="0" err="1">
                <a:latin typeface="Arial" panose="020B0604020202020204" pitchFamily="34" charset="0"/>
                <a:cs typeface="Arial" panose="020B0604020202020204" pitchFamily="34" charset="0"/>
              </a:rPr>
              <a:t>shfaqjen</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e </a:t>
            </a:r>
            <a:r>
              <a:rPr lang="en-US" sz="1600" b="1" dirty="0" err="1">
                <a:latin typeface="Arial" panose="020B0604020202020204" pitchFamily="34" charset="0"/>
                <a:cs typeface="Arial" panose="020B0604020202020204" pitchFamily="34" charset="0"/>
              </a:rPr>
              <a:t>civilizimit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atehere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kur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njeriu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filloj</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jetoj</a:t>
            </a:r>
            <a:r>
              <a:rPr lang="en-US" sz="1600" dirty="0">
                <a:latin typeface="Arial" panose="020B0604020202020204" pitchFamily="34" charset="0"/>
                <a:cs typeface="Arial" panose="020B0604020202020204" pitchFamily="34" charset="0"/>
              </a:rPr>
              <a:t> ne </a:t>
            </a:r>
            <a:r>
              <a:rPr lang="en-US" sz="1600" dirty="0" err="1">
                <a:latin typeface="Arial" panose="020B0604020202020204" pitchFamily="34" charset="0"/>
                <a:cs typeface="Arial" panose="020B0604020202020204" pitchFamily="34" charset="0"/>
              </a:rPr>
              <a:t>grupe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kishte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nevoje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edhe</a:t>
            </a:r>
            <a:r>
              <a:rPr lang="en-US" sz="1600" dirty="0">
                <a:latin typeface="Arial" panose="020B0604020202020204" pitchFamily="34" charset="0"/>
                <a:cs typeface="Arial" panose="020B0604020202020204" pitchFamily="34" charset="0"/>
              </a:rPr>
              <a:t> per </a:t>
            </a:r>
            <a:r>
              <a:rPr lang="en-US" sz="1600" dirty="0" err="1">
                <a:latin typeface="Arial" panose="020B0604020202020204" pitchFamily="34" charset="0"/>
                <a:cs typeface="Arial" panose="020B0604020202020204" pitchFamily="34" charset="0"/>
              </a:rPr>
              <a:t>perkufizim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territorit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ishte</a:t>
            </a:r>
            <a:r>
              <a:rPr lang="en-US" sz="1600" dirty="0">
                <a:latin typeface="Arial" panose="020B0604020202020204" pitchFamily="34" charset="0"/>
                <a:cs typeface="Arial" panose="020B0604020202020204" pitchFamily="34" charset="0"/>
              </a:rPr>
              <a:t> ne </a:t>
            </a:r>
            <a:r>
              <a:rPr lang="en-US" sz="1600" b="1" dirty="0" err="1">
                <a:latin typeface="Arial" panose="020B0604020202020204" pitchFamily="34" charset="0"/>
                <a:cs typeface="Arial" panose="020B0604020202020204" pitchFamily="34" charset="0"/>
              </a:rPr>
              <a:t>zoterim</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tij</a:t>
            </a:r>
            <a:r>
              <a:rPr lang="en-US" sz="1600" b="1" dirty="0">
                <a:latin typeface="Arial" panose="020B0604020202020204" pitchFamily="34" charset="0"/>
                <a:cs typeface="Arial" panose="020B0604020202020204" pitchFamily="34" charset="0"/>
              </a:rPr>
              <a:t> apo ne </a:t>
            </a:r>
            <a:r>
              <a:rPr lang="en-US" sz="1600" b="1" dirty="0" err="1">
                <a:latin typeface="Arial" panose="020B0604020202020204" pitchFamily="34" charset="0"/>
                <a:cs typeface="Arial" panose="020B0604020202020204" pitchFamily="34" charset="0"/>
              </a:rPr>
              <a:t>zoterim</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grupit</a:t>
            </a:r>
            <a:r>
              <a:rPr lang="en-US" sz="1600" b="1" dirty="0">
                <a:latin typeface="Arial" panose="020B0604020202020204" pitchFamily="34" charset="0"/>
                <a:cs typeface="Arial" panose="020B0604020202020204" pitchFamily="34" charset="0"/>
              </a:rPr>
              <a:t>. </a:t>
            </a:r>
            <a:endParaRPr lang="en-US" sz="1600" b="1" dirty="0"/>
          </a:p>
        </p:txBody>
      </p:sp>
      <p:sp>
        <p:nvSpPr>
          <p:cNvPr id="11" name="TextBox 10">
            <a:extLst>
              <a:ext uri="{FF2B5EF4-FFF2-40B4-BE49-F238E27FC236}">
                <a16:creationId xmlns:a16="http://schemas.microsoft.com/office/drawing/2014/main" id="{8C711430-8F3B-ABE0-450B-5B31B18D6213}"/>
              </a:ext>
            </a:extLst>
          </p:cNvPr>
          <p:cNvSpPr txBox="1"/>
          <p:nvPr/>
        </p:nvSpPr>
        <p:spPr>
          <a:xfrm>
            <a:off x="380433" y="3059668"/>
            <a:ext cx="6094520" cy="1323439"/>
          </a:xfrm>
          <a:prstGeom prst="rect">
            <a:avLst/>
          </a:prstGeom>
          <a:noFill/>
        </p:spPr>
        <p:txBody>
          <a:bodyPr wrap="square">
            <a:spAutoFit/>
          </a:bodyPr>
          <a:lstStyle/>
          <a:p>
            <a:r>
              <a:rPr lang="en-US" sz="1600" dirty="0">
                <a:latin typeface="Arial" panose="020B0604020202020204" pitchFamily="34" charset="0"/>
                <a:cs typeface="Arial" panose="020B0604020202020204" pitchFamily="34" charset="0"/>
              </a:rPr>
              <a:t>Ne kohen e </a:t>
            </a:r>
            <a:r>
              <a:rPr lang="en-US" sz="1600" dirty="0" err="1">
                <a:latin typeface="Arial" panose="020B0604020202020204" pitchFamily="34" charset="0"/>
                <a:cs typeface="Arial" panose="020B0604020202020204" pitchFamily="34" charset="0"/>
              </a:rPr>
              <a:t>shoqerive</a:t>
            </a:r>
            <a:r>
              <a:rPr lang="en-US" sz="1600" dirty="0">
                <a:latin typeface="Arial" panose="020B0604020202020204" pitchFamily="34" charset="0"/>
                <a:cs typeface="Arial" panose="020B0604020202020204" pitchFamily="34" charset="0"/>
              </a:rPr>
              <a:t> primitive </a:t>
            </a:r>
            <a:r>
              <a:rPr lang="en-US" sz="1600" dirty="0" err="1">
                <a:latin typeface="Arial" panose="020B0604020202020204" pitchFamily="34" charset="0"/>
                <a:cs typeface="Arial" panose="020B0604020202020204" pitchFamily="34" charset="0"/>
              </a:rPr>
              <a:t>kishte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shume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toka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lira,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pazene</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qe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sherbenin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si</a:t>
            </a:r>
            <a:r>
              <a:rPr lang="en-US" sz="1600" dirty="0">
                <a:latin typeface="Arial" panose="020B0604020202020204" pitchFamily="34" charset="0"/>
                <a:cs typeface="Arial" panose="020B0604020202020204" pitchFamily="34" charset="0"/>
              </a:rPr>
              <a:t> ambient </a:t>
            </a:r>
            <a:r>
              <a:rPr lang="en-US" sz="1600" dirty="0" err="1">
                <a:latin typeface="Arial" panose="020B0604020202020204" pitchFamily="34" charset="0"/>
                <a:cs typeface="Arial" panose="020B0604020202020204" pitchFamily="34" charset="0"/>
              </a:rPr>
              <a:t>jetese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dhe</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cila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nuk</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kosiderohej</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pasuri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ndersa</a:t>
            </a:r>
            <a:r>
              <a:rPr lang="en-US" sz="1600" dirty="0">
                <a:latin typeface="Arial" panose="020B0604020202020204" pitchFamily="34" charset="0"/>
                <a:cs typeface="Arial" panose="020B0604020202020204" pitchFamily="34" charset="0"/>
              </a:rPr>
              <a:t> me </a:t>
            </a:r>
            <a:r>
              <a:rPr lang="en-US" sz="1600" dirty="0" err="1">
                <a:latin typeface="Arial" panose="020B0604020202020204" pitchFamily="34" charset="0"/>
                <a:cs typeface="Arial" panose="020B0604020202020204" pitchFamily="34" charset="0"/>
              </a:rPr>
              <a:t>zhvillimin</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shoqerise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toka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filloi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perkufizohej</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trajtohej</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si</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pasuri</a:t>
            </a:r>
            <a:r>
              <a:rPr lang="en-US" sz="1600" b="1" dirty="0">
                <a:latin typeface="Arial" panose="020B0604020202020204" pitchFamily="34" charset="0"/>
                <a:cs typeface="Arial" panose="020B0604020202020204" pitchFamily="34" charset="0"/>
              </a:rPr>
              <a:t> po </a:t>
            </a:r>
            <a:r>
              <a:rPr lang="en-US" sz="1600" b="1" dirty="0" err="1">
                <a:latin typeface="Arial" panose="020B0604020202020204" pitchFamily="34" charset="0"/>
                <a:cs typeface="Arial" panose="020B0604020202020204" pitchFamily="34" charset="0"/>
              </a:rPr>
              <a:t>ashtu</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edhe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si</a:t>
            </a:r>
            <a:r>
              <a:rPr lang="en-US" sz="1600" b="1" dirty="0">
                <a:latin typeface="Arial" panose="020B0604020202020204" pitchFamily="34" charset="0"/>
                <a:cs typeface="Arial" panose="020B0604020202020204" pitchFamily="34" charset="0"/>
              </a:rPr>
              <a:t> mall </a:t>
            </a:r>
            <a:r>
              <a:rPr lang="en-US" sz="1600" b="1" dirty="0" err="1">
                <a:latin typeface="Arial" panose="020B0604020202020204" pitchFamily="34" charset="0"/>
                <a:cs typeface="Arial" panose="020B0604020202020204" pitchFamily="34" charset="0"/>
              </a:rPr>
              <a:t>tregu</a:t>
            </a:r>
            <a:r>
              <a:rPr lang="en-US" sz="1600" b="1" dirty="0">
                <a:latin typeface="Arial" panose="020B0604020202020204" pitchFamily="34" charset="0"/>
                <a:cs typeface="Arial" panose="020B0604020202020204" pitchFamily="34" charset="0"/>
              </a:rPr>
              <a:t>. </a:t>
            </a:r>
            <a:endParaRPr lang="en-US" sz="1600" b="1" dirty="0"/>
          </a:p>
        </p:txBody>
      </p:sp>
      <p:sp>
        <p:nvSpPr>
          <p:cNvPr id="13" name="TextBox 12">
            <a:extLst>
              <a:ext uri="{FF2B5EF4-FFF2-40B4-BE49-F238E27FC236}">
                <a16:creationId xmlns:a16="http://schemas.microsoft.com/office/drawing/2014/main" id="{7488FB34-88B3-5DED-804B-EB0CF4F04DDA}"/>
              </a:ext>
            </a:extLst>
          </p:cNvPr>
          <p:cNvSpPr txBox="1"/>
          <p:nvPr/>
        </p:nvSpPr>
        <p:spPr>
          <a:xfrm>
            <a:off x="4361155" y="4154694"/>
            <a:ext cx="7170938" cy="1077218"/>
          </a:xfrm>
          <a:prstGeom prst="rect">
            <a:avLst/>
          </a:prstGeom>
          <a:noFill/>
        </p:spPr>
        <p:txBody>
          <a:bodyPr wrap="square">
            <a:spAutoFit/>
          </a:bodyPr>
          <a:lstStyle/>
          <a:p>
            <a:r>
              <a:rPr lang="en-US" sz="1600" dirty="0">
                <a:latin typeface="Arial" panose="020B0604020202020204" pitchFamily="34" charset="0"/>
                <a:cs typeface="Arial" panose="020B0604020202020204" pitchFamily="34" charset="0"/>
              </a:rPr>
              <a:t>Si </a:t>
            </a:r>
            <a:r>
              <a:rPr lang="en-US" sz="1600" dirty="0" err="1">
                <a:latin typeface="Arial" panose="020B0604020202020204" pitchFamily="34" charset="0"/>
                <a:cs typeface="Arial" panose="020B0604020202020204" pitchFamily="34" charset="0"/>
              </a:rPr>
              <a:t>dokumente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vjetra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cituara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shpesh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cilat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korespondojne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drejtperdrejte</a:t>
            </a:r>
            <a:r>
              <a:rPr lang="en-US" sz="1600" dirty="0">
                <a:latin typeface="Arial" panose="020B0604020202020204" pitchFamily="34" charset="0"/>
                <a:cs typeface="Arial" panose="020B0604020202020204" pitchFamily="34" charset="0"/>
              </a:rPr>
              <a:t> me </a:t>
            </a:r>
            <a:r>
              <a:rPr lang="en-US" sz="1600" dirty="0" err="1">
                <a:latin typeface="Arial" panose="020B0604020202020204" pitchFamily="34" charset="0"/>
                <a:cs typeface="Arial" panose="020B0604020202020204" pitchFamily="34" charset="0"/>
              </a:rPr>
              <a:t>kadastrin</a:t>
            </a:r>
            <a:r>
              <a:rPr lang="en-US" sz="1600" dirty="0">
                <a:latin typeface="Arial" panose="020B0604020202020204" pitchFamily="34" charset="0"/>
                <a:cs typeface="Arial" panose="020B0604020202020204" pitchFamily="34" charset="0"/>
              </a:rPr>
              <a:t> jane </a:t>
            </a:r>
            <a:r>
              <a:rPr lang="en-US" sz="1600" b="1" dirty="0" err="1">
                <a:latin typeface="Arial" panose="020B0604020202020204" pitchFamily="34" charset="0"/>
                <a:cs typeface="Arial" panose="020B0604020202020204" pitchFamily="34" charset="0"/>
              </a:rPr>
              <a:t>tabelat</a:t>
            </a:r>
            <a:r>
              <a:rPr lang="en-US" sz="1600" b="1" dirty="0">
                <a:latin typeface="Arial" panose="020B0604020202020204" pitchFamily="34" charset="0"/>
                <a:cs typeface="Arial" panose="020B0604020202020204" pitchFamily="34" charset="0"/>
              </a:rPr>
              <a:t> e </a:t>
            </a:r>
            <a:r>
              <a:rPr lang="en-US" sz="1600" b="1" dirty="0" err="1">
                <a:latin typeface="Arial" panose="020B0604020202020204" pitchFamily="34" charset="0"/>
                <a:cs typeface="Arial" panose="020B0604020202020204" pitchFamily="34" charset="0"/>
              </a:rPr>
              <a:t>Heldeut</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gjetura</a:t>
            </a:r>
            <a:r>
              <a:rPr lang="en-US" sz="1600" b="1" dirty="0">
                <a:latin typeface="Arial" panose="020B0604020202020204" pitchFamily="34" charset="0"/>
                <a:cs typeface="Arial" panose="020B0604020202020204" pitchFamily="34" charset="0"/>
              </a:rPr>
              <a:t> ne </a:t>
            </a:r>
            <a:r>
              <a:rPr lang="en-US" sz="1600" b="1" dirty="0" err="1">
                <a:latin typeface="Arial" panose="020B0604020202020204" pitchFamily="34" charset="0"/>
                <a:cs typeface="Arial" panose="020B0604020202020204" pitchFamily="34" charset="0"/>
              </a:rPr>
              <a:t>shkretiren</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arabe</a:t>
            </a:r>
            <a:r>
              <a:rPr lang="en-US" sz="1600" b="1"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parcelat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tokesore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kane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qene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skicuara</a:t>
            </a:r>
            <a:r>
              <a:rPr lang="en-US" sz="1600" dirty="0">
                <a:latin typeface="Arial" panose="020B0604020202020204" pitchFamily="34" charset="0"/>
                <a:cs typeface="Arial" panose="020B0604020202020204" pitchFamily="34" charset="0"/>
              </a:rPr>
              <a:t> ne </a:t>
            </a:r>
            <a:r>
              <a:rPr lang="en-US" sz="1600" dirty="0" err="1">
                <a:latin typeface="Arial" panose="020B0604020202020204" pitchFamily="34" charset="0"/>
                <a:cs typeface="Arial" panose="020B0604020202020204" pitchFamily="34" charset="0"/>
              </a:rPr>
              <a:t>menyre</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mjaft</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rregullt</a:t>
            </a:r>
            <a:r>
              <a:rPr lang="en-US" sz="1600" b="1" dirty="0">
                <a:latin typeface="Arial" panose="020B0604020202020204" pitchFamily="34" charset="0"/>
                <a:cs typeface="Arial" panose="020B0604020202020204" pitchFamily="34" charset="0"/>
              </a:rPr>
              <a:t> ne </a:t>
            </a:r>
            <a:r>
              <a:rPr lang="en-US" sz="1600" b="1" dirty="0" err="1">
                <a:latin typeface="Arial" panose="020B0604020202020204" pitchFamily="34" charset="0"/>
                <a:cs typeface="Arial" panose="020B0604020202020204" pitchFamily="34" charset="0"/>
              </a:rPr>
              <a:t>formen</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gjeometrike</a:t>
            </a:r>
            <a:r>
              <a:rPr lang="en-US" sz="1600" b="1" dirty="0">
                <a:latin typeface="Arial" panose="020B0604020202020204" pitchFamily="34" charset="0"/>
                <a:cs typeface="Arial" panose="020B0604020202020204" pitchFamily="34" charset="0"/>
              </a:rPr>
              <a:t>.</a:t>
            </a:r>
            <a:endParaRPr lang="en-US" sz="1600" b="1" dirty="0"/>
          </a:p>
        </p:txBody>
      </p:sp>
      <p:sp>
        <p:nvSpPr>
          <p:cNvPr id="15" name="TextBox 14">
            <a:extLst>
              <a:ext uri="{FF2B5EF4-FFF2-40B4-BE49-F238E27FC236}">
                <a16:creationId xmlns:a16="http://schemas.microsoft.com/office/drawing/2014/main" id="{F19CE2F2-2A42-FB37-4BE9-488BFA031A5A}"/>
              </a:ext>
            </a:extLst>
          </p:cNvPr>
          <p:cNvSpPr txBox="1"/>
          <p:nvPr/>
        </p:nvSpPr>
        <p:spPr>
          <a:xfrm>
            <a:off x="6793637" y="3599417"/>
            <a:ext cx="5017930" cy="646331"/>
          </a:xfrm>
          <a:prstGeom prst="rect">
            <a:avLst/>
          </a:prstGeom>
          <a:noFill/>
        </p:spPr>
        <p:txBody>
          <a:bodyPr wrap="square">
            <a:spAutoFit/>
          </a:bodyPr>
          <a:lstStyle/>
          <a:p>
            <a:r>
              <a:rPr lang="en-US" sz="1800" dirty="0" err="1">
                <a:latin typeface="Arial" panose="020B0604020202020204" pitchFamily="34" charset="0"/>
                <a:cs typeface="Arial" panose="020B0604020202020204" pitchFamily="34" charset="0"/>
              </a:rPr>
              <a:t>Skicat</a:t>
            </a:r>
            <a:r>
              <a:rPr lang="en-US" sz="1800" dirty="0">
                <a:latin typeface="Arial" panose="020B0604020202020204" pitchFamily="34" charset="0"/>
                <a:cs typeface="Arial" panose="020B0604020202020204" pitchFamily="34" charset="0"/>
              </a:rPr>
              <a:t> e </a:t>
            </a:r>
            <a:r>
              <a:rPr lang="en-US" sz="1800" dirty="0" err="1">
                <a:latin typeface="Arial" panose="020B0604020202020204" pitchFamily="34" charset="0"/>
                <a:cs typeface="Arial" panose="020B0604020202020204" pitchFamily="34" charset="0"/>
              </a:rPr>
              <a:t>paraqituara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nga</a:t>
            </a:r>
            <a:r>
              <a:rPr lang="en-US" sz="1800" dirty="0">
                <a:latin typeface="Arial" panose="020B0604020202020204" pitchFamily="34" charset="0"/>
                <a:cs typeface="Arial" panose="020B0604020202020204" pitchFamily="34" charset="0"/>
              </a:rPr>
              <a:t> </a:t>
            </a:r>
            <a:r>
              <a:rPr lang="en-US" sz="1800" b="1" dirty="0">
                <a:latin typeface="Arial" panose="020B0604020202020204" pitchFamily="34" charset="0"/>
                <a:cs typeface="Arial" panose="020B0604020202020204" pitchFamily="34" charset="0"/>
              </a:rPr>
              <a:t>Ga-Sur 2500 </a:t>
            </a:r>
            <a:r>
              <a:rPr lang="en-US" sz="1800" dirty="0" err="1">
                <a:latin typeface="Arial" panose="020B0604020202020204" pitchFamily="34" charset="0"/>
                <a:cs typeface="Arial" panose="020B0604020202020204" pitchFamily="34" charset="0"/>
              </a:rPr>
              <a:t>vjet</a:t>
            </a:r>
            <a:r>
              <a:rPr lang="en-US" sz="1800" dirty="0">
                <a:latin typeface="Arial" panose="020B0604020202020204" pitchFamily="34" charset="0"/>
                <a:cs typeface="Arial" panose="020B0604020202020204" pitchFamily="34" charset="0"/>
              </a:rPr>
              <a:t> para </a:t>
            </a:r>
            <a:r>
              <a:rPr lang="en-US" sz="1800" dirty="0" err="1">
                <a:latin typeface="Arial" panose="020B0604020202020204" pitchFamily="34" charset="0"/>
                <a:cs typeface="Arial" panose="020B0604020202020204" pitchFamily="34" charset="0"/>
              </a:rPr>
              <a:t>eres</a:t>
            </a:r>
            <a:r>
              <a:rPr lang="en-US" sz="1800" dirty="0">
                <a:latin typeface="Arial" panose="020B0604020202020204" pitchFamily="34" charset="0"/>
                <a:cs typeface="Arial" panose="020B0604020202020204" pitchFamily="34" charset="0"/>
              </a:rPr>
              <a:t> sone</a:t>
            </a:r>
            <a:endParaRPr lang="en-US" dirty="0"/>
          </a:p>
        </p:txBody>
      </p:sp>
      <p:sp>
        <p:nvSpPr>
          <p:cNvPr id="17" name="TextBox 16">
            <a:extLst>
              <a:ext uri="{FF2B5EF4-FFF2-40B4-BE49-F238E27FC236}">
                <a16:creationId xmlns:a16="http://schemas.microsoft.com/office/drawing/2014/main" id="{EA0520BB-455A-E831-38C1-3FB35FC08EA9}"/>
              </a:ext>
            </a:extLst>
          </p:cNvPr>
          <p:cNvSpPr txBox="1"/>
          <p:nvPr/>
        </p:nvSpPr>
        <p:spPr>
          <a:xfrm>
            <a:off x="4361155" y="5305124"/>
            <a:ext cx="7517167" cy="1323439"/>
          </a:xfrm>
          <a:prstGeom prst="rect">
            <a:avLst/>
          </a:prstGeom>
          <a:noFill/>
        </p:spPr>
        <p:txBody>
          <a:bodyPr wrap="square">
            <a:spAutoFit/>
          </a:bodyPr>
          <a:lstStyle/>
          <a:p>
            <a:r>
              <a:rPr lang="en-US" sz="1600" dirty="0" err="1">
                <a:latin typeface="Arial" panose="020B0604020202020204" pitchFamily="34" charset="0"/>
                <a:cs typeface="Arial" panose="020B0604020202020204" pitchFamily="34" charset="0"/>
              </a:rPr>
              <a:t>Gjithashtu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edhe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parcelat</a:t>
            </a:r>
            <a:r>
              <a:rPr lang="en-US" sz="1600" dirty="0">
                <a:latin typeface="Arial" panose="020B0604020202020204" pitchFamily="34" charset="0"/>
                <a:cs typeface="Arial" panose="020B0604020202020204" pitchFamily="34" charset="0"/>
              </a:rPr>
              <a:t> ne </a:t>
            </a:r>
            <a:r>
              <a:rPr lang="en-US" sz="1600" b="1" dirty="0" err="1">
                <a:latin typeface="Arial" panose="020B0604020202020204" pitchFamily="34" charset="0"/>
                <a:cs typeface="Arial" panose="020B0604020202020204" pitchFamily="34" charset="0"/>
              </a:rPr>
              <a:t>luginen</a:t>
            </a:r>
            <a:r>
              <a:rPr lang="en-US" sz="1600" b="1" dirty="0">
                <a:latin typeface="Arial" panose="020B0604020202020204" pitchFamily="34" charset="0"/>
                <a:cs typeface="Arial" panose="020B0604020202020204" pitchFamily="34" charset="0"/>
              </a:rPr>
              <a:t> e </a:t>
            </a:r>
            <a:r>
              <a:rPr lang="en-US" sz="1600" b="1" dirty="0" err="1">
                <a:latin typeface="Arial" panose="020B0604020202020204" pitchFamily="34" charset="0"/>
                <a:cs typeface="Arial" panose="020B0604020202020204" pitchFamily="34" charset="0"/>
              </a:rPr>
              <a:t>lumit</a:t>
            </a:r>
            <a:r>
              <a:rPr lang="en-US" sz="1600" b="1" dirty="0">
                <a:latin typeface="Arial" panose="020B0604020202020204" pitchFamily="34" charset="0"/>
                <a:cs typeface="Arial" panose="020B0604020202020204" pitchFamily="34" charset="0"/>
              </a:rPr>
              <a:t> NIL </a:t>
            </a:r>
            <a:r>
              <a:rPr lang="en-US" sz="1600" dirty="0">
                <a:latin typeface="Arial" panose="020B0604020202020204" pitchFamily="34" charset="0"/>
                <a:cs typeface="Arial" panose="020B0604020202020204" pitchFamily="34" charset="0"/>
              </a:rPr>
              <a:t>ne </a:t>
            </a:r>
            <a:r>
              <a:rPr lang="en-US" sz="1600" dirty="0" err="1">
                <a:latin typeface="Arial" panose="020B0604020202020204" pitchFamily="34" charset="0"/>
                <a:cs typeface="Arial" panose="020B0604020202020204" pitchFamily="34" charset="0"/>
              </a:rPr>
              <a:t>Egjipt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njohura</a:t>
            </a:r>
            <a:r>
              <a:rPr lang="en-US" sz="1600" dirty="0">
                <a:latin typeface="Arial" panose="020B0604020202020204" pitchFamily="34" charset="0"/>
                <a:cs typeface="Arial" panose="020B0604020202020204" pitchFamily="34" charset="0"/>
              </a:rPr>
              <a:t> per </a:t>
            </a:r>
            <a:r>
              <a:rPr lang="en-US" sz="1600" dirty="0" err="1">
                <a:latin typeface="Arial" panose="020B0604020202020204" pitchFamily="34" charset="0"/>
                <a:cs typeface="Arial" panose="020B0604020202020204" pitchFamily="34" charset="0"/>
              </a:rPr>
              <a:t>plleshmerine</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tyre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dhe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vershimet</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shpeshta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ndodhura</a:t>
            </a:r>
            <a:r>
              <a:rPr lang="en-US" sz="1600" dirty="0">
                <a:latin typeface="Arial" panose="020B0604020202020204" pitchFamily="34" charset="0"/>
                <a:cs typeface="Arial" panose="020B0604020202020204" pitchFamily="34" charset="0"/>
              </a:rPr>
              <a:t> ne </a:t>
            </a:r>
            <a:r>
              <a:rPr lang="en-US" sz="1600" dirty="0" err="1">
                <a:latin typeface="Arial" panose="020B0604020202020204" pitchFamily="34" charset="0"/>
                <a:cs typeface="Arial" panose="020B0604020202020204" pitchFamily="34" charset="0"/>
              </a:rPr>
              <a:t>kete</a:t>
            </a:r>
            <a:r>
              <a:rPr lang="en-US" sz="1600" dirty="0">
                <a:latin typeface="Arial" panose="020B0604020202020204" pitchFamily="34" charset="0"/>
                <a:cs typeface="Arial" panose="020B0604020202020204" pitchFamily="34" charset="0"/>
              </a:rPr>
              <a:t> zone </a:t>
            </a:r>
            <a:r>
              <a:rPr lang="en-US" sz="1600" dirty="0" err="1">
                <a:latin typeface="Arial" panose="020B0604020202020204" pitchFamily="34" charset="0"/>
                <a:cs typeface="Arial" panose="020B0604020202020204" pitchFamily="34" charset="0"/>
              </a:rPr>
              <a:t>eshte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dashur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evidentohen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disi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gjithashtu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edhe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kufijte</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tyre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rivendosn</a:t>
            </a:r>
            <a:r>
              <a:rPr lang="en-US" sz="1600" dirty="0">
                <a:latin typeface="Arial" panose="020B0604020202020204" pitchFamily="34" charset="0"/>
                <a:cs typeface="Arial" panose="020B0604020202020204" pitchFamily="34" charset="0"/>
              </a:rPr>
              <a:t> pas </a:t>
            </a:r>
            <a:r>
              <a:rPr lang="en-US" sz="1600" dirty="0" err="1">
                <a:latin typeface="Arial" panose="020B0604020202020204" pitchFamily="34" charset="0"/>
                <a:cs typeface="Arial" panose="020B0604020202020204" pitchFamily="34" charset="0"/>
              </a:rPr>
              <a:t>vershimeve</a:t>
            </a:r>
            <a:r>
              <a:rPr lang="en-US" sz="1600" b="1"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Gjitha</a:t>
            </a:r>
            <a:r>
              <a:rPr lang="en-US" sz="1600" dirty="0">
                <a:latin typeface="Arial" panose="020B0604020202020204" pitchFamily="34" charset="0"/>
                <a:cs typeface="Arial" panose="020B0604020202020204" pitchFamily="34" charset="0"/>
              </a:rPr>
              <a:t> keto </a:t>
            </a:r>
            <a:r>
              <a:rPr lang="en-US" sz="1600" dirty="0" err="1">
                <a:latin typeface="Arial" panose="020B0604020202020204" pitchFamily="34" charset="0"/>
                <a:cs typeface="Arial" panose="020B0604020202020204" pitchFamily="34" charset="0"/>
              </a:rPr>
              <a:t>matje</a:t>
            </a:r>
            <a:r>
              <a:rPr lang="en-US" sz="1600" dirty="0">
                <a:latin typeface="Arial" panose="020B0604020202020204" pitchFamily="34" charset="0"/>
                <a:cs typeface="Arial" panose="020B0604020202020204" pitchFamily="34" charset="0"/>
              </a:rPr>
              <a:t> jane </a:t>
            </a:r>
            <a:r>
              <a:rPr lang="en-US" sz="1600" dirty="0" err="1">
                <a:latin typeface="Arial" panose="020B0604020202020204" pitchFamily="34" charset="0"/>
                <a:cs typeface="Arial" panose="020B0604020202020204" pitchFamily="34" charset="0"/>
              </a:rPr>
              <a:t>kryer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vetem</a:t>
            </a:r>
            <a:r>
              <a:rPr lang="en-US" sz="1600" dirty="0">
                <a:latin typeface="Arial" panose="020B0604020202020204" pitchFamily="34" charset="0"/>
                <a:cs typeface="Arial" panose="020B0604020202020204" pitchFamily="34" charset="0"/>
              </a:rPr>
              <a:t> duke </a:t>
            </a:r>
            <a:r>
              <a:rPr lang="en-US" sz="1600" dirty="0" err="1">
                <a:latin typeface="Arial" panose="020B0604020202020204" pitchFamily="34" charset="0"/>
                <a:cs typeface="Arial" panose="020B0604020202020204" pitchFamily="34" charset="0"/>
              </a:rPr>
              <a:t>shfrytezuar</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artin</a:t>
            </a:r>
            <a:r>
              <a:rPr lang="en-US" sz="1600" b="1" dirty="0">
                <a:latin typeface="Arial" panose="020B0604020202020204" pitchFamily="34" charset="0"/>
                <a:cs typeface="Arial" panose="020B0604020202020204" pitchFamily="34" charset="0"/>
              </a:rPr>
              <a:t> e </a:t>
            </a:r>
            <a:r>
              <a:rPr lang="en-US" sz="1600" b="1" dirty="0" err="1">
                <a:latin typeface="Arial" panose="020B0604020202020204" pitchFamily="34" charset="0"/>
                <a:cs typeface="Arial" panose="020B0604020202020204" pitchFamily="34" charset="0"/>
              </a:rPr>
              <a:t>matjes</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dhe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skicimet</a:t>
            </a:r>
            <a:r>
              <a:rPr lang="en-US" sz="1600" b="1" dirty="0">
                <a:latin typeface="Arial" panose="020B0604020202020204" pitchFamily="34" charset="0"/>
                <a:cs typeface="Arial" panose="020B0604020202020204" pitchFamily="34" charset="0"/>
              </a:rPr>
              <a:t> e </a:t>
            </a:r>
            <a:r>
              <a:rPr lang="en-US" sz="1600" b="1" dirty="0" err="1">
                <a:latin typeface="Arial" panose="020B0604020202020204" pitchFamily="34" charset="0"/>
                <a:cs typeface="Arial" panose="020B0604020202020204" pitchFamily="34" charset="0"/>
              </a:rPr>
              <a:t>tyre</a:t>
            </a:r>
            <a:r>
              <a:rPr lang="en-US" sz="1600" b="1" dirty="0">
                <a:latin typeface="Arial" panose="020B0604020202020204" pitchFamily="34" charset="0"/>
                <a:cs typeface="Arial" panose="020B0604020202020204" pitchFamily="34" charset="0"/>
              </a:rPr>
              <a:t> me </a:t>
            </a:r>
            <a:r>
              <a:rPr lang="en-US" sz="1600" b="1" dirty="0" err="1">
                <a:latin typeface="Arial" panose="020B0604020202020204" pitchFamily="34" charset="0"/>
                <a:cs typeface="Arial" panose="020B0604020202020204" pitchFamily="34" charset="0"/>
              </a:rPr>
              <a:t>mjetet</a:t>
            </a:r>
            <a:r>
              <a:rPr lang="en-US" sz="1600" b="1" dirty="0">
                <a:latin typeface="Arial" panose="020B0604020202020204" pitchFamily="34" charset="0"/>
                <a:cs typeface="Arial" panose="020B0604020202020204" pitchFamily="34" charset="0"/>
              </a:rPr>
              <a:t> e </a:t>
            </a:r>
            <a:r>
              <a:rPr lang="en-US" sz="1600" b="1" dirty="0" err="1">
                <a:latin typeface="Arial" panose="020B0604020202020204" pitchFamily="34" charset="0"/>
                <a:cs typeface="Arial" panose="020B0604020202020204" pitchFamily="34" charset="0"/>
              </a:rPr>
              <a:t>kohes</a:t>
            </a:r>
            <a:endParaRPr lang="en-US" sz="1600" dirty="0"/>
          </a:p>
        </p:txBody>
      </p:sp>
    </p:spTree>
    <p:extLst>
      <p:ext uri="{BB962C8B-B14F-4D97-AF65-F5344CB8AC3E}">
        <p14:creationId xmlns:p14="http://schemas.microsoft.com/office/powerpoint/2010/main" val="3255755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37331F0-D4B4-2C62-D975-B56BB8A8DD2E}"/>
              </a:ext>
            </a:extLst>
          </p:cNvPr>
          <p:cNvSpPr txBox="1"/>
          <p:nvPr/>
        </p:nvSpPr>
        <p:spPr>
          <a:xfrm>
            <a:off x="1751012" y="201511"/>
            <a:ext cx="8689976" cy="1015663"/>
          </a:xfrm>
          <a:prstGeom prst="rect">
            <a:avLst/>
          </a:prstGeom>
          <a:noFill/>
        </p:spPr>
        <p:txBody>
          <a:bodyPr wrap="square">
            <a:spAutoFit/>
          </a:bodyPr>
          <a:lstStyle/>
          <a:p>
            <a:pPr algn="ctr"/>
            <a:r>
              <a:rPr lang="en-US" sz="3000" b="1" i="1" dirty="0">
                <a:latin typeface="Times New Roman" panose="02020603050405020304" pitchFamily="18" charset="0"/>
                <a:ea typeface="Times New Roman" panose="02020603050405020304" pitchFamily="18" charset="0"/>
              </a:rPr>
              <a:t>QELLIMI DHE PERMBAJTJA E TE DHENAVE KADASTRALE</a:t>
            </a:r>
            <a:endParaRPr lang="en-US" sz="3000" dirty="0"/>
          </a:p>
        </p:txBody>
      </p:sp>
      <p:sp>
        <p:nvSpPr>
          <p:cNvPr id="8" name="TextBox 7">
            <a:extLst>
              <a:ext uri="{FF2B5EF4-FFF2-40B4-BE49-F238E27FC236}">
                <a16:creationId xmlns:a16="http://schemas.microsoft.com/office/drawing/2014/main" id="{6DBDC881-97CA-E8C6-6231-8558963F2399}"/>
              </a:ext>
            </a:extLst>
          </p:cNvPr>
          <p:cNvSpPr txBox="1"/>
          <p:nvPr/>
        </p:nvSpPr>
        <p:spPr>
          <a:xfrm>
            <a:off x="579268" y="3711269"/>
            <a:ext cx="10722006" cy="2862322"/>
          </a:xfrm>
          <a:prstGeom prst="rect">
            <a:avLst/>
          </a:prstGeom>
          <a:noFill/>
        </p:spPr>
        <p:txBody>
          <a:bodyPr wrap="square">
            <a:spAutoFit/>
          </a:bodyPr>
          <a:lstStyle/>
          <a:p>
            <a:pPr marL="285750" marR="0" indent="-285750">
              <a:spcBef>
                <a:spcPts val="0"/>
              </a:spcBef>
              <a:spcAft>
                <a:spcPts val="0"/>
              </a:spcAft>
              <a:buFont typeface="Arial" panose="020B0604020202020204" pitchFamily="34" charset="0"/>
              <a:buChar char="•"/>
            </a:pPr>
            <a:r>
              <a:rPr lang="it-IT" sz="1800" dirty="0">
                <a:effectLst/>
                <a:latin typeface="Times New Roman" panose="02020603050405020304" pitchFamily="18" charset="0"/>
                <a:ea typeface="Times New Roman" panose="02020603050405020304" pitchFamily="18" charset="0"/>
              </a:rPr>
              <a:t> </a:t>
            </a:r>
            <a:r>
              <a:rPr lang="it-IT" sz="1800" b="1" dirty="0">
                <a:effectLst/>
                <a:latin typeface="Times New Roman" panose="02020603050405020304" pitchFamily="18" charset="0"/>
                <a:ea typeface="Times New Roman" panose="02020603050405020304" pitchFamily="18" charset="0"/>
              </a:rPr>
              <a:t>Kadastri fiskal</a:t>
            </a:r>
            <a:r>
              <a:rPr lang="it-IT" sz="1800" dirty="0">
                <a:effectLst/>
                <a:latin typeface="Times New Roman" panose="02020603050405020304" pitchFamily="18" charset="0"/>
                <a:ea typeface="Times New Roman" panose="02020603050405020304" pitchFamily="18" charset="0"/>
              </a:rPr>
              <a:t> ka shërbyer dhe shërbenë që </a:t>
            </a:r>
            <a:r>
              <a:rPr lang="it-IT" dirty="0">
                <a:latin typeface="Times New Roman" panose="02020603050405020304" pitchFamily="18" charset="0"/>
                <a:ea typeface="Times New Roman" panose="02020603050405020304" pitchFamily="18" charset="0"/>
              </a:rPr>
              <a:t>të </a:t>
            </a:r>
            <a:r>
              <a:rPr lang="it-IT" sz="1800" dirty="0">
                <a:effectLst/>
                <a:latin typeface="Times New Roman" panose="02020603050405020304" pitchFamily="18" charset="0"/>
                <a:ea typeface="Times New Roman" panose="02020603050405020304" pitchFamily="18" charset="0"/>
              </a:rPr>
              <a:t>krijoj bazën e duhur për mbledhjen e tatimeve dhe obligimeve tjera fiskale. Kadastri fiskalë për bazë i ka dy qështje kryesore: </a:t>
            </a:r>
            <a:r>
              <a:rPr lang="it-IT" sz="1800" b="1" dirty="0">
                <a:effectLst/>
                <a:latin typeface="Times New Roman" panose="02020603050405020304" pitchFamily="18" charset="0"/>
                <a:ea typeface="Times New Roman" panose="02020603050405020304" pitchFamily="18" charset="0"/>
              </a:rPr>
              <a:t>sipërfaqen e parcelës dhe plleshmërinë e saj </a:t>
            </a:r>
            <a:r>
              <a:rPr lang="it-IT" sz="1800" dirty="0">
                <a:effectLst/>
                <a:latin typeface="Times New Roman" panose="02020603050405020304" pitchFamily="18" charset="0"/>
                <a:ea typeface="Times New Roman" panose="02020603050405020304" pitchFamily="18" charset="0"/>
              </a:rPr>
              <a:t>gjatë vitit kalendarik. Këto dy komponente mundësojnë përcaktimin e tatimit për sipërfaqen e caktuar.</a:t>
            </a:r>
            <a:endParaRPr lang="en-US" sz="14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it-IT" sz="1800" dirty="0">
                <a:effectLst/>
                <a:latin typeface="Times New Roman" panose="02020603050405020304" pitchFamily="18" charset="0"/>
                <a:ea typeface="Times New Roman" panose="02020603050405020304" pitchFamily="18" charset="0"/>
              </a:rPr>
              <a:t> </a:t>
            </a:r>
            <a:r>
              <a:rPr lang="it-IT" sz="1800" b="1" dirty="0">
                <a:effectLst/>
                <a:latin typeface="Times New Roman" panose="02020603050405020304" pitchFamily="18" charset="0"/>
                <a:ea typeface="Times New Roman" panose="02020603050405020304" pitchFamily="18" charset="0"/>
              </a:rPr>
              <a:t>Kadastri i të drejtës mbi tokat</a:t>
            </a:r>
            <a:r>
              <a:rPr lang="it-IT" sz="1800" dirty="0">
                <a:effectLst/>
                <a:latin typeface="Times New Roman" panose="02020603050405020304" pitchFamily="18" charset="0"/>
                <a:ea typeface="Times New Roman" panose="02020603050405020304" pitchFamily="18" charset="0"/>
              </a:rPr>
              <a:t> ka për qëllim paraqitjen ligjore për të drejtat dhe kufizimet mbi pronën e caktuar.</a:t>
            </a:r>
            <a:endParaRPr lang="en-US" sz="14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it-IT" sz="1800" dirty="0">
                <a:effectLst/>
                <a:latin typeface="Times New Roman" panose="02020603050405020304" pitchFamily="18" charset="0"/>
                <a:ea typeface="Times New Roman" panose="02020603050405020304" pitchFamily="18" charset="0"/>
              </a:rPr>
              <a:t> </a:t>
            </a:r>
            <a:r>
              <a:rPr lang="it-IT" sz="1800" b="1" dirty="0">
                <a:effectLst/>
                <a:latin typeface="Times New Roman" panose="02020603050405020304" pitchFamily="18" charset="0"/>
                <a:ea typeface="Times New Roman" panose="02020603050405020304" pitchFamily="18" charset="0"/>
              </a:rPr>
              <a:t>Kadastri teknik</a:t>
            </a:r>
            <a:r>
              <a:rPr lang="it-IT" sz="1800" dirty="0">
                <a:effectLst/>
                <a:latin typeface="Times New Roman" panose="02020603050405020304" pitchFamily="18" charset="0"/>
                <a:ea typeface="Times New Roman" panose="02020603050405020304" pitchFamily="18" charset="0"/>
              </a:rPr>
              <a:t> përmban të gjitha të dhënat teknike për parcelat objektet dhe të dhënat tjera lidhur me pronësinë në ato objekte. Këto të dhëna shërbejnë që të bëhen planifikimet e tjera hapësinore etj. Nga ky kadastër i kemi të dhënat grafike dhe tekstuale për raportet pronësore juridike.</a:t>
            </a:r>
            <a:endParaRPr lang="en-US" sz="14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it-IT" sz="1800" dirty="0">
                <a:effectLst/>
                <a:latin typeface="Times New Roman" panose="02020603050405020304" pitchFamily="18" charset="0"/>
                <a:ea typeface="Times New Roman" panose="02020603050405020304" pitchFamily="18" charset="0"/>
              </a:rPr>
              <a:t> </a:t>
            </a:r>
            <a:r>
              <a:rPr lang="it-IT" sz="1800" b="1" dirty="0">
                <a:effectLst/>
                <a:latin typeface="Times New Roman" panose="02020603050405020304" pitchFamily="18" charset="0"/>
                <a:ea typeface="Times New Roman" panose="02020603050405020304" pitchFamily="18" charset="0"/>
              </a:rPr>
              <a:t>Kadastri polivalent </a:t>
            </a:r>
            <a:r>
              <a:rPr lang="it-IT" sz="1800" dirty="0">
                <a:effectLst/>
                <a:latin typeface="Times New Roman" panose="02020603050405020304" pitchFamily="18" charset="0"/>
                <a:ea typeface="Times New Roman" panose="02020603050405020304" pitchFamily="18" charset="0"/>
              </a:rPr>
              <a:t>roli i kadastrit është shumëdimensional ose shumë qëllimor ku të gjitha punët që bëhen si mbi sipërfaqe të tokës ashtu edhe nën të kërkohen të dhëna nga kadastri.</a:t>
            </a:r>
            <a:endParaRPr lang="en-US" dirty="0"/>
          </a:p>
        </p:txBody>
      </p:sp>
      <p:sp>
        <p:nvSpPr>
          <p:cNvPr id="3" name="TextBox 2">
            <a:extLst>
              <a:ext uri="{FF2B5EF4-FFF2-40B4-BE49-F238E27FC236}">
                <a16:creationId xmlns:a16="http://schemas.microsoft.com/office/drawing/2014/main" id="{B55E414A-56FE-1B96-D907-18B66C558ED3}"/>
              </a:ext>
            </a:extLst>
          </p:cNvPr>
          <p:cNvSpPr txBox="1"/>
          <p:nvPr/>
        </p:nvSpPr>
        <p:spPr>
          <a:xfrm>
            <a:off x="1103049" y="1433170"/>
            <a:ext cx="9994037" cy="2062103"/>
          </a:xfrm>
          <a:prstGeom prst="rect">
            <a:avLst/>
          </a:prstGeom>
          <a:noFill/>
        </p:spPr>
        <p:txBody>
          <a:bodyPr wrap="square">
            <a:spAutoFit/>
          </a:bodyPr>
          <a:lstStyle/>
          <a:p>
            <a:pPr marL="0" marR="0">
              <a:spcBef>
                <a:spcPts val="0"/>
              </a:spcBef>
              <a:spcAft>
                <a:spcPts val="0"/>
              </a:spcAft>
            </a:pPr>
            <a:r>
              <a:rPr lang="en-US" sz="1600" dirty="0" err="1">
                <a:effectLst/>
                <a:latin typeface="Arial" panose="020B0604020202020204" pitchFamily="34" charset="0"/>
                <a:ea typeface="Times New Roman" panose="02020603050405020304" pitchFamily="18" charset="0"/>
                <a:cs typeface="Arial" panose="020B0604020202020204" pitchFamily="34" charset="0"/>
              </a:rPr>
              <a:t>Zhvillimi</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nga</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kadastrat</a:t>
            </a:r>
            <a:r>
              <a:rPr lang="en-US" sz="1600" dirty="0">
                <a:effectLst/>
                <a:latin typeface="Arial" panose="020B0604020202020204" pitchFamily="34" charset="0"/>
                <a:ea typeface="Times New Roman" panose="02020603050405020304" pitchFamily="18" charset="0"/>
                <a:cs typeface="Arial" panose="020B0604020202020204" pitchFamily="34" charset="0"/>
              </a:rPr>
              <a:t> e para </a:t>
            </a:r>
            <a:r>
              <a:rPr lang="en-US" sz="1600" dirty="0" err="1">
                <a:effectLst/>
                <a:latin typeface="Arial" panose="020B0604020202020204" pitchFamily="34" charset="0"/>
                <a:ea typeface="Times New Roman" panose="02020603050405020304" pitchFamily="18" charset="0"/>
                <a:cs typeface="Arial" panose="020B0604020202020204" pitchFamily="34" charset="0"/>
              </a:rPr>
              <a:t>analoge</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deri</a:t>
            </a:r>
            <a:r>
              <a:rPr lang="en-US" sz="1600" dirty="0">
                <a:effectLst/>
                <a:latin typeface="Arial" panose="020B0604020202020204" pitchFamily="34" charset="0"/>
                <a:ea typeface="Times New Roman" panose="02020603050405020304" pitchFamily="18" charset="0"/>
                <a:cs typeface="Arial" panose="020B0604020202020204" pitchFamily="34" charset="0"/>
              </a:rPr>
              <a:t> me </a:t>
            </a:r>
            <a:r>
              <a:rPr lang="en-US" sz="1600" dirty="0" err="1">
                <a:effectLst/>
                <a:latin typeface="Arial" panose="020B0604020202020204" pitchFamily="34" charset="0"/>
                <a:ea typeface="Times New Roman" panose="02020603050405020304" pitchFamily="18" charset="0"/>
                <a:cs typeface="Arial" panose="020B0604020202020204" pitchFamily="34" charset="0"/>
              </a:rPr>
              <a:t>tani</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kur</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funksionon</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kadastri</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digjital</a:t>
            </a:r>
            <a:r>
              <a:rPr lang="en-US" sz="1600" dirty="0">
                <a:latin typeface="Arial" panose="020B0604020202020204" pitchFamily="34" charset="0"/>
                <a:ea typeface="Times New Roman" panose="02020603050405020304" pitchFamily="18" charset="0"/>
                <a:cs typeface="Arial" panose="020B0604020202020204" pitchFamily="34" charset="0"/>
              </a:rPr>
              <a:t>, ka </a:t>
            </a:r>
            <a:r>
              <a:rPr lang="en-US" sz="1600" dirty="0" err="1">
                <a:latin typeface="Arial" panose="020B0604020202020204" pitchFamily="34" charset="0"/>
                <a:ea typeface="Times New Roman" panose="02020603050405020304" pitchFamily="18" charset="0"/>
                <a:cs typeface="Arial" panose="020B0604020202020204" pitchFamily="34" charset="0"/>
              </a:rPr>
              <a:t>kalur</a:t>
            </a:r>
            <a:r>
              <a:rPr lang="en-US" sz="1600" dirty="0">
                <a:latin typeface="Arial" panose="020B0604020202020204" pitchFamily="34" charset="0"/>
                <a:ea typeface="Times New Roman" panose="02020603050405020304" pitchFamily="18" charset="0"/>
                <a:cs typeface="Arial" panose="020B0604020202020204" pitchFamily="34" charset="0"/>
              </a:rPr>
              <a:t> neper </a:t>
            </a:r>
            <a:r>
              <a:rPr lang="en-US" sz="1600" dirty="0" err="1">
                <a:latin typeface="Arial" panose="020B0604020202020204" pitchFamily="34" charset="0"/>
                <a:ea typeface="Times New Roman" panose="02020603050405020304" pitchFamily="18" charset="0"/>
                <a:cs typeface="Arial" panose="020B0604020202020204" pitchFamily="34" charset="0"/>
              </a:rPr>
              <a:t>faza</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ndryshme</a:t>
            </a:r>
            <a:r>
              <a:rPr lang="en-US" sz="1600" dirty="0">
                <a:latin typeface="Arial" panose="020B0604020202020204" pitchFamily="34" charset="0"/>
                <a:ea typeface="Times New Roman" panose="02020603050405020304" pitchFamily="18" charset="0"/>
                <a:cs typeface="Arial" panose="020B0604020202020204" pitchFamily="34" charset="0"/>
              </a:rPr>
              <a:t> per </a:t>
            </a:r>
            <a:r>
              <a:rPr lang="en-US" sz="1600" dirty="0" err="1">
                <a:latin typeface="Arial" panose="020B0604020202020204" pitchFamily="34" charset="0"/>
                <a:ea typeface="Times New Roman" panose="02020603050405020304" pitchFamily="18" charset="0"/>
                <a:cs typeface="Arial" panose="020B0604020202020204" pitchFamily="34" charset="0"/>
              </a:rPr>
              <a:t>qellime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caktuara</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Kadastri</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dhe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sistemet</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kadastrale</a:t>
            </a:r>
            <a:r>
              <a:rPr lang="en-US" sz="1600" dirty="0">
                <a:latin typeface="Arial" panose="020B0604020202020204" pitchFamily="34" charset="0"/>
                <a:ea typeface="Times New Roman" panose="02020603050405020304" pitchFamily="18" charset="0"/>
                <a:cs typeface="Arial" panose="020B0604020202020204" pitchFamily="34" charset="0"/>
              </a:rPr>
              <a:t> jane </a:t>
            </a:r>
            <a:r>
              <a:rPr lang="en-US" sz="1600" dirty="0" err="1">
                <a:latin typeface="Arial" panose="020B0604020202020204" pitchFamily="34" charset="0"/>
                <a:ea typeface="Times New Roman" panose="02020603050405020304" pitchFamily="18" charset="0"/>
                <a:cs typeface="Arial" panose="020B0604020202020204" pitchFamily="34" charset="0"/>
              </a:rPr>
              <a:t>dinamike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keshtu</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qe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it-IT" sz="1600" dirty="0">
                <a:effectLst/>
                <a:latin typeface="Arial" panose="020B0604020202020204" pitchFamily="34" charset="0"/>
                <a:ea typeface="Times New Roman" panose="02020603050405020304" pitchFamily="18" charset="0"/>
                <a:cs typeface="Arial" panose="020B0604020202020204" pitchFamily="34" charset="0"/>
              </a:rPr>
              <a:t>Kadastri sipas qëllimt dhe shfrytëzimit ndahet në:</a:t>
            </a:r>
          </a:p>
          <a:p>
            <a:pPr marL="0" marR="0">
              <a:spcBef>
                <a:spcPts val="0"/>
              </a:spcBef>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285750" marR="0" lvl="0" indent="-285750">
              <a:spcBef>
                <a:spcPts val="0"/>
              </a:spcBef>
              <a:spcAft>
                <a:spcPts val="0"/>
              </a:spcAft>
              <a:buFont typeface="Arial" panose="020B0604020202020204" pitchFamily="34" charset="0"/>
              <a:buChar char="•"/>
              <a:tabLst>
                <a:tab pos="428625" algn="l"/>
              </a:tabLst>
            </a:pPr>
            <a:r>
              <a:rPr lang="it-IT" sz="1600" dirty="0">
                <a:effectLst/>
                <a:latin typeface="Arial" panose="020B0604020202020204" pitchFamily="34" charset="0"/>
                <a:ea typeface="Times New Roman" panose="02020603050405020304" pitchFamily="18" charset="0"/>
                <a:cs typeface="Arial" panose="020B0604020202020204" pitchFamily="34" charset="0"/>
              </a:rPr>
              <a:t>Kadastri fiskal</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285750" marR="0" lvl="0" indent="-285750">
              <a:spcBef>
                <a:spcPts val="0"/>
              </a:spcBef>
              <a:spcAft>
                <a:spcPts val="0"/>
              </a:spcAft>
              <a:buFont typeface="Arial" panose="020B0604020202020204" pitchFamily="34" charset="0"/>
              <a:buChar char="•"/>
              <a:tabLst>
                <a:tab pos="428625" algn="l"/>
              </a:tabLst>
            </a:pPr>
            <a:r>
              <a:rPr lang="it-IT" sz="1600" dirty="0">
                <a:effectLst/>
                <a:latin typeface="Arial" panose="020B0604020202020204" pitchFamily="34" charset="0"/>
                <a:ea typeface="Times New Roman" panose="02020603050405020304" pitchFamily="18" charset="0"/>
                <a:cs typeface="Arial" panose="020B0604020202020204" pitchFamily="34" charset="0"/>
              </a:rPr>
              <a:t>Kadastri i të drejtës mbi tokat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285750" marR="0" lvl="0" indent="-285750">
              <a:spcBef>
                <a:spcPts val="0"/>
              </a:spcBef>
              <a:spcAft>
                <a:spcPts val="0"/>
              </a:spcAft>
              <a:buFont typeface="Arial" panose="020B0604020202020204" pitchFamily="34" charset="0"/>
              <a:buChar char="•"/>
              <a:tabLst>
                <a:tab pos="428625" algn="l"/>
              </a:tabLst>
            </a:pPr>
            <a:r>
              <a:rPr lang="it-IT" sz="1600" dirty="0">
                <a:effectLst/>
                <a:latin typeface="Arial" panose="020B0604020202020204" pitchFamily="34" charset="0"/>
                <a:ea typeface="Times New Roman" panose="02020603050405020304" pitchFamily="18" charset="0"/>
                <a:cs typeface="Arial" panose="020B0604020202020204" pitchFamily="34" charset="0"/>
              </a:rPr>
              <a:t>Kadastri teknik</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285750" marR="0" lvl="0" indent="-285750">
              <a:spcBef>
                <a:spcPts val="0"/>
              </a:spcBef>
              <a:spcAft>
                <a:spcPts val="0"/>
              </a:spcAft>
              <a:buFont typeface="Arial" panose="020B0604020202020204" pitchFamily="34" charset="0"/>
              <a:buChar char="•"/>
              <a:tabLst>
                <a:tab pos="428625" algn="l"/>
              </a:tabLst>
            </a:pPr>
            <a:r>
              <a:rPr lang="it-IT" sz="1600" dirty="0">
                <a:effectLst/>
                <a:latin typeface="Arial" panose="020B0604020202020204" pitchFamily="34" charset="0"/>
                <a:ea typeface="Times New Roman" panose="02020603050405020304" pitchFamily="18" charset="0"/>
                <a:cs typeface="Arial" panose="020B0604020202020204" pitchFamily="34" charset="0"/>
              </a:rPr>
              <a:t>Kadastri polivalent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68752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37331F0-D4B4-2C62-D975-B56BB8A8DD2E}"/>
              </a:ext>
            </a:extLst>
          </p:cNvPr>
          <p:cNvSpPr txBox="1"/>
          <p:nvPr/>
        </p:nvSpPr>
        <p:spPr>
          <a:xfrm>
            <a:off x="1751012" y="201511"/>
            <a:ext cx="8689976" cy="1015663"/>
          </a:xfrm>
          <a:prstGeom prst="rect">
            <a:avLst/>
          </a:prstGeom>
          <a:noFill/>
        </p:spPr>
        <p:txBody>
          <a:bodyPr wrap="square">
            <a:spAutoFit/>
          </a:bodyPr>
          <a:lstStyle/>
          <a:p>
            <a:pPr algn="ctr"/>
            <a:r>
              <a:rPr lang="en-US" sz="3000" b="1" i="1" dirty="0">
                <a:latin typeface="Times New Roman" panose="02020603050405020304" pitchFamily="18" charset="0"/>
                <a:ea typeface="Times New Roman" panose="02020603050405020304" pitchFamily="18" charset="0"/>
              </a:rPr>
              <a:t>QELLIMI DHE PERMBAJTJA E TE DHENAVE KADASTRALE</a:t>
            </a:r>
            <a:endParaRPr lang="en-US" sz="3000" dirty="0"/>
          </a:p>
        </p:txBody>
      </p:sp>
      <p:sp>
        <p:nvSpPr>
          <p:cNvPr id="3" name="TextBox 2">
            <a:extLst>
              <a:ext uri="{FF2B5EF4-FFF2-40B4-BE49-F238E27FC236}">
                <a16:creationId xmlns:a16="http://schemas.microsoft.com/office/drawing/2014/main" id="{4125224B-A62B-1AEF-CACF-A60B721AE128}"/>
              </a:ext>
            </a:extLst>
          </p:cNvPr>
          <p:cNvSpPr txBox="1"/>
          <p:nvPr/>
        </p:nvSpPr>
        <p:spPr>
          <a:xfrm>
            <a:off x="1251751" y="1684084"/>
            <a:ext cx="8966447" cy="1077218"/>
          </a:xfrm>
          <a:prstGeom prst="rect">
            <a:avLst/>
          </a:prstGeom>
          <a:noFill/>
        </p:spPr>
        <p:txBody>
          <a:bodyPr wrap="square">
            <a:spAutoFit/>
          </a:bodyPr>
          <a:lstStyle/>
          <a:p>
            <a:r>
              <a:rPr lang="it-IT" sz="1600" dirty="0">
                <a:effectLst/>
                <a:latin typeface="Arial" panose="020B0604020202020204" pitchFamily="34" charset="0"/>
                <a:ea typeface="Times New Roman" panose="02020603050405020304" pitchFamily="18" charset="0"/>
                <a:cs typeface="Arial" panose="020B0604020202020204" pitchFamily="34" charset="0"/>
              </a:rPr>
              <a:t>Krahas zhvillimit te shoqerise njerzore dhe krahas kerkesave kohore kadastri si tersi eshte plotesuar, ndryshuar dhe zgjeruar. Tani kadastri ka karakter shumedimensional me zbatim te gjere ne lemine ku realizohet administrimi dhe menaxhimi i tokave. Andaj sipas pershkrimit te lendes kadastrale qe regjistrohen ne sistemin zyrtar jane: </a:t>
            </a:r>
            <a:endParaRPr lang="en-US" sz="1600" dirty="0"/>
          </a:p>
        </p:txBody>
      </p:sp>
      <p:sp>
        <p:nvSpPr>
          <p:cNvPr id="7" name="TextBox 6">
            <a:extLst>
              <a:ext uri="{FF2B5EF4-FFF2-40B4-BE49-F238E27FC236}">
                <a16:creationId xmlns:a16="http://schemas.microsoft.com/office/drawing/2014/main" id="{7F4C40A6-CCF8-6737-5276-9DB8342A303E}"/>
              </a:ext>
            </a:extLst>
          </p:cNvPr>
          <p:cNvSpPr txBox="1"/>
          <p:nvPr/>
        </p:nvSpPr>
        <p:spPr>
          <a:xfrm>
            <a:off x="2816441" y="3012020"/>
            <a:ext cx="6094520" cy="2308324"/>
          </a:xfrm>
          <a:prstGeom prst="rect">
            <a:avLst/>
          </a:prstGeom>
          <a:noFill/>
        </p:spPr>
        <p:txBody>
          <a:bodyPr wrap="square">
            <a:spAutoFit/>
          </a:bodyPr>
          <a:lstStyle/>
          <a:p>
            <a:pPr marL="285750" indent="-285750">
              <a:buFont typeface="Wingdings" panose="05000000000000000000" pitchFamily="2" charset="2"/>
              <a:buChar char="v"/>
            </a:pPr>
            <a:r>
              <a:rPr lang="en-US" dirty="0" err="1"/>
              <a:t>Kadastri</a:t>
            </a:r>
            <a:r>
              <a:rPr lang="en-US" dirty="0"/>
              <a:t> I </a:t>
            </a:r>
            <a:r>
              <a:rPr lang="en-US" dirty="0" err="1"/>
              <a:t>tokave</a:t>
            </a:r>
            <a:r>
              <a:rPr lang="en-US" dirty="0"/>
              <a:t> (</a:t>
            </a:r>
            <a:r>
              <a:rPr lang="en-US" dirty="0" err="1"/>
              <a:t>parcelave</a:t>
            </a:r>
            <a:r>
              <a:rPr lang="en-US" dirty="0"/>
              <a:t>)</a:t>
            </a:r>
          </a:p>
          <a:p>
            <a:pPr marL="285750" indent="-285750">
              <a:buFont typeface="Wingdings" panose="05000000000000000000" pitchFamily="2" charset="2"/>
              <a:buChar char="v"/>
            </a:pPr>
            <a:r>
              <a:rPr lang="en-US" dirty="0" err="1"/>
              <a:t>Kadastri</a:t>
            </a:r>
            <a:r>
              <a:rPr lang="en-US" dirty="0"/>
              <a:t> I </a:t>
            </a:r>
            <a:r>
              <a:rPr lang="en-US" dirty="0" err="1"/>
              <a:t>perçojave</a:t>
            </a:r>
            <a:r>
              <a:rPr lang="en-US" dirty="0"/>
              <a:t> </a:t>
            </a:r>
            <a:r>
              <a:rPr lang="en-US" dirty="0" err="1"/>
              <a:t>dhe</a:t>
            </a:r>
            <a:r>
              <a:rPr lang="en-US" dirty="0"/>
              <a:t> </a:t>
            </a:r>
            <a:r>
              <a:rPr lang="en-US" dirty="0" err="1"/>
              <a:t>objekteve</a:t>
            </a:r>
            <a:r>
              <a:rPr lang="en-US" dirty="0"/>
              <a:t> </a:t>
            </a:r>
            <a:r>
              <a:rPr lang="en-US" dirty="0" err="1"/>
              <a:t>nentokesore</a:t>
            </a:r>
            <a:endParaRPr lang="en-US" dirty="0"/>
          </a:p>
          <a:p>
            <a:pPr marL="285750" indent="-285750">
              <a:buFont typeface="Wingdings" panose="05000000000000000000" pitchFamily="2" charset="2"/>
              <a:buChar char="v"/>
            </a:pPr>
            <a:r>
              <a:rPr lang="en-US" dirty="0" err="1"/>
              <a:t>Kadastri</a:t>
            </a:r>
            <a:r>
              <a:rPr lang="en-US" dirty="0"/>
              <a:t> I </a:t>
            </a:r>
            <a:r>
              <a:rPr lang="en-US" dirty="0" err="1"/>
              <a:t>ndrtesave</a:t>
            </a:r>
            <a:r>
              <a:rPr lang="en-US" dirty="0"/>
              <a:t> </a:t>
            </a:r>
            <a:r>
              <a:rPr lang="en-US" dirty="0" err="1"/>
              <a:t>dhe</a:t>
            </a:r>
            <a:r>
              <a:rPr lang="en-US" dirty="0"/>
              <a:t> </a:t>
            </a:r>
            <a:r>
              <a:rPr lang="en-US" dirty="0" err="1"/>
              <a:t>pjeseve</a:t>
            </a:r>
            <a:r>
              <a:rPr lang="en-US" dirty="0"/>
              <a:t> </a:t>
            </a:r>
            <a:r>
              <a:rPr lang="en-US" dirty="0" err="1"/>
              <a:t>te</a:t>
            </a:r>
            <a:r>
              <a:rPr lang="en-US" dirty="0"/>
              <a:t> </a:t>
            </a:r>
            <a:r>
              <a:rPr lang="en-US" dirty="0" err="1"/>
              <a:t>ndertesave</a:t>
            </a:r>
            <a:r>
              <a:rPr lang="en-US" dirty="0"/>
              <a:t> </a:t>
            </a:r>
          </a:p>
          <a:p>
            <a:pPr marL="285750" indent="-285750">
              <a:buFont typeface="Wingdings" panose="05000000000000000000" pitchFamily="2" charset="2"/>
              <a:buChar char="v"/>
            </a:pPr>
            <a:r>
              <a:rPr lang="en-US" dirty="0" err="1"/>
              <a:t>Kadastri</a:t>
            </a:r>
            <a:r>
              <a:rPr lang="en-US" dirty="0"/>
              <a:t> I </a:t>
            </a:r>
            <a:r>
              <a:rPr lang="en-US" dirty="0" err="1"/>
              <a:t>lumenjeve</a:t>
            </a:r>
            <a:r>
              <a:rPr lang="en-US" dirty="0"/>
              <a:t> </a:t>
            </a:r>
          </a:p>
          <a:p>
            <a:pPr marL="285750" indent="-285750">
              <a:buFont typeface="Wingdings" panose="05000000000000000000" pitchFamily="2" charset="2"/>
              <a:buChar char="v"/>
            </a:pPr>
            <a:r>
              <a:rPr lang="en-US" dirty="0" err="1"/>
              <a:t>Kadastri</a:t>
            </a:r>
            <a:r>
              <a:rPr lang="en-US" dirty="0"/>
              <a:t> I </a:t>
            </a:r>
            <a:r>
              <a:rPr lang="en-US" dirty="0" err="1"/>
              <a:t>rrugeve</a:t>
            </a:r>
            <a:r>
              <a:rPr lang="en-US" dirty="0"/>
              <a:t>, </a:t>
            </a:r>
            <a:r>
              <a:rPr lang="en-US" dirty="0" err="1"/>
              <a:t>hekurudhave</a:t>
            </a:r>
            <a:r>
              <a:rPr lang="en-US" dirty="0"/>
              <a:t>, </a:t>
            </a:r>
            <a:r>
              <a:rPr lang="en-US" dirty="0" err="1"/>
              <a:t>urave</a:t>
            </a:r>
            <a:r>
              <a:rPr lang="en-US" dirty="0"/>
              <a:t> </a:t>
            </a:r>
          </a:p>
          <a:p>
            <a:pPr marL="285750" indent="-285750">
              <a:buFont typeface="Wingdings" panose="05000000000000000000" pitchFamily="2" charset="2"/>
              <a:buChar char="v"/>
            </a:pPr>
            <a:r>
              <a:rPr lang="en-US" dirty="0" err="1"/>
              <a:t>Kadastri</a:t>
            </a:r>
            <a:r>
              <a:rPr lang="en-US" dirty="0"/>
              <a:t> I </a:t>
            </a:r>
            <a:r>
              <a:rPr lang="en-US" dirty="0" err="1"/>
              <a:t>pyjeve</a:t>
            </a:r>
            <a:r>
              <a:rPr lang="en-US" dirty="0"/>
              <a:t> </a:t>
            </a:r>
          </a:p>
          <a:p>
            <a:pPr marL="285750" indent="-285750">
              <a:buFont typeface="Wingdings" panose="05000000000000000000" pitchFamily="2" charset="2"/>
              <a:buChar char="v"/>
            </a:pPr>
            <a:r>
              <a:rPr lang="en-US" dirty="0" err="1"/>
              <a:t>Kadastri</a:t>
            </a:r>
            <a:r>
              <a:rPr lang="en-US" dirty="0"/>
              <a:t> I </a:t>
            </a:r>
            <a:r>
              <a:rPr lang="en-US" dirty="0" err="1"/>
              <a:t>pemishteve</a:t>
            </a:r>
            <a:r>
              <a:rPr lang="en-US" dirty="0"/>
              <a:t> </a:t>
            </a:r>
          </a:p>
          <a:p>
            <a:pPr marL="285750" indent="-285750">
              <a:buFont typeface="Wingdings" panose="05000000000000000000" pitchFamily="2" charset="2"/>
              <a:buChar char="v"/>
            </a:pPr>
            <a:r>
              <a:rPr lang="en-US" dirty="0" err="1"/>
              <a:t>Kadastri</a:t>
            </a:r>
            <a:r>
              <a:rPr lang="en-US" dirty="0"/>
              <a:t> I </a:t>
            </a:r>
            <a:r>
              <a:rPr lang="en-US" dirty="0" err="1"/>
              <a:t>vreshtave</a:t>
            </a:r>
            <a:r>
              <a:rPr lang="en-US" dirty="0"/>
              <a:t> </a:t>
            </a:r>
            <a:r>
              <a:rPr lang="en-US" dirty="0" err="1"/>
              <a:t>etj</a:t>
            </a:r>
            <a:r>
              <a:rPr lang="en-US" dirty="0"/>
              <a:t>.</a:t>
            </a:r>
          </a:p>
        </p:txBody>
      </p:sp>
    </p:spTree>
    <p:extLst>
      <p:ext uri="{BB962C8B-B14F-4D97-AF65-F5344CB8AC3E}">
        <p14:creationId xmlns:p14="http://schemas.microsoft.com/office/powerpoint/2010/main" val="2827033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9D861-A088-F32D-64B6-6F12079EC394}"/>
              </a:ext>
            </a:extLst>
          </p:cNvPr>
          <p:cNvSpPr>
            <a:spLocks noGrp="1"/>
          </p:cNvSpPr>
          <p:nvPr>
            <p:ph type="title"/>
          </p:nvPr>
        </p:nvSpPr>
        <p:spPr>
          <a:xfrm>
            <a:off x="839131" y="2326019"/>
            <a:ext cx="10364451" cy="1596177"/>
          </a:xfrm>
        </p:spPr>
        <p:txBody>
          <a:bodyPr>
            <a:normAutofit fontScale="90000"/>
          </a:bodyPr>
          <a:lstStyle/>
          <a:p>
            <a:pPr marL="0" marR="0">
              <a:spcBef>
                <a:spcPts val="0"/>
              </a:spcBef>
              <a:spcAft>
                <a:spcPts val="0"/>
              </a:spcAft>
            </a:pPr>
            <a:r>
              <a:rPr lang="it-IT" sz="2800" b="1" i="1" dirty="0">
                <a:effectLst/>
                <a:latin typeface="Times New Roman" panose="02020603050405020304" pitchFamily="18" charset="0"/>
                <a:ea typeface="Times New Roman" panose="02020603050405020304" pitchFamily="18" charset="0"/>
              </a:rPr>
              <a:t>EsE- periudhat e matjeve gjeodezike për nevojat e kadastrit në Kosovë?        </a:t>
            </a:r>
            <a:br>
              <a:rPr lang="en-US" sz="2800" dirty="0">
                <a:effectLst/>
                <a:latin typeface="Times New Roman" panose="02020603050405020304" pitchFamily="18" charset="0"/>
                <a:ea typeface="Times New Roman" panose="02020603050405020304" pitchFamily="18" charset="0"/>
              </a:rPr>
            </a:br>
            <a:r>
              <a:rPr lang="it-IT" sz="2800" b="1" i="1" dirty="0">
                <a:effectLst/>
                <a:latin typeface="Times New Roman" panose="02020603050405020304" pitchFamily="18" charset="0"/>
                <a:ea typeface="Times New Roman" panose="02020603050405020304" pitchFamily="18" charset="0"/>
              </a:rPr>
              <a:t> </a:t>
            </a:r>
            <a:br>
              <a:rPr lang="en-US" sz="1800" dirty="0">
                <a:effectLst/>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2799196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8B085-1913-A28F-E6B5-02C5FE37C271}"/>
              </a:ext>
            </a:extLst>
          </p:cNvPr>
          <p:cNvSpPr>
            <a:spLocks noGrp="1"/>
          </p:cNvSpPr>
          <p:nvPr>
            <p:ph type="title"/>
          </p:nvPr>
        </p:nvSpPr>
        <p:spPr>
          <a:xfrm>
            <a:off x="913776" y="343310"/>
            <a:ext cx="10364451" cy="642112"/>
          </a:xfrm>
        </p:spPr>
        <p:txBody>
          <a:bodyPr>
            <a:normAutofit fontScale="90000"/>
          </a:bodyPr>
          <a:lstStyle/>
          <a:p>
            <a:r>
              <a:rPr lang="en-US" sz="3000" b="1" i="1" dirty="0" err="1">
                <a:latin typeface="Times New Roman" panose="02020603050405020304" pitchFamily="18" charset="0"/>
                <a:cs typeface="+mn-cs"/>
              </a:rPr>
              <a:t>Dokumentet</a:t>
            </a:r>
            <a:r>
              <a:rPr lang="en-US" sz="3000" b="1" i="1" dirty="0">
                <a:latin typeface="Times New Roman" panose="02020603050405020304" pitchFamily="18" charset="0"/>
                <a:cs typeface="+mn-cs"/>
              </a:rPr>
              <a:t> e para </a:t>
            </a:r>
            <a:r>
              <a:rPr lang="en-US" sz="3000" b="1" i="1" dirty="0" err="1">
                <a:latin typeface="Times New Roman" panose="02020603050405020304" pitchFamily="18" charset="0"/>
                <a:cs typeface="+mn-cs"/>
              </a:rPr>
              <a:t>nga</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kadastri</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dhe</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regjistrimi</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i</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tokeve</a:t>
            </a:r>
            <a:endParaRPr lang="en-US" sz="3000" b="1" i="1" dirty="0">
              <a:latin typeface="Times New Roman" panose="02020603050405020304" pitchFamily="18" charset="0"/>
              <a:cs typeface="+mn-cs"/>
            </a:endParaRPr>
          </a:p>
        </p:txBody>
      </p:sp>
      <p:sp>
        <p:nvSpPr>
          <p:cNvPr id="5" name="TextBox 4">
            <a:extLst>
              <a:ext uri="{FF2B5EF4-FFF2-40B4-BE49-F238E27FC236}">
                <a16:creationId xmlns:a16="http://schemas.microsoft.com/office/drawing/2014/main" id="{5D4D1D5F-F4D2-391C-37ED-93B142DEB362}"/>
              </a:ext>
            </a:extLst>
          </p:cNvPr>
          <p:cNvSpPr txBox="1"/>
          <p:nvPr/>
        </p:nvSpPr>
        <p:spPr>
          <a:xfrm>
            <a:off x="649550" y="1284587"/>
            <a:ext cx="8982722" cy="830997"/>
          </a:xfrm>
          <a:prstGeom prst="rect">
            <a:avLst/>
          </a:prstGeom>
          <a:noFill/>
        </p:spPr>
        <p:txBody>
          <a:bodyPr wrap="square">
            <a:spAutoFit/>
          </a:bodyPr>
          <a:lstStyle/>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Ne </a:t>
            </a:r>
            <a:r>
              <a:rPr lang="en-US" sz="1600" dirty="0" err="1">
                <a:latin typeface="Arial" panose="020B0604020202020204" pitchFamily="34" charset="0"/>
                <a:cs typeface="Arial" panose="020B0604020202020204" pitchFamily="34" charset="0"/>
              </a:rPr>
              <a:t>shekullin</a:t>
            </a:r>
            <a:r>
              <a:rPr lang="en-US" sz="1600" dirty="0">
                <a:latin typeface="Arial" panose="020B0604020202020204" pitchFamily="34" charset="0"/>
                <a:cs typeface="Arial" panose="020B0604020202020204" pitchFamily="34" charset="0"/>
              </a:rPr>
              <a:t> e VI para </a:t>
            </a:r>
            <a:r>
              <a:rPr lang="en-US" sz="1600" dirty="0" err="1">
                <a:latin typeface="Arial" panose="020B0604020202020204" pitchFamily="34" charset="0"/>
                <a:cs typeface="Arial" panose="020B0604020202020204" pitchFamily="34" charset="0"/>
              </a:rPr>
              <a:t>eres</a:t>
            </a:r>
            <a:r>
              <a:rPr lang="en-US" sz="1600" dirty="0">
                <a:latin typeface="Arial" panose="020B0604020202020204" pitchFamily="34" charset="0"/>
                <a:cs typeface="Arial" panose="020B0604020202020204" pitchFamily="34" charset="0"/>
              </a:rPr>
              <a:t> se re, ne Rome jane </a:t>
            </a:r>
            <a:r>
              <a:rPr lang="en-US" sz="1600" dirty="0" err="1">
                <a:latin typeface="Arial" panose="020B0604020202020204" pitchFamily="34" charset="0"/>
                <a:cs typeface="Arial" panose="020B0604020202020204" pitchFamily="34" charset="0"/>
              </a:rPr>
              <a:t>krijuar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dhe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mirembajtur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librat</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ashtuquajtur</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Capitastra</a:t>
            </a:r>
            <a:r>
              <a:rPr lang="en-US" sz="1600" b="1"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krijuara</a:t>
            </a:r>
            <a:r>
              <a:rPr lang="en-US" sz="1600" dirty="0">
                <a:latin typeface="Arial" panose="020B0604020202020204" pitchFamily="34" charset="0"/>
                <a:cs typeface="Arial" panose="020B0604020202020204" pitchFamily="34" charset="0"/>
              </a:rPr>
              <a:t> ne </a:t>
            </a:r>
            <a:r>
              <a:rPr lang="en-US" sz="1600" dirty="0" err="1">
                <a:latin typeface="Arial" panose="020B0604020202020204" pitchFamily="34" charset="0"/>
                <a:cs typeface="Arial" panose="020B0604020202020204" pitchFamily="34" charset="0"/>
              </a:rPr>
              <a:t>baze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deklarates</a:t>
            </a:r>
            <a:r>
              <a:rPr lang="en-US" sz="1600" dirty="0">
                <a:latin typeface="Arial" panose="020B0604020202020204" pitchFamily="34" charset="0"/>
                <a:cs typeface="Arial" panose="020B0604020202020204" pitchFamily="34" charset="0"/>
              </a:rPr>
              <a:t> se </a:t>
            </a:r>
            <a:r>
              <a:rPr lang="en-US" sz="1600" dirty="0" err="1">
                <a:latin typeface="Arial" panose="020B0604020202020204" pitchFamily="34" charset="0"/>
                <a:cs typeface="Arial" panose="020B0604020202020204" pitchFamily="34" charset="0"/>
              </a:rPr>
              <a:t>pronarit</a:t>
            </a:r>
            <a:r>
              <a:rPr lang="en-US" sz="1600" dirty="0">
                <a:latin typeface="Arial" panose="020B0604020202020204" pitchFamily="34" charset="0"/>
                <a:cs typeface="Arial" panose="020B0604020202020204" pitchFamily="34" charset="0"/>
              </a:rPr>
              <a:t> per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evidentuar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pasurite</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cila</a:t>
            </a:r>
            <a:r>
              <a:rPr lang="en-US" sz="1600" dirty="0">
                <a:latin typeface="Arial" panose="020B0604020202020204" pitchFamily="34" charset="0"/>
                <a:cs typeface="Arial" panose="020B0604020202020204" pitchFamily="34" charset="0"/>
              </a:rPr>
              <a:t> ka </a:t>
            </a:r>
            <a:r>
              <a:rPr lang="en-US" sz="1600" dirty="0" err="1">
                <a:latin typeface="Arial" panose="020B0604020202020204" pitchFamily="34" charset="0"/>
                <a:cs typeface="Arial" panose="020B0604020202020204" pitchFamily="34" charset="0"/>
              </a:rPr>
              <a:t>sherbyer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baze</a:t>
            </a:r>
            <a:r>
              <a:rPr lang="en-US" sz="1600" dirty="0">
                <a:latin typeface="Arial" panose="020B0604020202020204" pitchFamily="34" charset="0"/>
                <a:cs typeface="Arial" panose="020B0604020202020204" pitchFamily="34" charset="0"/>
              </a:rPr>
              <a:t> per </a:t>
            </a:r>
            <a:r>
              <a:rPr lang="en-US" sz="1600" dirty="0" err="1">
                <a:latin typeface="Arial" panose="020B0604020202020204" pitchFamily="34" charset="0"/>
                <a:cs typeface="Arial" panose="020B0604020202020204" pitchFamily="34" charset="0"/>
              </a:rPr>
              <a:t>tatimin</a:t>
            </a:r>
            <a:r>
              <a:rPr lang="en-US" sz="1600" dirty="0">
                <a:latin typeface="Arial" panose="020B0604020202020204" pitchFamily="34" charset="0"/>
                <a:cs typeface="Arial" panose="020B0604020202020204" pitchFamily="34" charset="0"/>
              </a:rPr>
              <a:t> ne prone. </a:t>
            </a:r>
            <a:endParaRPr lang="en-US" sz="1600" dirty="0"/>
          </a:p>
        </p:txBody>
      </p:sp>
      <p:sp>
        <p:nvSpPr>
          <p:cNvPr id="7" name="TextBox 6">
            <a:extLst>
              <a:ext uri="{FF2B5EF4-FFF2-40B4-BE49-F238E27FC236}">
                <a16:creationId xmlns:a16="http://schemas.microsoft.com/office/drawing/2014/main" id="{8A4003BB-4A83-FCC7-4208-3CC6EA78DA0C}"/>
              </a:ext>
            </a:extLst>
          </p:cNvPr>
          <p:cNvSpPr txBox="1"/>
          <p:nvPr/>
        </p:nvSpPr>
        <p:spPr>
          <a:xfrm>
            <a:off x="649550" y="2195483"/>
            <a:ext cx="8805168" cy="830997"/>
          </a:xfrm>
          <a:prstGeom prst="rect">
            <a:avLst/>
          </a:prstGeom>
          <a:noFill/>
        </p:spPr>
        <p:txBody>
          <a:bodyPr wrap="square">
            <a:spAutoFit/>
          </a:bodyPr>
          <a:lstStyle/>
          <a:p>
            <a:pPr marL="285750" indent="-285750">
              <a:buFont typeface="Arial" panose="020B0604020202020204" pitchFamily="34" charset="0"/>
              <a:buChar char="•"/>
            </a:pPr>
            <a:r>
              <a:rPr lang="en-US" sz="1600" dirty="0" err="1">
                <a:latin typeface="Arial" panose="020B0604020202020204" pitchFamily="34" charset="0"/>
                <a:cs typeface="Arial" panose="020B0604020202020204" pitchFamily="34" charset="0"/>
              </a:rPr>
              <a:t>Shume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autor</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emrin</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sotem</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kadaster</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lidhin</a:t>
            </a:r>
            <a:r>
              <a:rPr lang="en-US" sz="1600" dirty="0">
                <a:latin typeface="Arial" panose="020B0604020202020204" pitchFamily="34" charset="0"/>
                <a:cs typeface="Arial" panose="020B0604020202020204" pitchFamily="34" charset="0"/>
              </a:rPr>
              <a:t> me </a:t>
            </a:r>
            <a:r>
              <a:rPr lang="en-US" sz="1600" dirty="0" err="1">
                <a:latin typeface="Arial" panose="020B0604020202020204" pitchFamily="34" charset="0"/>
                <a:cs typeface="Arial" panose="020B0604020202020204" pitchFamily="34" charset="0"/>
              </a:rPr>
              <a:t>ato</a:t>
            </a:r>
            <a:r>
              <a:rPr lang="en-US" sz="1600" dirty="0">
                <a:latin typeface="Arial" panose="020B0604020202020204" pitchFamily="34" charset="0"/>
                <a:cs typeface="Arial" panose="020B0604020202020204" pitchFamily="34" charset="0"/>
              </a:rPr>
              <a:t> libra.</a:t>
            </a:r>
          </a:p>
          <a:p>
            <a:pPr marL="285750" indent="-285750">
              <a:buFont typeface="Arial" panose="020B0604020202020204" pitchFamily="34" charset="0"/>
              <a:buChar char="•"/>
            </a:pPr>
            <a:r>
              <a:rPr lang="en-US" sz="1600" dirty="0" err="1">
                <a:latin typeface="Arial" panose="020B0604020202020204" pitchFamily="34" charset="0"/>
                <a:cs typeface="Arial" panose="020B0604020202020204" pitchFamily="34" charset="0"/>
              </a:rPr>
              <a:t>Gjithashtu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edhe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fjala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greke</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Katastihon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dmth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regjister</a:t>
            </a:r>
            <a:r>
              <a:rPr lang="en-US" sz="1600" dirty="0">
                <a:latin typeface="Arial" panose="020B0604020202020204" pitchFamily="34" charset="0"/>
                <a:cs typeface="Arial" panose="020B0604020202020204" pitchFamily="34" charset="0"/>
              </a:rPr>
              <a:t> apo evidence </a:t>
            </a:r>
            <a:r>
              <a:rPr lang="en-US" sz="1600" dirty="0" err="1">
                <a:latin typeface="Arial" panose="020B0604020202020204" pitchFamily="34" charset="0"/>
                <a:cs typeface="Arial" panose="020B0604020202020204" pitchFamily="34" charset="0"/>
              </a:rPr>
              <a:t>zyrtare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qe</a:t>
            </a:r>
            <a:r>
              <a:rPr lang="en-US" sz="1600" dirty="0">
                <a:latin typeface="Arial" panose="020B0604020202020204" pitchFamily="34" charset="0"/>
                <a:cs typeface="Arial" panose="020B0604020202020204" pitchFamily="34" charset="0"/>
              </a:rPr>
              <a:t> u </a:t>
            </a:r>
            <a:r>
              <a:rPr lang="en-US" sz="1600" dirty="0" err="1">
                <a:latin typeface="Arial" panose="020B0604020202020204" pitchFamily="34" charset="0"/>
                <a:cs typeface="Arial" panose="020B0604020202020204" pitchFamily="34" charset="0"/>
              </a:rPr>
              <a:t>perdor</a:t>
            </a:r>
            <a:r>
              <a:rPr lang="en-US" sz="1600" dirty="0">
                <a:latin typeface="Arial" panose="020B0604020202020204" pitchFamily="34" charset="0"/>
                <a:cs typeface="Arial" panose="020B0604020202020204" pitchFamily="34" charset="0"/>
              </a:rPr>
              <a:t> per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pershkryar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evidencat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zyrtare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mbi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tokat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dhe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pasurite</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tjera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palujtshme</a:t>
            </a:r>
            <a:r>
              <a:rPr lang="en-US" sz="1600" dirty="0">
                <a:latin typeface="Arial" panose="020B0604020202020204" pitchFamily="34" charset="0"/>
                <a:cs typeface="Arial" panose="020B0604020202020204" pitchFamily="34" charset="0"/>
              </a:rPr>
              <a:t>. </a:t>
            </a:r>
            <a:endParaRPr lang="en-US" sz="1600" dirty="0"/>
          </a:p>
        </p:txBody>
      </p:sp>
      <p:sp>
        <p:nvSpPr>
          <p:cNvPr id="9" name="TextBox 8">
            <a:extLst>
              <a:ext uri="{FF2B5EF4-FFF2-40B4-BE49-F238E27FC236}">
                <a16:creationId xmlns:a16="http://schemas.microsoft.com/office/drawing/2014/main" id="{ED25431E-311C-A5C2-CEE3-7F07FB50A52E}"/>
              </a:ext>
            </a:extLst>
          </p:cNvPr>
          <p:cNvSpPr txBox="1"/>
          <p:nvPr/>
        </p:nvSpPr>
        <p:spPr>
          <a:xfrm>
            <a:off x="818963" y="3185190"/>
            <a:ext cx="8280647" cy="584775"/>
          </a:xfrm>
          <a:prstGeom prst="rect">
            <a:avLst/>
          </a:prstGeom>
          <a:noFill/>
        </p:spPr>
        <p:txBody>
          <a:bodyPr wrap="square">
            <a:spAutoFit/>
          </a:bodyPr>
          <a:lstStyle/>
          <a:p>
            <a:r>
              <a:rPr lang="en-US" sz="1600" b="1" dirty="0" err="1">
                <a:latin typeface="Arial" panose="020B0604020202020204" pitchFamily="34" charset="0"/>
                <a:cs typeface="Arial" panose="020B0604020202020204" pitchFamily="34" charset="0"/>
              </a:rPr>
              <a:t>Kadastri</a:t>
            </a:r>
            <a:r>
              <a:rPr lang="en-US" sz="1600" dirty="0">
                <a:latin typeface="Arial" panose="020B0604020202020204" pitchFamily="34" charset="0"/>
                <a:cs typeface="Arial" panose="020B0604020202020204" pitchFamily="34" charset="0"/>
              </a:rPr>
              <a:t> ka </a:t>
            </a:r>
            <a:r>
              <a:rPr lang="en-US" sz="1600" dirty="0" err="1">
                <a:latin typeface="Arial" panose="020B0604020202020204" pitchFamily="34" charset="0"/>
                <a:cs typeface="Arial" panose="020B0604020202020204" pitchFamily="34" charset="0"/>
              </a:rPr>
              <a:t>nxitur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shume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ekspert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japin</a:t>
            </a:r>
            <a:r>
              <a:rPr lang="en-US" sz="1600" b="1" dirty="0">
                <a:latin typeface="Arial" panose="020B0604020202020204" pitchFamily="34" charset="0"/>
                <a:cs typeface="Arial" panose="020B0604020202020204" pitchFamily="34" charset="0"/>
              </a:rPr>
              <a:t> ide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prandaj</a:t>
            </a:r>
            <a:r>
              <a:rPr lang="en-US" sz="1600" dirty="0">
                <a:latin typeface="Arial" panose="020B0604020202020204" pitchFamily="34" charset="0"/>
                <a:cs typeface="Arial" panose="020B0604020202020204" pitchFamily="34" charset="0"/>
              </a:rPr>
              <a:t> jane </a:t>
            </a:r>
            <a:r>
              <a:rPr lang="en-US" sz="1600" dirty="0" err="1">
                <a:latin typeface="Arial" panose="020B0604020202020204" pitchFamily="34" charset="0"/>
                <a:cs typeface="Arial" panose="020B0604020202020204" pitchFamily="34" charset="0"/>
              </a:rPr>
              <a:t>dhene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definicione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shumta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autore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ndryshem</a:t>
            </a:r>
            <a:r>
              <a:rPr lang="en-US" sz="1600" dirty="0">
                <a:latin typeface="Arial" panose="020B0604020202020204" pitchFamily="34" charset="0"/>
                <a:cs typeface="Arial" panose="020B0604020202020204" pitchFamily="34" charset="0"/>
              </a:rPr>
              <a:t>. </a:t>
            </a:r>
            <a:endParaRPr lang="en-US" sz="1600" dirty="0"/>
          </a:p>
        </p:txBody>
      </p:sp>
      <p:sp>
        <p:nvSpPr>
          <p:cNvPr id="11" name="TextBox 10">
            <a:extLst>
              <a:ext uri="{FF2B5EF4-FFF2-40B4-BE49-F238E27FC236}">
                <a16:creationId xmlns:a16="http://schemas.microsoft.com/office/drawing/2014/main" id="{D49164C6-796B-77A4-4E88-6DC33CC4DBDA}"/>
              </a:ext>
            </a:extLst>
          </p:cNvPr>
          <p:cNvSpPr txBox="1"/>
          <p:nvPr/>
        </p:nvSpPr>
        <p:spPr>
          <a:xfrm>
            <a:off x="913775" y="3990231"/>
            <a:ext cx="8052671" cy="1846659"/>
          </a:xfrm>
          <a:prstGeom prst="rect">
            <a:avLst/>
          </a:prstGeom>
          <a:noFill/>
        </p:spPr>
        <p:txBody>
          <a:bodyPr wrap="square">
            <a:spAutoFit/>
          </a:bodyPr>
          <a:lstStyle/>
          <a:p>
            <a:r>
              <a:rPr lang="en-US" sz="1600" dirty="0" err="1">
                <a:latin typeface="Arial" panose="020B0604020202020204" pitchFamily="34" charset="0"/>
                <a:cs typeface="Arial" panose="020B0604020202020204" pitchFamily="34" charset="0"/>
              </a:rPr>
              <a:t>Nje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definicion</a:t>
            </a:r>
            <a:r>
              <a:rPr lang="en-US" sz="1600" dirty="0">
                <a:latin typeface="Arial" panose="020B0604020202020204" pitchFamily="34" charset="0"/>
                <a:cs typeface="Arial" panose="020B0604020202020204" pitchFamily="34" charset="0"/>
              </a:rPr>
              <a:t> per </a:t>
            </a:r>
            <a:r>
              <a:rPr lang="en-US" sz="1600" dirty="0" err="1">
                <a:latin typeface="Arial" panose="020B0604020202020204" pitchFamily="34" charset="0"/>
                <a:cs typeface="Arial" panose="020B0604020202020204" pitchFamily="34" charset="0"/>
              </a:rPr>
              <a:t>kadastrin</a:t>
            </a:r>
            <a:r>
              <a:rPr lang="en-US" sz="1600" dirty="0">
                <a:latin typeface="Arial" panose="020B0604020202020204" pitchFamily="34" charset="0"/>
                <a:cs typeface="Arial" panose="020B0604020202020204" pitchFamily="34" charset="0"/>
              </a:rPr>
              <a:t> e ka </a:t>
            </a:r>
            <a:r>
              <a:rPr lang="en-US" sz="1600" dirty="0" err="1">
                <a:latin typeface="Arial" panose="020B0604020202020204" pitchFamily="34" charset="0"/>
                <a:cs typeface="Arial" panose="020B0604020202020204" pitchFamily="34" charset="0"/>
              </a:rPr>
              <a:t>dhene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edhe</a:t>
            </a:r>
            <a:r>
              <a:rPr lang="en-US" sz="1600" dirty="0">
                <a:latin typeface="Arial" panose="020B0604020202020204" pitchFamily="34" charset="0"/>
                <a:cs typeface="Arial" panose="020B0604020202020204" pitchFamily="34" charset="0"/>
              </a:rPr>
              <a:t> Jo Hanssen  ne </a:t>
            </a:r>
            <a:r>
              <a:rPr lang="en-US" sz="1600" dirty="0" err="1">
                <a:latin typeface="Arial" panose="020B0604020202020204" pitchFamily="34" charset="0"/>
                <a:cs typeface="Arial" panose="020B0604020202020204" pitchFamily="34" charset="0"/>
              </a:rPr>
              <a:t>seminarin</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Delftit</a:t>
            </a:r>
            <a:r>
              <a:rPr lang="en-US" sz="1600" dirty="0">
                <a:latin typeface="Arial" panose="020B0604020202020204" pitchFamily="34" charset="0"/>
                <a:cs typeface="Arial" panose="020B0604020202020204" pitchFamily="34" charset="0"/>
              </a:rPr>
              <a:t>: </a:t>
            </a:r>
          </a:p>
          <a:p>
            <a:pPr marL="0" marR="0">
              <a:spcBef>
                <a:spcPts val="0"/>
              </a:spcBef>
              <a:spcAft>
                <a:spcPts val="0"/>
              </a:spcAft>
            </a:pPr>
            <a:r>
              <a:rPr lang="fi-FI" sz="1600" b="1" dirty="0">
                <a:effectLst/>
                <a:latin typeface="Arial" panose="020B0604020202020204" pitchFamily="34" charset="0"/>
                <a:ea typeface="Times New Roman" panose="02020603050405020304" pitchFamily="18" charset="0"/>
                <a:cs typeface="Arial" panose="020B0604020202020204" pitchFamily="34" charset="0"/>
              </a:rPr>
              <a:t>Kadastri është inventar publik i të dhënave i rregulluar në mënyrë metodike, të dhëna që kanë të bëjnë me prona brenda një vendi apo qarku, burim nga matja e kufinjëve të tyre. Vijat e pronave dhe identifikuesit e parcelave normalisht paraqiten në harte perkateisht ne GIS me perpjese të madhe të cilat, së bashku me regjistrat, mund të përmbajnë formen, madhësinë, vlerën dhe të drejtat juridike të lidhura me parcelë. </a:t>
            </a:r>
            <a:r>
              <a:rPr lang="fi-FI" sz="1800" dirty="0">
                <a:effectLst/>
                <a:latin typeface="Times New Roman" panose="02020603050405020304" pitchFamily="18" charset="0"/>
                <a:ea typeface="Times New Roman" panose="02020603050405020304" pitchFamily="18" charset="0"/>
              </a:rPr>
              <a:t>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9459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37331F0-D4B4-2C62-D975-B56BB8A8DD2E}"/>
              </a:ext>
            </a:extLst>
          </p:cNvPr>
          <p:cNvSpPr txBox="1"/>
          <p:nvPr/>
        </p:nvSpPr>
        <p:spPr>
          <a:xfrm>
            <a:off x="2817921" y="2580728"/>
            <a:ext cx="6094520" cy="923330"/>
          </a:xfrm>
          <a:prstGeom prst="rect">
            <a:avLst/>
          </a:prstGeom>
          <a:noFill/>
        </p:spPr>
        <p:txBody>
          <a:bodyPr wrap="square">
            <a:spAutoFit/>
          </a:bodyPr>
          <a:lstStyle/>
          <a:p>
            <a:pPr algn="ctr"/>
            <a:r>
              <a:rPr lang="en-US" sz="5400" b="1" i="1" dirty="0" err="1">
                <a:latin typeface="Arial" panose="020B0604020202020204" pitchFamily="34" charset="0"/>
                <a:ea typeface="Times New Roman" panose="02020603050405020304" pitchFamily="18" charset="0"/>
                <a:cs typeface="Arial" panose="020B0604020202020204" pitchFamily="34" charset="0"/>
              </a:rPr>
              <a:t>K</a:t>
            </a:r>
            <a:r>
              <a:rPr lang="en-US" sz="5400" b="1" i="1" dirty="0" err="1">
                <a:effectLst/>
                <a:latin typeface="Arial" panose="020B0604020202020204" pitchFamily="34" charset="0"/>
                <a:ea typeface="Times New Roman" panose="02020603050405020304" pitchFamily="18" charset="0"/>
                <a:cs typeface="Arial" panose="020B0604020202020204" pitchFamily="34" charset="0"/>
              </a:rPr>
              <a:t>adastri</a:t>
            </a:r>
            <a:r>
              <a:rPr lang="en-US" sz="5400" b="1" i="1" dirty="0">
                <a:effectLst/>
                <a:latin typeface="Arial" panose="020B0604020202020204" pitchFamily="34" charset="0"/>
                <a:ea typeface="Times New Roman" panose="02020603050405020304" pitchFamily="18" charset="0"/>
                <a:cs typeface="Arial" panose="020B0604020202020204" pitchFamily="34" charset="0"/>
              </a:rPr>
              <a:t>?</a:t>
            </a:r>
            <a:endParaRPr lang="en-US"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7247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37331F0-D4B4-2C62-D975-B56BB8A8DD2E}"/>
              </a:ext>
            </a:extLst>
          </p:cNvPr>
          <p:cNvSpPr txBox="1"/>
          <p:nvPr/>
        </p:nvSpPr>
        <p:spPr>
          <a:xfrm>
            <a:off x="3048740" y="174878"/>
            <a:ext cx="6094520" cy="553998"/>
          </a:xfrm>
          <a:prstGeom prst="rect">
            <a:avLst/>
          </a:prstGeom>
          <a:noFill/>
        </p:spPr>
        <p:txBody>
          <a:bodyPr wrap="square">
            <a:spAutoFit/>
          </a:bodyPr>
          <a:lstStyle/>
          <a:p>
            <a:pPr algn="ctr"/>
            <a:r>
              <a:rPr lang="en-US" sz="3000" b="1" i="1" dirty="0">
                <a:latin typeface="Times New Roman" panose="02020603050405020304" pitchFamily="18" charset="0"/>
                <a:ea typeface="Times New Roman" panose="02020603050405020304" pitchFamily="18" charset="0"/>
              </a:rPr>
              <a:t>KADASTRI DHE ZHVILLIMI I TIJ</a:t>
            </a:r>
            <a:endParaRPr lang="en-US" sz="3000" dirty="0"/>
          </a:p>
        </p:txBody>
      </p:sp>
      <p:sp>
        <p:nvSpPr>
          <p:cNvPr id="7" name="TextBox 6">
            <a:extLst>
              <a:ext uri="{FF2B5EF4-FFF2-40B4-BE49-F238E27FC236}">
                <a16:creationId xmlns:a16="http://schemas.microsoft.com/office/drawing/2014/main" id="{A6428C4A-7E3D-6B99-6F82-7DE6607BEF99}"/>
              </a:ext>
            </a:extLst>
          </p:cNvPr>
          <p:cNvSpPr txBox="1"/>
          <p:nvPr/>
        </p:nvSpPr>
        <p:spPr>
          <a:xfrm>
            <a:off x="836719" y="2011437"/>
            <a:ext cx="9905261" cy="584775"/>
          </a:xfrm>
          <a:prstGeom prst="rect">
            <a:avLst/>
          </a:prstGeom>
          <a:noFill/>
        </p:spPr>
        <p:txBody>
          <a:bodyPr wrap="square">
            <a:spAutoFit/>
          </a:bodyPr>
          <a:lstStyle/>
          <a:p>
            <a:r>
              <a:rPr lang="en-US" sz="1600" dirty="0" err="1">
                <a:effectLst/>
                <a:latin typeface="Arial" panose="020B0604020202020204" pitchFamily="34" charset="0"/>
                <a:ea typeface="Times New Roman" panose="02020603050405020304" pitchFamily="18" charset="0"/>
                <a:cs typeface="Arial" panose="020B0604020202020204" pitchFamily="34" charset="0"/>
              </a:rPr>
              <a:t>Kadastri</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është</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tërsi</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dokumentacionit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grafik</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dhe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tekstual</a:t>
            </a:r>
            <a:r>
              <a:rPr lang="en-US" sz="1600" dirty="0">
                <a:effectLst/>
                <a:latin typeface="Arial" panose="020B0604020202020204" pitchFamily="34" charset="0"/>
                <a:ea typeface="Times New Roman" panose="02020603050405020304" pitchFamily="18" charset="0"/>
                <a:cs typeface="Arial" panose="020B0604020202020204" pitchFamily="34" charset="0"/>
              </a:rPr>
              <a:t> 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cilen</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nepermjet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atributeve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paraqiten</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informacione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kerkuara</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për</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parcelen</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për</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pronarin</a:t>
            </a:r>
            <a:r>
              <a:rPr lang="en-US" sz="1600" dirty="0">
                <a:effectLst/>
                <a:latin typeface="Arial" panose="020B0604020202020204" pitchFamily="34" charset="0"/>
                <a:ea typeface="Times New Roman" panose="02020603050405020304" pitchFamily="18" charset="0"/>
                <a:cs typeface="Arial" panose="020B0604020202020204" pitchFamily="34" charset="0"/>
              </a:rPr>
              <a:t> apo </a:t>
            </a:r>
            <a:r>
              <a:rPr lang="en-US" sz="1600" dirty="0" err="1">
                <a:effectLst/>
                <a:latin typeface="Arial" panose="020B0604020202020204" pitchFamily="34" charset="0"/>
                <a:ea typeface="Times New Roman" panose="02020603050405020304" pitchFamily="18" charset="0"/>
                <a:cs typeface="Arial" panose="020B0604020202020204" pitchFamily="34" charset="0"/>
              </a:rPr>
              <a:t>pronarët</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saj</a:t>
            </a:r>
            <a:r>
              <a:rPr lang="en-US" sz="1600" dirty="0">
                <a:effectLst/>
                <a:latin typeface="Arial" panose="020B0604020202020204" pitchFamily="34" charset="0"/>
                <a:ea typeface="Times New Roman" panose="02020603050405020304" pitchFamily="18"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F3A683E-F252-1C80-0C11-C5A9DDCB7ED5}"/>
              </a:ext>
            </a:extLst>
          </p:cNvPr>
          <p:cNvSpPr txBox="1"/>
          <p:nvPr/>
        </p:nvSpPr>
        <p:spPr>
          <a:xfrm>
            <a:off x="916619" y="1078864"/>
            <a:ext cx="9905260" cy="830997"/>
          </a:xfrm>
          <a:prstGeom prst="rect">
            <a:avLst/>
          </a:prstGeom>
          <a:noFill/>
        </p:spPr>
        <p:txBody>
          <a:bodyPr wrap="square">
            <a:spAutoFit/>
          </a:bodyPr>
          <a:lstStyle/>
          <a:p>
            <a:r>
              <a:rPr lang="en-US" sz="1600" dirty="0" err="1">
                <a:effectLst/>
                <a:latin typeface="Arial" panose="020B0604020202020204" pitchFamily="34" charset="0"/>
                <a:ea typeface="Times New Roman" panose="02020603050405020304" pitchFamily="18" charset="0"/>
                <a:cs typeface="Arial" panose="020B0604020202020204" pitchFamily="34" charset="0"/>
              </a:rPr>
              <a:t>Kerkesa</a:t>
            </a:r>
            <a:r>
              <a:rPr lang="en-US" sz="1600" dirty="0">
                <a:effectLst/>
                <a:latin typeface="Arial" panose="020B0604020202020204" pitchFamily="34" charset="0"/>
                <a:ea typeface="Times New Roman" panose="02020603050405020304" pitchFamily="18" charset="0"/>
                <a:cs typeface="Arial" panose="020B0604020202020204" pitchFamily="34" charset="0"/>
              </a:rPr>
              <a:t> per </a:t>
            </a:r>
            <a:r>
              <a:rPr lang="en-US" sz="1600" dirty="0" err="1">
                <a:effectLst/>
                <a:latin typeface="Arial" panose="020B0604020202020204" pitchFamily="34" charset="0"/>
                <a:ea typeface="Times New Roman" panose="02020603050405020304" pitchFamily="18" charset="0"/>
                <a:cs typeface="Arial" panose="020B0604020202020204" pitchFamily="34" charset="0"/>
              </a:rPr>
              <a:t>regjistrimin</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tokave</a:t>
            </a:r>
            <a:r>
              <a:rPr lang="en-US" sz="1600" dirty="0">
                <a:effectLst/>
                <a:latin typeface="Arial" panose="020B0604020202020204" pitchFamily="34" charset="0"/>
                <a:ea typeface="Times New Roman" panose="02020603050405020304" pitchFamily="18" charset="0"/>
                <a:cs typeface="Arial" panose="020B0604020202020204" pitchFamily="34" charset="0"/>
              </a:rPr>
              <a:t> ka </a:t>
            </a:r>
            <a:r>
              <a:rPr lang="en-US" sz="1600" dirty="0" err="1">
                <a:effectLst/>
                <a:latin typeface="Arial" panose="020B0604020202020204" pitchFamily="34" charset="0"/>
                <a:ea typeface="Times New Roman" panose="02020603050405020304" pitchFamily="18" charset="0"/>
                <a:cs typeface="Arial" panose="020B0604020202020204" pitchFamily="34" charset="0"/>
              </a:rPr>
              <a:t>egzistuar</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qe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nga</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kohet</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lashta</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nder</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arsyet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kryesore</a:t>
            </a:r>
            <a:r>
              <a:rPr lang="en-US" sz="1600" dirty="0">
                <a:effectLst/>
                <a:latin typeface="Arial" panose="020B0604020202020204" pitchFamily="34" charset="0"/>
                <a:ea typeface="Times New Roman" panose="02020603050405020304" pitchFamily="18" charset="0"/>
                <a:cs typeface="Arial" panose="020B0604020202020204" pitchFamily="34" charset="0"/>
              </a:rPr>
              <a:t> ka </a:t>
            </a:r>
            <a:r>
              <a:rPr lang="en-US" sz="1600" dirty="0" err="1">
                <a:effectLst/>
                <a:latin typeface="Arial" panose="020B0604020202020204" pitchFamily="34" charset="0"/>
                <a:ea typeface="Times New Roman" panose="02020603050405020304" pitchFamily="18" charset="0"/>
                <a:cs typeface="Arial" panose="020B0604020202020204" pitchFamily="34" charset="0"/>
              </a:rPr>
              <a:t>qene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qe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dihen</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kufinjet</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prones</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pastaj</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si</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shtrihet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dhe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ku</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shtrihet</a:t>
            </a:r>
            <a:r>
              <a:rPr lang="en-US" sz="1600" dirty="0">
                <a:effectLst/>
                <a:latin typeface="Arial" panose="020B0604020202020204" pitchFamily="34" charset="0"/>
                <a:ea typeface="Times New Roman" panose="02020603050405020304" pitchFamily="18" charset="0"/>
                <a:cs typeface="Arial" panose="020B0604020202020204" pitchFamily="34" charset="0"/>
              </a:rPr>
              <a:t> ajo prone, a </a:t>
            </a:r>
            <a:r>
              <a:rPr lang="en-US" sz="1600" dirty="0" err="1">
                <a:effectLst/>
                <a:latin typeface="Arial" panose="020B0604020202020204" pitchFamily="34" charset="0"/>
                <a:ea typeface="Times New Roman" panose="02020603050405020304" pitchFamily="18" charset="0"/>
                <a:cs typeface="Arial" panose="020B0604020202020204" pitchFamily="34" charset="0"/>
              </a:rPr>
              <a:t>mund</a:t>
            </a:r>
            <a:r>
              <a:rPr lang="en-US" sz="1600" dirty="0">
                <a:effectLst/>
                <a:latin typeface="Arial" panose="020B0604020202020204" pitchFamily="34" charset="0"/>
                <a:ea typeface="Times New Roman" panose="02020603050405020304" pitchFamily="18" charset="0"/>
                <a:cs typeface="Arial" panose="020B0604020202020204" pitchFamily="34" charset="0"/>
              </a:rPr>
              <a:t> ta </a:t>
            </a:r>
            <a:r>
              <a:rPr lang="en-US" sz="1600" dirty="0" err="1">
                <a:effectLst/>
                <a:latin typeface="Arial" panose="020B0604020202020204" pitchFamily="34" charset="0"/>
                <a:ea typeface="Times New Roman" panose="02020603050405020304" pitchFamily="18" charset="0"/>
                <a:cs typeface="Arial" panose="020B0604020202020204" pitchFamily="34" charset="0"/>
              </a:rPr>
              <a:t>zoteroj</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dhe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shfrytezoj</a:t>
            </a:r>
            <a:r>
              <a:rPr lang="en-US" sz="1600" dirty="0">
                <a:effectLst/>
                <a:latin typeface="Arial" panose="020B0604020202020204" pitchFamily="34" charset="0"/>
                <a:ea typeface="Times New Roman" panose="02020603050405020304" pitchFamily="18" charset="0"/>
                <a:cs typeface="Arial" panose="020B0604020202020204" pitchFamily="34" charset="0"/>
              </a:rPr>
              <a:t> ate pa </a:t>
            </a:r>
            <a:r>
              <a:rPr lang="en-US" sz="1600" dirty="0" err="1">
                <a:effectLst/>
                <a:latin typeface="Arial" panose="020B0604020202020204" pitchFamily="34" charset="0"/>
                <a:ea typeface="Times New Roman" panose="02020603050405020304" pitchFamily="18" charset="0"/>
                <a:cs typeface="Arial" panose="020B0604020202020204" pitchFamily="34" charset="0"/>
              </a:rPr>
              <a:t>pengesa</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Ndersa</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si</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qeshtje</a:t>
            </a:r>
            <a:r>
              <a:rPr lang="en-US" sz="1600" dirty="0">
                <a:latin typeface="Arial" panose="020B0604020202020204" pitchFamily="34" charset="0"/>
                <a:ea typeface="Times New Roman" panose="02020603050405020304" pitchFamily="18" charset="0"/>
                <a:cs typeface="Arial" panose="020B0604020202020204" pitchFamily="34" charset="0"/>
              </a:rPr>
              <a:t> e </a:t>
            </a:r>
            <a:r>
              <a:rPr lang="en-US" sz="1600" dirty="0" err="1">
                <a:latin typeface="Arial" panose="020B0604020202020204" pitchFamily="34" charset="0"/>
                <a:ea typeface="Times New Roman" panose="02020603050405020304" pitchFamily="18" charset="0"/>
                <a:cs typeface="Arial" panose="020B0604020202020204" pitchFamily="34" charset="0"/>
              </a:rPr>
              <a:t>dyte</a:t>
            </a:r>
            <a:r>
              <a:rPr lang="en-US" sz="1600" dirty="0">
                <a:latin typeface="Arial" panose="020B0604020202020204" pitchFamily="34" charset="0"/>
                <a:ea typeface="Times New Roman" panose="02020603050405020304" pitchFamily="18" charset="0"/>
                <a:cs typeface="Arial" panose="020B0604020202020204" pitchFamily="34" charset="0"/>
              </a:rPr>
              <a:t> e </a:t>
            </a:r>
            <a:r>
              <a:rPr lang="en-US" sz="1600" dirty="0" err="1">
                <a:latin typeface="Arial" panose="020B0604020202020204" pitchFamily="34" charset="0"/>
                <a:ea typeface="Times New Roman" panose="02020603050405020304" pitchFamily="18" charset="0"/>
                <a:cs typeface="Arial" panose="020B0604020202020204" pitchFamily="34" charset="0"/>
              </a:rPr>
              <a:t>regjistrimit</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prones</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ishte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mbledhja</a:t>
            </a:r>
            <a:r>
              <a:rPr lang="en-US" sz="1600" dirty="0">
                <a:latin typeface="Arial" panose="020B0604020202020204" pitchFamily="34" charset="0"/>
                <a:ea typeface="Times New Roman" panose="02020603050405020304" pitchFamily="18" charset="0"/>
                <a:cs typeface="Arial" panose="020B0604020202020204" pitchFamily="34" charset="0"/>
              </a:rPr>
              <a:t> e </a:t>
            </a:r>
            <a:r>
              <a:rPr lang="en-US" sz="1600" dirty="0" err="1">
                <a:latin typeface="Arial" panose="020B0604020202020204" pitchFamily="34" charset="0"/>
                <a:ea typeface="Times New Roman" panose="02020603050405020304" pitchFamily="18" charset="0"/>
                <a:cs typeface="Arial" panose="020B0604020202020204" pitchFamily="34" charset="0"/>
              </a:rPr>
              <a:t>tatimit</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mbi</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pronen</a:t>
            </a:r>
            <a:endParaRPr lang="en-US" sz="1600" dirty="0"/>
          </a:p>
        </p:txBody>
      </p:sp>
      <p:sp>
        <p:nvSpPr>
          <p:cNvPr id="8" name="TextBox 7">
            <a:extLst>
              <a:ext uri="{FF2B5EF4-FFF2-40B4-BE49-F238E27FC236}">
                <a16:creationId xmlns:a16="http://schemas.microsoft.com/office/drawing/2014/main" id="{39B82927-3FAD-BAED-4972-AC346F6F5279}"/>
              </a:ext>
            </a:extLst>
          </p:cNvPr>
          <p:cNvSpPr txBox="1"/>
          <p:nvPr/>
        </p:nvSpPr>
        <p:spPr>
          <a:xfrm>
            <a:off x="836719" y="2782669"/>
            <a:ext cx="9798731" cy="369332"/>
          </a:xfrm>
          <a:prstGeom prst="rect">
            <a:avLst/>
          </a:prstGeom>
          <a:noFill/>
        </p:spPr>
        <p:txBody>
          <a:bodyPr wrap="square">
            <a:spAutoFit/>
          </a:bodyPr>
          <a:lstStyle/>
          <a:p>
            <a:r>
              <a:rPr lang="en-US" sz="1600" dirty="0">
                <a:effectLst/>
                <a:latin typeface="Arial" panose="020B0604020202020204" pitchFamily="34" charset="0"/>
                <a:ea typeface="Times New Roman" panose="02020603050405020304" pitchFamily="18" charset="0"/>
                <a:cs typeface="Arial" panose="020B0604020202020204" pitchFamily="34" charset="0"/>
              </a:rPr>
              <a:t>Emri </a:t>
            </a:r>
            <a:r>
              <a:rPr lang="en-US" sz="1600" dirty="0" err="1">
                <a:effectLst/>
                <a:latin typeface="Arial" panose="020B0604020202020204" pitchFamily="34" charset="0"/>
                <a:ea typeface="Times New Roman" panose="02020603050405020304" pitchFamily="18" charset="0"/>
                <a:cs typeface="Arial" panose="020B0604020202020204" pitchFamily="34" charset="0"/>
              </a:rPr>
              <a:t>kadaster</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kryesisht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rrjedh</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prej</a:t>
            </a:r>
            <a:r>
              <a:rPr lang="en-US" sz="1600" dirty="0">
                <a:effectLst/>
                <a:latin typeface="Arial" panose="020B0604020202020204" pitchFamily="34" charset="0"/>
                <a:ea typeface="Times New Roman" panose="02020603050405020304" pitchFamily="18" charset="0"/>
                <a:cs typeface="Arial" panose="020B0604020202020204" pitchFamily="34" charset="0"/>
              </a:rPr>
              <a:t> vet </a:t>
            </a:r>
            <a:r>
              <a:rPr lang="en-US" sz="1600" dirty="0" err="1">
                <a:effectLst/>
                <a:latin typeface="Arial" panose="020B0604020202020204" pitchFamily="34" charset="0"/>
                <a:ea typeface="Times New Roman" panose="02020603050405020304" pitchFamily="18" charset="0"/>
                <a:cs typeface="Arial" panose="020B0604020202020204" pitchFamily="34" charset="0"/>
              </a:rPr>
              <a:t>fjales</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qe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eshte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perodrur</a:t>
            </a:r>
            <a:r>
              <a:rPr lang="en-US" sz="1600" dirty="0">
                <a:effectLst/>
                <a:latin typeface="Arial" panose="020B0604020202020204" pitchFamily="34" charset="0"/>
                <a:ea typeface="Times New Roman" panose="02020603050405020304" pitchFamily="18" charset="0"/>
                <a:cs typeface="Arial" panose="020B0604020202020204" pitchFamily="34" charset="0"/>
              </a:rPr>
              <a:t> 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periudhen</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caktuar</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kohore</a:t>
            </a:r>
            <a:r>
              <a:rPr lang="en-US" sz="1800" dirty="0">
                <a:effectLst/>
                <a:latin typeface="Arial" panose="020B0604020202020204" pitchFamily="34" charset="0"/>
                <a:ea typeface="Times New Roman" panose="02020603050405020304" pitchFamily="18" charset="0"/>
                <a:cs typeface="Arial" panose="020B0604020202020204" pitchFamily="34" charset="0"/>
              </a:rPr>
              <a:t>.</a:t>
            </a:r>
            <a:endParaRPr lang="en-US" dirty="0">
              <a:latin typeface="Arial" panose="020B0604020202020204" pitchFamily="34" charset="0"/>
              <a:ea typeface="Times New Roman" panose="02020603050405020304" pitchFamily="18" charset="0"/>
              <a:cs typeface="Arial" panose="020B0604020202020204" pitchFamily="34" charset="0"/>
            </a:endParaRPr>
          </a:p>
        </p:txBody>
      </p:sp>
      <p:sp>
        <p:nvSpPr>
          <p:cNvPr id="10" name="TextBox 9">
            <a:extLst>
              <a:ext uri="{FF2B5EF4-FFF2-40B4-BE49-F238E27FC236}">
                <a16:creationId xmlns:a16="http://schemas.microsoft.com/office/drawing/2014/main" id="{47709C40-5115-ABE1-F424-1E651F00F2E3}"/>
              </a:ext>
            </a:extLst>
          </p:cNvPr>
          <p:cNvSpPr txBox="1"/>
          <p:nvPr/>
        </p:nvSpPr>
        <p:spPr>
          <a:xfrm>
            <a:off x="783453" y="3269084"/>
            <a:ext cx="9905261" cy="584775"/>
          </a:xfrm>
          <a:prstGeom prst="rect">
            <a:avLst/>
          </a:prstGeom>
          <a:noFill/>
        </p:spPr>
        <p:txBody>
          <a:bodyPr wrap="square">
            <a:spAutoFit/>
          </a:bodyPr>
          <a:lstStyle/>
          <a:p>
            <a:pPr marL="285750" indent="-285750">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Ne </a:t>
            </a:r>
            <a:r>
              <a:rPr lang="en-US" sz="1600" b="1" dirty="0" err="1">
                <a:effectLst/>
                <a:latin typeface="Arial" panose="020B0604020202020204" pitchFamily="34" charset="0"/>
                <a:ea typeface="Times New Roman" panose="02020603050405020304" pitchFamily="18" charset="0"/>
                <a:cs typeface="Arial" panose="020B0604020202020204" pitchFamily="34" charset="0"/>
              </a:rPr>
              <a:t>Perandorine</a:t>
            </a:r>
            <a:r>
              <a:rPr lang="en-US" sz="1600" b="1" dirty="0">
                <a:effectLst/>
                <a:latin typeface="Arial" panose="020B0604020202020204" pitchFamily="34" charset="0"/>
                <a:ea typeface="Times New Roman" panose="02020603050405020304" pitchFamily="18" charset="0"/>
                <a:cs typeface="Arial" panose="020B0604020202020204" pitchFamily="34" charset="0"/>
              </a:rPr>
              <a:t> </a:t>
            </a:r>
            <a:r>
              <a:rPr lang="en-US" sz="1600" b="1" dirty="0" err="1">
                <a:effectLst/>
                <a:latin typeface="Arial" panose="020B0604020202020204" pitchFamily="34" charset="0"/>
                <a:ea typeface="Times New Roman" panose="02020603050405020304" pitchFamily="18" charset="0"/>
                <a:cs typeface="Arial" panose="020B0604020202020204" pitchFamily="34" charset="0"/>
              </a:rPr>
              <a:t>Romake</a:t>
            </a:r>
            <a:r>
              <a:rPr lang="en-US" sz="1600" b="1"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a:effectLst/>
                <a:latin typeface="Arial" panose="020B0604020202020204" pitchFamily="34" charset="0"/>
                <a:ea typeface="Times New Roman" panose="02020603050405020304" pitchFamily="18" charset="0"/>
                <a:cs typeface="Arial" panose="020B0604020202020204" pitchFamily="34" charset="0"/>
              </a:rPr>
              <a:t>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gjuhen</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latine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kadastri</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eshte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quajtur</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Capitastrum</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Capitastrum</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ishte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nje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permbledhje</a:t>
            </a:r>
            <a:r>
              <a:rPr lang="en-US" sz="1600" dirty="0">
                <a:latin typeface="Arial" panose="020B0604020202020204" pitchFamily="34" charset="0"/>
                <a:ea typeface="Times New Roman" panose="02020603050405020304" pitchFamily="18" charset="0"/>
                <a:cs typeface="Arial" panose="020B0604020202020204" pitchFamily="34" charset="0"/>
              </a:rPr>
              <a:t> e </a:t>
            </a:r>
            <a:r>
              <a:rPr lang="en-US" sz="1600" dirty="0" err="1">
                <a:latin typeface="Arial" panose="020B0604020202020204" pitchFamily="34" charset="0"/>
                <a:ea typeface="Times New Roman" panose="02020603050405020304" pitchFamily="18" charset="0"/>
                <a:cs typeface="Arial" panose="020B0604020202020204" pitchFamily="34" charset="0"/>
              </a:rPr>
              <a:t>librave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mbi</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tokat</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dhe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tatimet</a:t>
            </a:r>
            <a:r>
              <a:rPr lang="en-US" sz="1600" b="1" dirty="0">
                <a:latin typeface="Arial" panose="020B0604020202020204" pitchFamily="34" charset="0"/>
                <a:ea typeface="Times New Roman" panose="02020603050405020304" pitchFamily="18" charset="0"/>
                <a:cs typeface="Arial" panose="020B0604020202020204" pitchFamily="34" charset="0"/>
              </a:rPr>
              <a:t> e </a:t>
            </a:r>
            <a:r>
              <a:rPr lang="en-US" sz="1600" b="1" dirty="0" err="1">
                <a:latin typeface="Arial" panose="020B0604020202020204" pitchFamily="34" charset="0"/>
                <a:ea typeface="Times New Roman" panose="02020603050405020304" pitchFamily="18" charset="0"/>
                <a:cs typeface="Arial" panose="020B0604020202020204" pitchFamily="34" charset="0"/>
              </a:rPr>
              <a:t>ndryshme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nga</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tokat</a:t>
            </a:r>
            <a:r>
              <a:rPr lang="en-US" sz="1600" b="1" dirty="0">
                <a:latin typeface="Arial" panose="020B0604020202020204" pitchFamily="34" charset="0"/>
                <a:ea typeface="Times New Roman" panose="02020603050405020304" pitchFamily="18" charset="0"/>
                <a:cs typeface="Arial" panose="020B0604020202020204" pitchFamily="34" charset="0"/>
              </a:rPr>
              <a:t>.  </a:t>
            </a:r>
            <a:endParaRPr lang="en-US" sz="1600" b="1" dirty="0"/>
          </a:p>
        </p:txBody>
      </p:sp>
      <p:sp>
        <p:nvSpPr>
          <p:cNvPr id="12" name="TextBox 11">
            <a:extLst>
              <a:ext uri="{FF2B5EF4-FFF2-40B4-BE49-F238E27FC236}">
                <a16:creationId xmlns:a16="http://schemas.microsoft.com/office/drawing/2014/main" id="{D498F83D-12EC-C6FD-AC24-F9ABA2A3CA6C}"/>
              </a:ext>
            </a:extLst>
          </p:cNvPr>
          <p:cNvSpPr txBox="1"/>
          <p:nvPr/>
        </p:nvSpPr>
        <p:spPr>
          <a:xfrm>
            <a:off x="730190" y="3863651"/>
            <a:ext cx="9905260" cy="338554"/>
          </a:xfrm>
          <a:prstGeom prst="rect">
            <a:avLst/>
          </a:prstGeom>
          <a:noFill/>
        </p:spPr>
        <p:txBody>
          <a:bodyPr wrap="square">
            <a:spAutoFit/>
          </a:bodyPr>
          <a:lstStyle/>
          <a:p>
            <a:pPr marL="285750" indent="-285750">
              <a:buFont typeface="Arial" panose="020B0604020202020204" pitchFamily="34" charset="0"/>
              <a:buChar char="•"/>
            </a:pPr>
            <a:r>
              <a:rPr lang="en-US" sz="1600" dirty="0">
                <a:latin typeface="Arial" panose="020B0604020202020204" pitchFamily="34" charset="0"/>
                <a:ea typeface="Times New Roman" panose="02020603050405020304" pitchFamily="18" charset="0"/>
                <a:cs typeface="Arial" panose="020B0604020202020204" pitchFamily="34" charset="0"/>
              </a:rPr>
              <a:t>Ne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Greqi</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perdorej</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fjala</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greke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b="1" dirty="0">
                <a:latin typeface="Arial" panose="020B0604020202020204" pitchFamily="34" charset="0"/>
                <a:ea typeface="Times New Roman" panose="02020603050405020304" pitchFamily="18" charset="0"/>
                <a:cs typeface="Arial" panose="020B0604020202020204" pitchFamily="34" charset="0"/>
              </a:rPr>
              <a:t>“</a:t>
            </a:r>
            <a:r>
              <a:rPr lang="en-US" sz="1600" b="1" dirty="0" err="1">
                <a:latin typeface="Arial" panose="020B0604020202020204" pitchFamily="34" charset="0"/>
                <a:ea typeface="Times New Roman" panose="02020603050405020304" pitchFamily="18" charset="0"/>
                <a:cs typeface="Arial" panose="020B0604020202020204" pitchFamily="34" charset="0"/>
              </a:rPr>
              <a:t>Katastichon</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qe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ishte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regjister</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i</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detyruesve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tatimit</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tokave</a:t>
            </a:r>
            <a:r>
              <a:rPr lang="en-US" sz="1600" b="1" dirty="0">
                <a:latin typeface="Arial" panose="020B0604020202020204" pitchFamily="34" charset="0"/>
                <a:ea typeface="Times New Roman" panose="02020603050405020304" pitchFamily="18"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B8C929BC-3998-5F9F-C261-A0FF907CD592}"/>
              </a:ext>
            </a:extLst>
          </p:cNvPr>
          <p:cNvSpPr txBox="1"/>
          <p:nvPr/>
        </p:nvSpPr>
        <p:spPr>
          <a:xfrm>
            <a:off x="730190" y="4261789"/>
            <a:ext cx="9798731" cy="584775"/>
          </a:xfrm>
          <a:prstGeom prst="rect">
            <a:avLst/>
          </a:prstGeom>
          <a:noFill/>
        </p:spPr>
        <p:txBody>
          <a:bodyPr wrap="square">
            <a:spAutoFit/>
          </a:bodyPr>
          <a:lstStyle/>
          <a:p>
            <a:pPr marL="285750" indent="-285750">
              <a:buFont typeface="Arial" panose="020B0604020202020204" pitchFamily="34" charset="0"/>
              <a:buChar char="•"/>
            </a:pPr>
            <a:r>
              <a:rPr lang="en-US" sz="1600" b="1" dirty="0" err="1">
                <a:latin typeface="Arial" panose="020B0604020202020204" pitchFamily="34" charset="0"/>
                <a:ea typeface="Times New Roman" panose="02020603050405020304" pitchFamily="18" charset="0"/>
                <a:cs typeface="Arial" panose="020B0604020202020204" pitchFamily="34" charset="0"/>
              </a:rPr>
              <a:t>Fjala</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Cadastre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eshte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perdorur</a:t>
            </a:r>
            <a:r>
              <a:rPr lang="en-US" sz="1600" dirty="0">
                <a:latin typeface="Arial" panose="020B0604020202020204" pitchFamily="34" charset="0"/>
                <a:ea typeface="Times New Roman" panose="02020603050405020304" pitchFamily="18" charset="0"/>
                <a:cs typeface="Arial" panose="020B0604020202020204" pitchFamily="34" charset="0"/>
              </a:rPr>
              <a:t> ne </a:t>
            </a:r>
            <a:r>
              <a:rPr lang="en-US" sz="1600" dirty="0" err="1">
                <a:latin typeface="Arial" panose="020B0604020202020204" pitchFamily="34" charset="0"/>
                <a:ea typeface="Times New Roman" panose="02020603050405020304" pitchFamily="18" charset="0"/>
                <a:cs typeface="Arial" panose="020B0604020202020204" pitchFamily="34" charset="0"/>
              </a:rPr>
              <a:t>shtetet</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b="1" dirty="0">
                <a:latin typeface="Arial" panose="020B0604020202020204" pitchFamily="34" charset="0"/>
                <a:ea typeface="Times New Roman" panose="02020603050405020304" pitchFamily="18" charset="0"/>
                <a:cs typeface="Arial" panose="020B0604020202020204" pitchFamily="34" charset="0"/>
              </a:rPr>
              <a:t>e </a:t>
            </a:r>
            <a:r>
              <a:rPr lang="en-US" sz="1600" b="1" dirty="0" err="1">
                <a:latin typeface="Arial" panose="020B0604020202020204" pitchFamily="34" charset="0"/>
                <a:ea typeface="Times New Roman" panose="02020603050405020304" pitchFamily="18" charset="0"/>
                <a:cs typeface="Arial" panose="020B0604020202020204" pitchFamily="34" charset="0"/>
              </a:rPr>
              <a:t>Evropes</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qendrore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dhe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perendimore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si</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nocion</a:t>
            </a:r>
            <a:r>
              <a:rPr lang="en-US" sz="1600" b="1" dirty="0">
                <a:latin typeface="Arial" panose="020B0604020202020204" pitchFamily="34" charset="0"/>
                <a:ea typeface="Times New Roman" panose="02020603050405020304" pitchFamily="18" charset="0"/>
                <a:cs typeface="Arial" panose="020B0604020202020204" pitchFamily="34" charset="0"/>
              </a:rPr>
              <a:t> I </a:t>
            </a:r>
            <a:r>
              <a:rPr lang="en-US" sz="1600" b="1" dirty="0" err="1">
                <a:latin typeface="Arial" panose="020B0604020202020204" pitchFamily="34" charset="0"/>
                <a:ea typeface="Times New Roman" panose="02020603050405020304" pitchFamily="18" charset="0"/>
                <a:cs typeface="Arial" panose="020B0604020202020204" pitchFamily="34" charset="0"/>
              </a:rPr>
              <a:t>regjistrit</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tokave</a:t>
            </a:r>
            <a:r>
              <a:rPr lang="en-US" sz="1600" b="1" dirty="0">
                <a:latin typeface="Arial" panose="020B0604020202020204" pitchFamily="34" charset="0"/>
                <a:ea typeface="Times New Roman" panose="02020603050405020304" pitchFamily="18" charset="0"/>
                <a:cs typeface="Arial" panose="020B0604020202020204" pitchFamily="34" charset="0"/>
              </a:rPr>
              <a:t>.</a:t>
            </a:r>
            <a:endParaRPr lang="en-US" sz="1600" dirty="0"/>
          </a:p>
        </p:txBody>
      </p:sp>
      <p:sp>
        <p:nvSpPr>
          <p:cNvPr id="16" name="TextBox 15">
            <a:extLst>
              <a:ext uri="{FF2B5EF4-FFF2-40B4-BE49-F238E27FC236}">
                <a16:creationId xmlns:a16="http://schemas.microsoft.com/office/drawing/2014/main" id="{30022624-72A9-B5DD-C4AB-C83E7CC1057A}"/>
              </a:ext>
            </a:extLst>
          </p:cNvPr>
          <p:cNvSpPr txBox="1"/>
          <p:nvPr/>
        </p:nvSpPr>
        <p:spPr>
          <a:xfrm>
            <a:off x="783453" y="4846564"/>
            <a:ext cx="10002915" cy="584775"/>
          </a:xfrm>
          <a:prstGeom prst="rect">
            <a:avLst/>
          </a:prstGeom>
          <a:noFill/>
        </p:spPr>
        <p:txBody>
          <a:bodyPr wrap="square">
            <a:spAutoFit/>
          </a:bodyPr>
          <a:lstStyle/>
          <a:p>
            <a:pPr marL="285750" indent="-285750">
              <a:buFont typeface="Arial" panose="020B0604020202020204" pitchFamily="34" charset="0"/>
              <a:buChar char="•"/>
            </a:pPr>
            <a:r>
              <a:rPr lang="en-US" sz="1600" b="1" dirty="0">
                <a:latin typeface="Arial" panose="020B0604020202020204" pitchFamily="34" charset="0"/>
                <a:ea typeface="Times New Roman" panose="02020603050405020304" pitchFamily="18" charset="0"/>
                <a:cs typeface="Arial" panose="020B0604020202020204" pitchFamily="34" charset="0"/>
              </a:rPr>
              <a:t>Ne </a:t>
            </a:r>
            <a:r>
              <a:rPr lang="en-US" sz="1600" b="1" dirty="0" err="1">
                <a:latin typeface="Arial" panose="020B0604020202020204" pitchFamily="34" charset="0"/>
                <a:ea typeface="Times New Roman" panose="02020603050405020304" pitchFamily="18" charset="0"/>
                <a:cs typeface="Arial" panose="020B0604020202020204" pitchFamily="34" charset="0"/>
              </a:rPr>
              <a:t>Britanin</a:t>
            </a:r>
            <a:r>
              <a:rPr lang="en-US" sz="1600" b="1" dirty="0">
                <a:latin typeface="Arial" panose="020B0604020202020204" pitchFamily="34" charset="0"/>
                <a:ea typeface="Times New Roman" panose="02020603050405020304" pitchFamily="18" charset="0"/>
                <a:cs typeface="Arial" panose="020B0604020202020204" pitchFamily="34" charset="0"/>
              </a:rPr>
              <a:t> e </a:t>
            </a:r>
            <a:r>
              <a:rPr lang="en-US" sz="1600" b="1" dirty="0" err="1">
                <a:latin typeface="Arial" panose="020B0604020202020204" pitchFamily="34" charset="0"/>
                <a:ea typeface="Times New Roman" panose="02020603050405020304" pitchFamily="18" charset="0"/>
                <a:cs typeface="Arial" panose="020B0604020202020204" pitchFamily="34" charset="0"/>
              </a:rPr>
              <a:t>Madhe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dirty="0">
                <a:latin typeface="Arial" panose="020B0604020202020204" pitchFamily="34" charset="0"/>
                <a:ea typeface="Times New Roman" panose="02020603050405020304" pitchFamily="18" charset="0"/>
                <a:cs typeface="Arial" panose="020B0604020202020204" pitchFamily="34" charset="0"/>
              </a:rPr>
              <a:t>ne vend </a:t>
            </a:r>
            <a:r>
              <a:rPr lang="en-US" sz="1600" dirty="0" err="1">
                <a:latin typeface="Arial" panose="020B0604020202020204" pitchFamily="34" charset="0"/>
                <a:ea typeface="Times New Roman" panose="02020603050405020304" pitchFamily="18" charset="0"/>
                <a:cs typeface="Arial" panose="020B0604020202020204" pitchFamily="34" charset="0"/>
              </a:rPr>
              <a:t>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fjales</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kadaster</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perdoret</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shprehja</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b="1" dirty="0">
                <a:latin typeface="Arial" panose="020B0604020202020204" pitchFamily="34" charset="0"/>
                <a:ea typeface="Times New Roman" panose="02020603050405020304" pitchFamily="18" charset="0"/>
                <a:cs typeface="Arial" panose="020B0604020202020204" pitchFamily="34" charset="0"/>
              </a:rPr>
              <a:t>“land registration” </a:t>
            </a:r>
            <a:r>
              <a:rPr lang="en-US" sz="1600" b="1" dirty="0" err="1">
                <a:latin typeface="Arial" panose="020B0604020202020204" pitchFamily="34" charset="0"/>
                <a:ea typeface="Times New Roman" panose="02020603050405020304" pitchFamily="18" charset="0"/>
                <a:cs typeface="Arial" panose="020B0604020202020204" pitchFamily="34" charset="0"/>
              </a:rPr>
              <a:t>ose</a:t>
            </a:r>
            <a:r>
              <a:rPr lang="en-US" sz="1600" b="1" dirty="0">
                <a:latin typeface="Arial" panose="020B0604020202020204" pitchFamily="34" charset="0"/>
                <a:ea typeface="Times New Roman" panose="02020603050405020304" pitchFamily="18" charset="0"/>
                <a:cs typeface="Arial" panose="020B0604020202020204" pitchFamily="34" charset="0"/>
              </a:rPr>
              <a:t> </a:t>
            </a:r>
            <a:r>
              <a:rPr lang="en-US" sz="1600" b="1" dirty="0" err="1">
                <a:latin typeface="Arial" panose="020B0604020202020204" pitchFamily="34" charset="0"/>
                <a:ea typeface="Times New Roman" panose="02020603050405020304" pitchFamily="18" charset="0"/>
                <a:cs typeface="Arial" panose="020B0604020202020204" pitchFamily="34" charset="0"/>
              </a:rPr>
              <a:t>regjistrimi</a:t>
            </a:r>
            <a:r>
              <a:rPr lang="en-US" sz="1600" b="1" dirty="0">
                <a:latin typeface="Arial" panose="020B0604020202020204" pitchFamily="34" charset="0"/>
                <a:ea typeface="Times New Roman" panose="02020603050405020304" pitchFamily="18" charset="0"/>
                <a:cs typeface="Arial" panose="020B0604020202020204" pitchFamily="34" charset="0"/>
              </a:rPr>
              <a:t> I </a:t>
            </a:r>
            <a:r>
              <a:rPr lang="en-US" sz="1600" b="1" dirty="0" err="1">
                <a:latin typeface="Arial" panose="020B0604020202020204" pitchFamily="34" charset="0"/>
                <a:ea typeface="Times New Roman" panose="02020603050405020304" pitchFamily="18" charset="0"/>
                <a:cs typeface="Arial" panose="020B0604020202020204" pitchFamily="34" charset="0"/>
              </a:rPr>
              <a:t>tokave</a:t>
            </a:r>
            <a:r>
              <a:rPr lang="en-US" sz="1600" b="1" dirty="0">
                <a:latin typeface="Arial" panose="020B0604020202020204" pitchFamily="34" charset="0"/>
                <a:ea typeface="Times New Roman" panose="02020603050405020304" pitchFamily="18" charset="0"/>
                <a:cs typeface="Arial" panose="020B0604020202020204" pitchFamily="34" charset="0"/>
              </a:rPr>
              <a:t>.</a:t>
            </a:r>
            <a:endParaRPr lang="en-US" sz="1600" dirty="0"/>
          </a:p>
        </p:txBody>
      </p:sp>
    </p:spTree>
    <p:extLst>
      <p:ext uri="{BB962C8B-B14F-4D97-AF65-F5344CB8AC3E}">
        <p14:creationId xmlns:p14="http://schemas.microsoft.com/office/powerpoint/2010/main" val="667153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37331F0-D4B4-2C62-D975-B56BB8A8DD2E}"/>
              </a:ext>
            </a:extLst>
          </p:cNvPr>
          <p:cNvSpPr txBox="1"/>
          <p:nvPr/>
        </p:nvSpPr>
        <p:spPr>
          <a:xfrm>
            <a:off x="3048740" y="174878"/>
            <a:ext cx="6094520" cy="553998"/>
          </a:xfrm>
          <a:prstGeom prst="rect">
            <a:avLst/>
          </a:prstGeom>
          <a:noFill/>
        </p:spPr>
        <p:txBody>
          <a:bodyPr wrap="square">
            <a:spAutoFit/>
          </a:bodyPr>
          <a:lstStyle/>
          <a:p>
            <a:pPr algn="ctr"/>
            <a:r>
              <a:rPr lang="en-US" sz="3000" b="1" i="1" dirty="0">
                <a:latin typeface="Times New Roman" panose="02020603050405020304" pitchFamily="18" charset="0"/>
                <a:ea typeface="Times New Roman" panose="02020603050405020304" pitchFamily="18" charset="0"/>
              </a:rPr>
              <a:t>KADASTRI DHE ZHVILLIMI I TIJ</a:t>
            </a:r>
            <a:endParaRPr lang="en-US" sz="3000" dirty="0"/>
          </a:p>
        </p:txBody>
      </p:sp>
      <p:sp>
        <p:nvSpPr>
          <p:cNvPr id="3" name="TextBox 2">
            <a:extLst>
              <a:ext uri="{FF2B5EF4-FFF2-40B4-BE49-F238E27FC236}">
                <a16:creationId xmlns:a16="http://schemas.microsoft.com/office/drawing/2014/main" id="{F2B40FB3-742E-C351-0053-2C8DEE4AC08C}"/>
              </a:ext>
            </a:extLst>
          </p:cNvPr>
          <p:cNvSpPr txBox="1"/>
          <p:nvPr/>
        </p:nvSpPr>
        <p:spPr>
          <a:xfrm>
            <a:off x="863350" y="969415"/>
            <a:ext cx="10011796" cy="830997"/>
          </a:xfrm>
          <a:prstGeom prst="rect">
            <a:avLst/>
          </a:prstGeom>
          <a:noFill/>
        </p:spPr>
        <p:txBody>
          <a:bodyPr wrap="square">
            <a:spAutoFit/>
          </a:bodyPr>
          <a:lstStyle/>
          <a:p>
            <a:r>
              <a:rPr lang="fi-FI" sz="1600" dirty="0">
                <a:effectLst/>
                <a:latin typeface="Arial" panose="020B0604020202020204" pitchFamily="34" charset="0"/>
                <a:ea typeface="Times New Roman" panose="02020603050405020304" pitchFamily="18" charset="0"/>
                <a:cs typeface="Arial" panose="020B0604020202020204" pitchFamily="34" charset="0"/>
              </a:rPr>
              <a:t>Autore te ndryshem kane paraqitur sisteme te ndryshme te modelit te regjistrit te tokave dhe te kadastrit. </a:t>
            </a:r>
          </a:p>
          <a:p>
            <a:r>
              <a:rPr lang="fi-FI" sz="1600" dirty="0">
                <a:latin typeface="Arial" panose="020B0604020202020204" pitchFamily="34" charset="0"/>
                <a:cs typeface="Arial" panose="020B0604020202020204" pitchFamily="34" charset="0"/>
              </a:rPr>
              <a:t>Modelet me interesante jane nga autoret Kast&amp;Rosenzweig te cilet japin modelin statik dhe dinamik te regjistrit te tokave dhe te kadastrit. </a:t>
            </a:r>
            <a:endParaRPr lang="en-US" sz="1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38F033F-5D02-09CC-48BD-EB3EEBFE0250}"/>
              </a:ext>
            </a:extLst>
          </p:cNvPr>
          <p:cNvSpPr txBox="1"/>
          <p:nvPr/>
        </p:nvSpPr>
        <p:spPr>
          <a:xfrm>
            <a:off x="863350" y="1754555"/>
            <a:ext cx="9905262" cy="830997"/>
          </a:xfrm>
          <a:prstGeom prst="rect">
            <a:avLst/>
          </a:prstGeom>
          <a:noFill/>
        </p:spPr>
        <p:txBody>
          <a:bodyPr wrap="square">
            <a:spAutoFit/>
          </a:bodyPr>
          <a:lstStyle/>
          <a:p>
            <a:r>
              <a:rPr lang="fi-FI" sz="1600" dirty="0">
                <a:latin typeface="Arial" panose="020B0604020202020204" pitchFamily="34" charset="0"/>
                <a:cs typeface="Arial" panose="020B0604020202020204" pitchFamily="34" charset="0"/>
              </a:rPr>
              <a:t>Sistemi statik i pergjigjet lidhjes me njesine kadastrale (si parcela, pjeset e nderteses, banesat) ndersa sistemi dinamik i regjistrimit te tokes pershkruan kuptimin dhe funksionimin e pergjithsem te prones si ndarjet, bashkimet, gjykimet, transferet etj. </a:t>
            </a:r>
            <a:endParaRPr lang="en-US" sz="1600" dirty="0"/>
          </a:p>
        </p:txBody>
      </p:sp>
      <p:sp>
        <p:nvSpPr>
          <p:cNvPr id="13" name="TextBox 12">
            <a:extLst>
              <a:ext uri="{FF2B5EF4-FFF2-40B4-BE49-F238E27FC236}">
                <a16:creationId xmlns:a16="http://schemas.microsoft.com/office/drawing/2014/main" id="{DE2CC015-4D9D-56B7-CD7D-7A420D95689B}"/>
              </a:ext>
            </a:extLst>
          </p:cNvPr>
          <p:cNvSpPr txBox="1"/>
          <p:nvPr/>
        </p:nvSpPr>
        <p:spPr>
          <a:xfrm>
            <a:off x="863351" y="2662680"/>
            <a:ext cx="9905261" cy="830997"/>
          </a:xfrm>
          <a:prstGeom prst="rect">
            <a:avLst/>
          </a:prstGeom>
          <a:noFill/>
        </p:spPr>
        <p:txBody>
          <a:bodyPr wrap="square">
            <a:spAutoFit/>
          </a:bodyPr>
          <a:lstStyle/>
          <a:p>
            <a:pPr marL="285750" indent="-285750">
              <a:buFont typeface="Wingdings" panose="05000000000000000000" pitchFamily="2" charset="2"/>
              <a:buChar char="v"/>
            </a:pPr>
            <a:r>
              <a:rPr lang="fi-FI" sz="1600" dirty="0">
                <a:latin typeface="Arial" panose="020B0604020202020204" pitchFamily="34" charset="0"/>
                <a:cs typeface="Arial" panose="020B0604020202020204" pitchFamily="34" charset="0"/>
              </a:rPr>
              <a:t>Tatimi ne prone eshte cekur edhe nga Herodoti kur mbreti Darje i Persise (Irani i sotem) kishte kerkuar tatim per tokat ne territoret e pushtuara te Azise. Sipas tij ato prona duhej te perkufizoheshin dhe duhej te caktohej tatimi.</a:t>
            </a:r>
            <a:endParaRPr lang="en-US" sz="1600" dirty="0"/>
          </a:p>
        </p:txBody>
      </p:sp>
      <p:sp>
        <p:nvSpPr>
          <p:cNvPr id="17" name="TextBox 16">
            <a:extLst>
              <a:ext uri="{FF2B5EF4-FFF2-40B4-BE49-F238E27FC236}">
                <a16:creationId xmlns:a16="http://schemas.microsoft.com/office/drawing/2014/main" id="{453A3D7B-061C-F028-B503-2025BCAAB255}"/>
              </a:ext>
            </a:extLst>
          </p:cNvPr>
          <p:cNvSpPr txBox="1"/>
          <p:nvPr/>
        </p:nvSpPr>
        <p:spPr>
          <a:xfrm>
            <a:off x="903302" y="3535063"/>
            <a:ext cx="9701074" cy="830997"/>
          </a:xfrm>
          <a:prstGeom prst="rect">
            <a:avLst/>
          </a:prstGeom>
          <a:noFill/>
        </p:spPr>
        <p:txBody>
          <a:bodyPr wrap="square">
            <a:spAutoFit/>
          </a:bodyPr>
          <a:lstStyle/>
          <a:p>
            <a:pPr marL="285750" indent="-285750">
              <a:buFont typeface="Wingdings" panose="05000000000000000000" pitchFamily="2" charset="2"/>
              <a:buChar char="v"/>
            </a:pPr>
            <a:r>
              <a:rPr lang="fi-FI" sz="1600" dirty="0">
                <a:latin typeface="Arial" panose="020B0604020202020204" pitchFamily="34" charset="0"/>
                <a:cs typeface="Arial" panose="020B0604020202020204" pitchFamily="34" charset="0"/>
              </a:rPr>
              <a:t>Gjithashtu pas permbytjeve te lumit Nil ne Egjipt permbyseshin edhe kufinjet e pronave, kerkohej qe ata kufinje te ripertrihen me matje te kohes. Matjet beheshin me kerkesen se tatimit mbi pronen duhej te vazhdonte</a:t>
            </a:r>
            <a:endParaRPr lang="en-US" sz="1600" dirty="0"/>
          </a:p>
        </p:txBody>
      </p:sp>
      <p:sp>
        <p:nvSpPr>
          <p:cNvPr id="19" name="TextBox 18">
            <a:extLst>
              <a:ext uri="{FF2B5EF4-FFF2-40B4-BE49-F238E27FC236}">
                <a16:creationId xmlns:a16="http://schemas.microsoft.com/office/drawing/2014/main" id="{05EE157C-87C8-91F4-BF7E-B85AA4127290}"/>
              </a:ext>
            </a:extLst>
          </p:cNvPr>
          <p:cNvSpPr txBox="1"/>
          <p:nvPr/>
        </p:nvSpPr>
        <p:spPr>
          <a:xfrm>
            <a:off x="903300" y="4354558"/>
            <a:ext cx="9621172" cy="584775"/>
          </a:xfrm>
          <a:prstGeom prst="rect">
            <a:avLst/>
          </a:prstGeom>
          <a:noFill/>
        </p:spPr>
        <p:txBody>
          <a:bodyPr wrap="square">
            <a:spAutoFit/>
          </a:bodyPr>
          <a:lstStyle/>
          <a:p>
            <a:pPr marL="285750" indent="-285750">
              <a:buFont typeface="Wingdings" panose="05000000000000000000" pitchFamily="2" charset="2"/>
              <a:buChar char="v"/>
            </a:pPr>
            <a:r>
              <a:rPr lang="fi-FI" sz="1600" dirty="0">
                <a:latin typeface="Arial" panose="020B0604020202020204" pitchFamily="34" charset="0"/>
                <a:cs typeface="Arial" panose="020B0604020202020204" pitchFamily="34" charset="0"/>
              </a:rPr>
              <a:t>Ne Angli qe nga viti 1086 fillon mbajtja e librave me shenime per pronat, siperfaqet, llojet e shfrytezimit te tyre, pronari, gjithashtu regjistrohej edhe bagetia qe kullste mbi te. </a:t>
            </a:r>
            <a:endParaRPr lang="en-US" sz="1600" dirty="0"/>
          </a:p>
        </p:txBody>
      </p:sp>
      <p:sp>
        <p:nvSpPr>
          <p:cNvPr id="21" name="TextBox 20">
            <a:extLst>
              <a:ext uri="{FF2B5EF4-FFF2-40B4-BE49-F238E27FC236}">
                <a16:creationId xmlns:a16="http://schemas.microsoft.com/office/drawing/2014/main" id="{54924ED1-8A7A-CE68-BA20-7D4EDF4560CB}"/>
              </a:ext>
            </a:extLst>
          </p:cNvPr>
          <p:cNvSpPr txBox="1"/>
          <p:nvPr/>
        </p:nvSpPr>
        <p:spPr>
          <a:xfrm>
            <a:off x="943253" y="4939333"/>
            <a:ext cx="9701073" cy="584775"/>
          </a:xfrm>
          <a:prstGeom prst="rect">
            <a:avLst/>
          </a:prstGeom>
          <a:noFill/>
        </p:spPr>
        <p:txBody>
          <a:bodyPr wrap="square">
            <a:spAutoFit/>
          </a:bodyPr>
          <a:lstStyle/>
          <a:p>
            <a:pPr marL="285750" indent="-285750">
              <a:buFont typeface="Wingdings" panose="05000000000000000000" pitchFamily="2" charset="2"/>
              <a:buChar char="v"/>
            </a:pPr>
            <a:r>
              <a:rPr lang="fi-FI" sz="1600" dirty="0">
                <a:latin typeface="Arial" panose="020B0604020202020204" pitchFamily="34" charset="0"/>
                <a:cs typeface="Arial" panose="020B0604020202020204" pitchFamily="34" charset="0"/>
              </a:rPr>
              <a:t>Kadastri ne Evrope fillon me krijimin dhe regjistrimin e paracelave. Kete kadaster e beri te njohur Napolon Bonaparta, i cili ne te shumten e rasteve quhej si kadastri i Napolonit. </a:t>
            </a:r>
            <a:endParaRPr lang="en-US" sz="1600" dirty="0"/>
          </a:p>
        </p:txBody>
      </p:sp>
      <p:sp>
        <p:nvSpPr>
          <p:cNvPr id="23" name="TextBox 22">
            <a:extLst>
              <a:ext uri="{FF2B5EF4-FFF2-40B4-BE49-F238E27FC236}">
                <a16:creationId xmlns:a16="http://schemas.microsoft.com/office/drawing/2014/main" id="{78057C0A-610D-29C7-E7D9-C5004EE32430}"/>
              </a:ext>
            </a:extLst>
          </p:cNvPr>
          <p:cNvSpPr txBox="1"/>
          <p:nvPr/>
        </p:nvSpPr>
        <p:spPr>
          <a:xfrm>
            <a:off x="943253" y="5534561"/>
            <a:ext cx="10047302" cy="1323439"/>
          </a:xfrm>
          <a:prstGeom prst="rect">
            <a:avLst/>
          </a:prstGeom>
          <a:noFill/>
        </p:spPr>
        <p:txBody>
          <a:bodyPr wrap="square">
            <a:spAutoFit/>
          </a:bodyPr>
          <a:lstStyle/>
          <a:p>
            <a:r>
              <a:rPr lang="fi-FI" sz="1600" dirty="0">
                <a:latin typeface="Arial" panose="020B0604020202020204" pitchFamily="34" charset="0"/>
                <a:cs typeface="Arial" panose="020B0604020202020204" pitchFamily="34" charset="0"/>
              </a:rPr>
              <a:t>Me kalimin e kohes kadastri eshte plotesuar dhe ndryshuar keshtu qe edhe teknologjia ka ndikuar qe edhe veti roli i kadastrit ne shoqeri te ndryshoj. Teknologjia e mundesoj formimin e sistemit te informacionit te tokave duke ofruar shume atribute te reja. Keshtu informacioni kadastral eshte informacion shumedimensional. I sigurt, i standardizuar, i qendrueshem per sherbim te hapur qe duhet te mbuloj tere territorin e nje shteti</a:t>
            </a:r>
            <a:endParaRPr lang="en-US" sz="1600" dirty="0"/>
          </a:p>
        </p:txBody>
      </p:sp>
    </p:spTree>
    <p:extLst>
      <p:ext uri="{BB962C8B-B14F-4D97-AF65-F5344CB8AC3E}">
        <p14:creationId xmlns:p14="http://schemas.microsoft.com/office/powerpoint/2010/main" val="3039441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818A1-2423-A132-F88B-0491224FC023}"/>
              </a:ext>
            </a:extLst>
          </p:cNvPr>
          <p:cNvSpPr>
            <a:spLocks noGrp="1"/>
          </p:cNvSpPr>
          <p:nvPr>
            <p:ph type="title"/>
          </p:nvPr>
        </p:nvSpPr>
        <p:spPr>
          <a:xfrm>
            <a:off x="833251" y="875970"/>
            <a:ext cx="10364451" cy="1596177"/>
          </a:xfrm>
        </p:spPr>
        <p:txBody>
          <a:bodyPr/>
          <a:lstStyle/>
          <a:p>
            <a:r>
              <a:rPr lang="en-US" sz="3000" b="1" i="1" dirty="0" err="1">
                <a:latin typeface="Times New Roman" panose="02020603050405020304" pitchFamily="18" charset="0"/>
                <a:cs typeface="+mn-cs"/>
              </a:rPr>
              <a:t>Definecionet</a:t>
            </a:r>
            <a:r>
              <a:rPr lang="en-US" sz="3000" b="1" i="1" dirty="0">
                <a:latin typeface="Times New Roman" panose="02020603050405020304" pitchFamily="18" charset="0"/>
                <a:cs typeface="+mn-cs"/>
              </a:rPr>
              <a:t> ne </a:t>
            </a:r>
            <a:r>
              <a:rPr lang="en-US" sz="3000" b="1" i="1" dirty="0" err="1">
                <a:latin typeface="Times New Roman" panose="02020603050405020304" pitchFamily="18" charset="0"/>
                <a:cs typeface="+mn-cs"/>
              </a:rPr>
              <a:t>fushen</a:t>
            </a:r>
            <a:r>
              <a:rPr lang="en-US" sz="3000" b="1" i="1" dirty="0">
                <a:latin typeface="Times New Roman" panose="02020603050405020304" pitchFamily="18" charset="0"/>
                <a:cs typeface="+mn-cs"/>
              </a:rPr>
              <a:t> e </a:t>
            </a:r>
            <a:r>
              <a:rPr lang="en-US" sz="3000" b="1" i="1" dirty="0" err="1">
                <a:latin typeface="Times New Roman" panose="02020603050405020304" pitchFamily="18" charset="0"/>
                <a:cs typeface="+mn-cs"/>
              </a:rPr>
              <a:t>sistemeve</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kadastrale</a:t>
            </a:r>
            <a:endParaRPr lang="en-US" sz="3000" b="1" i="1" dirty="0">
              <a:latin typeface="Times New Roman" panose="02020603050405020304" pitchFamily="18" charset="0"/>
              <a:cs typeface="+mn-cs"/>
            </a:endParaRPr>
          </a:p>
        </p:txBody>
      </p:sp>
      <p:sp>
        <p:nvSpPr>
          <p:cNvPr id="4" name="TextBox 3">
            <a:extLst>
              <a:ext uri="{FF2B5EF4-FFF2-40B4-BE49-F238E27FC236}">
                <a16:creationId xmlns:a16="http://schemas.microsoft.com/office/drawing/2014/main" id="{738F8BEB-B097-7CFA-8824-6D19703547B6}"/>
              </a:ext>
            </a:extLst>
          </p:cNvPr>
          <p:cNvSpPr txBox="1"/>
          <p:nvPr/>
        </p:nvSpPr>
        <p:spPr>
          <a:xfrm>
            <a:off x="2851952" y="2953349"/>
            <a:ext cx="6094520" cy="369332"/>
          </a:xfrm>
          <a:prstGeom prst="rect">
            <a:avLst/>
          </a:prstGeom>
          <a:noFill/>
        </p:spPr>
        <p:txBody>
          <a:bodyPr wrap="square">
            <a:spAutoFit/>
          </a:bodyPr>
          <a:lstStyle/>
          <a:p>
            <a:r>
              <a:rPr lang="en-US" sz="1800" b="1" i="1" dirty="0" err="1">
                <a:latin typeface="Arial" panose="020B0604020202020204" pitchFamily="34" charset="0"/>
                <a:ea typeface="Times New Roman" panose="02020603050405020304" pitchFamily="18" charset="0"/>
                <a:cs typeface="Arial" panose="020B0604020202020204" pitchFamily="34" charset="0"/>
              </a:rPr>
              <a:t>Pronë</a:t>
            </a:r>
            <a:r>
              <a:rPr lang="en-US" sz="1800" b="1" i="1" dirty="0">
                <a:latin typeface="Arial" panose="020B0604020202020204" pitchFamily="34" charset="0"/>
                <a:ea typeface="Times New Roman" panose="02020603050405020304" pitchFamily="18" charset="0"/>
                <a:cs typeface="Arial" panose="020B0604020202020204" pitchFamily="34" charset="0"/>
              </a:rPr>
              <a:t> e </a:t>
            </a:r>
            <a:r>
              <a:rPr lang="en-US" sz="1800" b="1" i="1" dirty="0" err="1">
                <a:latin typeface="Arial" panose="020B0604020202020204" pitchFamily="34" charset="0"/>
                <a:ea typeface="Times New Roman" panose="02020603050405020304" pitchFamily="18" charset="0"/>
                <a:cs typeface="Arial" panose="020B0604020202020204" pitchFamily="34" charset="0"/>
              </a:rPr>
              <a:t>palujtshme</a:t>
            </a:r>
            <a:r>
              <a:rPr lang="en-US" sz="1800" b="1" i="1" dirty="0">
                <a:latin typeface="Arial" panose="020B0604020202020204" pitchFamily="34" charset="0"/>
                <a:ea typeface="Times New Roman" panose="02020603050405020304" pitchFamily="18" charset="0"/>
                <a:cs typeface="Arial" panose="020B0604020202020204" pitchFamily="34" charset="0"/>
              </a:rPr>
              <a:t>?</a:t>
            </a:r>
            <a:endParaRPr lang="en-US" b="1" i="1" dirty="0"/>
          </a:p>
        </p:txBody>
      </p:sp>
      <p:sp>
        <p:nvSpPr>
          <p:cNvPr id="7" name="TextBox 6">
            <a:extLst>
              <a:ext uri="{FF2B5EF4-FFF2-40B4-BE49-F238E27FC236}">
                <a16:creationId xmlns:a16="http://schemas.microsoft.com/office/drawing/2014/main" id="{B5383C66-15C1-C8F8-84E8-7AFDFA178F50}"/>
              </a:ext>
            </a:extLst>
          </p:cNvPr>
          <p:cNvSpPr txBox="1"/>
          <p:nvPr/>
        </p:nvSpPr>
        <p:spPr>
          <a:xfrm>
            <a:off x="2851952" y="3439986"/>
            <a:ext cx="6094520" cy="369332"/>
          </a:xfrm>
          <a:prstGeom prst="rect">
            <a:avLst/>
          </a:prstGeom>
          <a:noFill/>
        </p:spPr>
        <p:txBody>
          <a:bodyPr wrap="square">
            <a:spAutoFit/>
          </a:bodyPr>
          <a:lstStyle/>
          <a:p>
            <a:r>
              <a:rPr lang="en-US" sz="1800" b="1" i="1" dirty="0" err="1">
                <a:latin typeface="Arial" panose="020B0604020202020204" pitchFamily="34" charset="0"/>
                <a:ea typeface="Times New Roman" panose="02020603050405020304" pitchFamily="18" charset="0"/>
                <a:cs typeface="Arial" panose="020B0604020202020204" pitchFamily="34" charset="0"/>
              </a:rPr>
              <a:t>Toka</a:t>
            </a:r>
            <a:r>
              <a:rPr lang="en-US" sz="1800" b="1" i="1" dirty="0">
                <a:latin typeface="Arial" panose="020B0604020202020204" pitchFamily="34" charset="0"/>
                <a:ea typeface="Times New Roman" panose="02020603050405020304" pitchFamily="18" charset="0"/>
                <a:cs typeface="Arial" panose="020B0604020202020204" pitchFamily="34" charset="0"/>
              </a:rPr>
              <a:t>?</a:t>
            </a:r>
            <a:endParaRPr lang="en-US" dirty="0"/>
          </a:p>
        </p:txBody>
      </p:sp>
      <p:sp>
        <p:nvSpPr>
          <p:cNvPr id="9" name="TextBox 8">
            <a:extLst>
              <a:ext uri="{FF2B5EF4-FFF2-40B4-BE49-F238E27FC236}">
                <a16:creationId xmlns:a16="http://schemas.microsoft.com/office/drawing/2014/main" id="{E3FD1B49-AFB1-CF9B-950B-6A0038058939}"/>
              </a:ext>
            </a:extLst>
          </p:cNvPr>
          <p:cNvSpPr txBox="1"/>
          <p:nvPr/>
        </p:nvSpPr>
        <p:spPr>
          <a:xfrm>
            <a:off x="2851952" y="3904099"/>
            <a:ext cx="5822386" cy="369332"/>
          </a:xfrm>
          <a:prstGeom prst="rect">
            <a:avLst/>
          </a:prstGeom>
          <a:noFill/>
        </p:spPr>
        <p:txBody>
          <a:bodyPr wrap="square">
            <a:spAutoFit/>
          </a:bodyPr>
          <a:lstStyle/>
          <a:p>
            <a:r>
              <a:rPr lang="en-US" i="1" dirty="0" err="1">
                <a:latin typeface="Arial" panose="020B0604020202020204" pitchFamily="34" charset="0"/>
                <a:cs typeface="Arial" panose="020B0604020202020204" pitchFamily="34" charset="0"/>
              </a:rPr>
              <a:t>Kadastri</a:t>
            </a:r>
            <a:r>
              <a:rPr lang="en-US" i="1" dirty="0">
                <a:latin typeface="Arial" panose="020B0604020202020204" pitchFamily="34" charset="0"/>
                <a:cs typeface="Arial" panose="020B0604020202020204" pitchFamily="34" charset="0"/>
              </a:rPr>
              <a:t>?</a:t>
            </a:r>
            <a:endParaRPr lang="en-US" dirty="0"/>
          </a:p>
        </p:txBody>
      </p:sp>
      <p:sp>
        <p:nvSpPr>
          <p:cNvPr id="11" name="TextBox 10">
            <a:extLst>
              <a:ext uri="{FF2B5EF4-FFF2-40B4-BE49-F238E27FC236}">
                <a16:creationId xmlns:a16="http://schemas.microsoft.com/office/drawing/2014/main" id="{B6DE7967-EA24-2D4D-009D-B53443064E97}"/>
              </a:ext>
            </a:extLst>
          </p:cNvPr>
          <p:cNvSpPr txBox="1"/>
          <p:nvPr/>
        </p:nvSpPr>
        <p:spPr>
          <a:xfrm>
            <a:off x="2851952" y="4436357"/>
            <a:ext cx="6094520" cy="369332"/>
          </a:xfrm>
          <a:prstGeom prst="rect">
            <a:avLst/>
          </a:prstGeom>
          <a:noFill/>
        </p:spPr>
        <p:txBody>
          <a:bodyPr wrap="square">
            <a:spAutoFit/>
          </a:bodyPr>
          <a:lstStyle/>
          <a:p>
            <a:r>
              <a:rPr lang="en-US" sz="1800" b="1" i="1" dirty="0" err="1">
                <a:latin typeface="Arial" panose="020B0604020202020204" pitchFamily="34" charset="0"/>
                <a:ea typeface="Times New Roman" panose="02020603050405020304" pitchFamily="18" charset="0"/>
                <a:cs typeface="Arial" panose="020B0604020202020204" pitchFamily="34" charset="0"/>
              </a:rPr>
              <a:t>Regjistrimi</a:t>
            </a:r>
            <a:r>
              <a:rPr lang="en-US" sz="1800" b="1" i="1" dirty="0">
                <a:latin typeface="Arial" panose="020B0604020202020204" pitchFamily="34" charset="0"/>
                <a:ea typeface="Times New Roman" panose="02020603050405020304" pitchFamily="18" charset="0"/>
                <a:cs typeface="Arial" panose="020B0604020202020204" pitchFamily="34" charset="0"/>
              </a:rPr>
              <a:t> I tokes?</a:t>
            </a:r>
            <a:endParaRPr lang="en-US" dirty="0"/>
          </a:p>
        </p:txBody>
      </p:sp>
      <p:sp>
        <p:nvSpPr>
          <p:cNvPr id="13" name="TextBox 12">
            <a:extLst>
              <a:ext uri="{FF2B5EF4-FFF2-40B4-BE49-F238E27FC236}">
                <a16:creationId xmlns:a16="http://schemas.microsoft.com/office/drawing/2014/main" id="{15A8808C-5ED4-605B-1949-C5942DA373B4}"/>
              </a:ext>
            </a:extLst>
          </p:cNvPr>
          <p:cNvSpPr txBox="1"/>
          <p:nvPr/>
        </p:nvSpPr>
        <p:spPr>
          <a:xfrm>
            <a:off x="2851952" y="4995251"/>
            <a:ext cx="6094520" cy="369332"/>
          </a:xfrm>
          <a:prstGeom prst="rect">
            <a:avLst/>
          </a:prstGeom>
          <a:noFill/>
        </p:spPr>
        <p:txBody>
          <a:bodyPr wrap="square">
            <a:spAutoFit/>
          </a:bodyPr>
          <a:lstStyle/>
          <a:p>
            <a:r>
              <a:rPr lang="en-US" sz="1800" b="1" i="1" dirty="0" err="1">
                <a:latin typeface="Arial" panose="020B0604020202020204" pitchFamily="34" charset="0"/>
                <a:ea typeface="Times New Roman" panose="02020603050405020304" pitchFamily="18" charset="0"/>
                <a:cs typeface="Arial" panose="020B0604020202020204" pitchFamily="34" charset="0"/>
              </a:rPr>
              <a:t>Rilevimi</a:t>
            </a:r>
            <a:r>
              <a:rPr lang="en-US" sz="1800" b="1" i="1" dirty="0">
                <a:latin typeface="Arial" panose="020B0604020202020204" pitchFamily="34" charset="0"/>
                <a:ea typeface="Times New Roman" panose="02020603050405020304" pitchFamily="18" charset="0"/>
                <a:cs typeface="Arial" panose="020B0604020202020204" pitchFamily="34" charset="0"/>
              </a:rPr>
              <a:t> I tokes?</a:t>
            </a:r>
            <a:endParaRPr lang="en-US" dirty="0"/>
          </a:p>
        </p:txBody>
      </p:sp>
    </p:spTree>
    <p:extLst>
      <p:ext uri="{BB962C8B-B14F-4D97-AF65-F5344CB8AC3E}">
        <p14:creationId xmlns:p14="http://schemas.microsoft.com/office/powerpoint/2010/main" val="354672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818A1-2423-A132-F88B-0491224FC023}"/>
              </a:ext>
            </a:extLst>
          </p:cNvPr>
          <p:cNvSpPr>
            <a:spLocks noGrp="1"/>
          </p:cNvSpPr>
          <p:nvPr>
            <p:ph type="title"/>
          </p:nvPr>
        </p:nvSpPr>
        <p:spPr>
          <a:xfrm>
            <a:off x="815495" y="94735"/>
            <a:ext cx="10364451" cy="1596177"/>
          </a:xfrm>
        </p:spPr>
        <p:txBody>
          <a:bodyPr/>
          <a:lstStyle/>
          <a:p>
            <a:r>
              <a:rPr lang="en-US" sz="3000" b="1" i="1" dirty="0" err="1">
                <a:latin typeface="Times New Roman" panose="02020603050405020304" pitchFamily="18" charset="0"/>
                <a:cs typeface="+mn-cs"/>
              </a:rPr>
              <a:t>Definecionet</a:t>
            </a:r>
            <a:r>
              <a:rPr lang="en-US" sz="3000" b="1" i="1" dirty="0">
                <a:latin typeface="Times New Roman" panose="02020603050405020304" pitchFamily="18" charset="0"/>
                <a:cs typeface="+mn-cs"/>
              </a:rPr>
              <a:t> ne </a:t>
            </a:r>
            <a:r>
              <a:rPr lang="en-US" sz="3000" b="1" i="1" dirty="0" err="1">
                <a:latin typeface="Times New Roman" panose="02020603050405020304" pitchFamily="18" charset="0"/>
                <a:cs typeface="+mn-cs"/>
              </a:rPr>
              <a:t>fushen</a:t>
            </a:r>
            <a:r>
              <a:rPr lang="en-US" sz="3000" b="1" i="1" dirty="0">
                <a:latin typeface="Times New Roman" panose="02020603050405020304" pitchFamily="18" charset="0"/>
                <a:cs typeface="+mn-cs"/>
              </a:rPr>
              <a:t> e </a:t>
            </a:r>
            <a:r>
              <a:rPr lang="en-US" sz="3000" b="1" i="1" dirty="0" err="1">
                <a:latin typeface="Times New Roman" panose="02020603050405020304" pitchFamily="18" charset="0"/>
                <a:cs typeface="+mn-cs"/>
              </a:rPr>
              <a:t>sistemeve</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kadastrale</a:t>
            </a:r>
            <a:endParaRPr lang="en-US" sz="3000" b="1" i="1" dirty="0">
              <a:latin typeface="Times New Roman" panose="02020603050405020304" pitchFamily="18" charset="0"/>
              <a:cs typeface="+mn-cs"/>
            </a:endParaRPr>
          </a:p>
        </p:txBody>
      </p:sp>
      <p:sp>
        <p:nvSpPr>
          <p:cNvPr id="5" name="TextBox 4">
            <a:extLst>
              <a:ext uri="{FF2B5EF4-FFF2-40B4-BE49-F238E27FC236}">
                <a16:creationId xmlns:a16="http://schemas.microsoft.com/office/drawing/2014/main" id="{96C4A240-7228-82A2-D9EF-3D593FFB2478}"/>
              </a:ext>
            </a:extLst>
          </p:cNvPr>
          <p:cNvSpPr txBox="1"/>
          <p:nvPr/>
        </p:nvSpPr>
        <p:spPr>
          <a:xfrm>
            <a:off x="1012054" y="1444386"/>
            <a:ext cx="9141781" cy="1077218"/>
          </a:xfrm>
          <a:prstGeom prst="rect">
            <a:avLst/>
          </a:prstGeom>
          <a:noFill/>
        </p:spPr>
        <p:txBody>
          <a:bodyPr wrap="square">
            <a:spAutoFit/>
          </a:bodyPr>
          <a:lstStyle/>
          <a:p>
            <a:r>
              <a:rPr lang="en-US" sz="1600" dirty="0" err="1">
                <a:latin typeface="Arial" panose="020B0604020202020204" pitchFamily="34" charset="0"/>
                <a:ea typeface="Times New Roman" panose="02020603050405020304" pitchFamily="18" charset="0"/>
                <a:cs typeface="Arial" panose="020B0604020202020204" pitchFamily="34" charset="0"/>
              </a:rPr>
              <a:t>Definicionet</a:t>
            </a:r>
            <a:r>
              <a:rPr lang="en-US" sz="1600" dirty="0">
                <a:latin typeface="Arial" panose="020B0604020202020204" pitchFamily="34" charset="0"/>
                <a:ea typeface="Times New Roman" panose="02020603050405020304" pitchFamily="18" charset="0"/>
                <a:cs typeface="Arial" panose="020B0604020202020204" pitchFamily="34" charset="0"/>
              </a:rPr>
              <a:t> per </a:t>
            </a:r>
            <a:r>
              <a:rPr lang="en-US" sz="1600" dirty="0" err="1">
                <a:latin typeface="Arial" panose="020B0604020202020204" pitchFamily="34" charset="0"/>
                <a:ea typeface="Times New Roman" panose="02020603050405020304" pitchFamily="18" charset="0"/>
                <a:cs typeface="Arial" panose="020B0604020202020204" pitchFamily="34" charset="0"/>
              </a:rPr>
              <a:t>sistemet</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kadastrale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mund</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lexohen</a:t>
            </a:r>
            <a:r>
              <a:rPr lang="en-US" sz="1600" dirty="0">
                <a:latin typeface="Arial" panose="020B0604020202020204" pitchFamily="34" charset="0"/>
                <a:ea typeface="Times New Roman" panose="02020603050405020304" pitchFamily="18" charset="0"/>
                <a:cs typeface="Arial" panose="020B0604020202020204" pitchFamily="34" charset="0"/>
              </a:rPr>
              <a:t> ne literature </a:t>
            </a:r>
            <a:r>
              <a:rPr lang="en-US" sz="1600" dirty="0" err="1">
                <a:latin typeface="Arial" panose="020B0604020202020204" pitchFamily="34" charset="0"/>
                <a:ea typeface="Times New Roman" panose="02020603050405020304" pitchFamily="18" charset="0"/>
                <a:cs typeface="Arial" panose="020B0604020202020204" pitchFamily="34" charset="0"/>
              </a:rPr>
              <a:t>te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ndryshme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analoge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dhe</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err="1">
                <a:latin typeface="Arial" panose="020B0604020202020204" pitchFamily="34" charset="0"/>
                <a:ea typeface="Times New Roman" panose="02020603050405020304" pitchFamily="18" charset="0"/>
                <a:cs typeface="Arial" panose="020B0604020202020204" pitchFamily="34" charset="0"/>
              </a:rPr>
              <a:t>digjitale</a:t>
            </a:r>
            <a:r>
              <a:rPr lang="en-US" sz="1600" dirty="0">
                <a:latin typeface="Arial" panose="020B0604020202020204" pitchFamily="34" charset="0"/>
                <a:ea typeface="Times New Roman" panose="02020603050405020304" pitchFamily="18" charset="0"/>
                <a:cs typeface="Arial" panose="020B0604020202020204" pitchFamily="34" charset="0"/>
              </a:rPr>
              <a:t>.</a:t>
            </a:r>
          </a:p>
          <a:p>
            <a:r>
              <a:rPr lang="en-US" sz="1600" dirty="0" err="1">
                <a:latin typeface="Arial" panose="020B0604020202020204" pitchFamily="34" charset="0"/>
                <a:cs typeface="Arial" panose="020B0604020202020204" pitchFamily="34" charset="0"/>
              </a:rPr>
              <a:t>Sistemi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kadastral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eshte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nje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bashkesi</a:t>
            </a:r>
            <a:r>
              <a:rPr lang="en-US" sz="1600" dirty="0">
                <a:latin typeface="Arial" panose="020B0604020202020204" pitchFamily="34" charset="0"/>
                <a:cs typeface="Arial" panose="020B0604020202020204" pitchFamily="34" charset="0"/>
              </a:rPr>
              <a:t> e </a:t>
            </a:r>
            <a:r>
              <a:rPr lang="en-US" sz="1600" dirty="0" err="1">
                <a:latin typeface="Arial" panose="020B0604020202020204" pitchFamily="34" charset="0"/>
                <a:cs typeface="Arial" panose="020B0604020202020204" pitchFamily="34" charset="0"/>
              </a:rPr>
              <a:t>pjeseve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nderlidhura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qe</a:t>
            </a:r>
            <a:r>
              <a:rPr lang="en-US" sz="1600" dirty="0">
                <a:latin typeface="Arial" panose="020B0604020202020204" pitchFamily="34" charset="0"/>
                <a:cs typeface="Arial" panose="020B0604020202020204" pitchFamily="34" charset="0"/>
              </a:rPr>
              <a:t> I </a:t>
            </a:r>
            <a:r>
              <a:rPr lang="en-US" sz="1600" dirty="0" err="1">
                <a:latin typeface="Arial" panose="020B0604020202020204" pitchFamily="34" charset="0"/>
                <a:cs typeface="Arial" panose="020B0604020202020204" pitchFamily="34" charset="0"/>
              </a:rPr>
              <a:t>perkasin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mbledhjes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perpunimit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dhe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prezantimit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dhenave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mbi</a:t>
            </a:r>
            <a:r>
              <a:rPr lang="en-US" sz="1600" dirty="0">
                <a:latin typeface="Arial" panose="020B0604020202020204" pitchFamily="34" charset="0"/>
                <a:cs typeface="Arial" panose="020B0604020202020204" pitchFamily="34" charset="0"/>
              </a:rPr>
              <a:t> token. </a:t>
            </a:r>
            <a:endParaRPr lang="en-US" sz="1600" dirty="0"/>
          </a:p>
        </p:txBody>
      </p:sp>
      <p:sp>
        <p:nvSpPr>
          <p:cNvPr id="7" name="TextBox 6">
            <a:extLst>
              <a:ext uri="{FF2B5EF4-FFF2-40B4-BE49-F238E27FC236}">
                <a16:creationId xmlns:a16="http://schemas.microsoft.com/office/drawing/2014/main" id="{751F7682-5D5D-DD05-2542-F404B5961BFC}"/>
              </a:ext>
            </a:extLst>
          </p:cNvPr>
          <p:cNvSpPr txBox="1"/>
          <p:nvPr/>
        </p:nvSpPr>
        <p:spPr>
          <a:xfrm>
            <a:off x="1012054" y="2671231"/>
            <a:ext cx="9141780" cy="830997"/>
          </a:xfrm>
          <a:prstGeom prst="rect">
            <a:avLst/>
          </a:prstGeom>
          <a:noFill/>
        </p:spPr>
        <p:txBody>
          <a:bodyPr wrap="square">
            <a:spAutoFit/>
          </a:bodyPr>
          <a:lstStyle/>
          <a:p>
            <a:pPr marL="285750" indent="-285750">
              <a:buFont typeface="Wingdings" panose="05000000000000000000" pitchFamily="2" charset="2"/>
              <a:buChar char="Ø"/>
            </a:pPr>
            <a:r>
              <a:rPr lang="en-US" sz="1600" i="1" dirty="0" err="1">
                <a:latin typeface="Arial" panose="020B0604020202020204" pitchFamily="34" charset="0"/>
                <a:cs typeface="Arial" panose="020B0604020202020204" pitchFamily="34" charset="0"/>
              </a:rPr>
              <a:t>Pronë</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palujtshme</a:t>
            </a:r>
            <a:r>
              <a:rPr lang="en-US" sz="1600" i="1" dirty="0">
                <a:latin typeface="Arial" panose="020B0604020202020204" pitchFamily="34" charset="0"/>
                <a:cs typeface="Arial" panose="020B0604020202020204" pitchFamily="34" charset="0"/>
              </a:rPr>
              <a:t> – </a:t>
            </a:r>
            <a:r>
              <a:rPr lang="en-US" sz="1600" i="1" dirty="0" err="1">
                <a:latin typeface="Arial" panose="020B0604020202020204" pitchFamily="34" charset="0"/>
                <a:cs typeface="Arial" panose="020B0604020202020204" pitchFamily="34" charset="0"/>
              </a:rPr>
              <a:t>eshte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toka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objektet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natyrore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fiksuara</a:t>
            </a:r>
            <a:r>
              <a:rPr lang="en-US" sz="1600" i="1" dirty="0">
                <a:latin typeface="Arial" panose="020B0604020202020204" pitchFamily="34" charset="0"/>
                <a:cs typeface="Arial" panose="020B0604020202020204" pitchFamily="34" charset="0"/>
              </a:rPr>
              <a:t> ne toke, </a:t>
            </a:r>
            <a:r>
              <a:rPr lang="en-US" sz="1600" i="1">
                <a:latin typeface="Arial" panose="020B0604020202020204" pitchFamily="34" charset="0"/>
                <a:cs typeface="Arial" panose="020B0604020202020204" pitchFamily="34" charset="0"/>
              </a:rPr>
              <a:t>ndertesat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afariste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ndertesat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banimit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dhe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pjeset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ndertesave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apartamentet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si</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njesi</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veçanta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ndertesave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banimit</a:t>
            </a:r>
            <a:r>
              <a:rPr lang="en-US" sz="1600" i="1" dirty="0">
                <a:latin typeface="Arial" panose="020B0604020202020204" pitchFamily="34" charset="0"/>
                <a:cs typeface="Arial" panose="020B0604020202020204" pitchFamily="34" charset="0"/>
              </a:rPr>
              <a:t>.</a:t>
            </a:r>
            <a:endParaRPr lang="en-US" sz="1600" i="1" dirty="0"/>
          </a:p>
        </p:txBody>
      </p:sp>
      <p:sp>
        <p:nvSpPr>
          <p:cNvPr id="6" name="TextBox 5">
            <a:extLst>
              <a:ext uri="{FF2B5EF4-FFF2-40B4-BE49-F238E27FC236}">
                <a16:creationId xmlns:a16="http://schemas.microsoft.com/office/drawing/2014/main" id="{B2FC5B79-0FB4-7F77-8FD1-F3A5C0A7E67E}"/>
              </a:ext>
            </a:extLst>
          </p:cNvPr>
          <p:cNvSpPr txBox="1"/>
          <p:nvPr/>
        </p:nvSpPr>
        <p:spPr>
          <a:xfrm>
            <a:off x="1481235" y="3651855"/>
            <a:ext cx="8231932" cy="830997"/>
          </a:xfrm>
          <a:prstGeom prst="rect">
            <a:avLst/>
          </a:prstGeom>
          <a:noFill/>
        </p:spPr>
        <p:txBody>
          <a:bodyPr wrap="square">
            <a:spAutoFit/>
          </a:bodyPr>
          <a:lstStyle/>
          <a:p>
            <a:pPr marL="285750" indent="-285750">
              <a:buFont typeface="Arial" panose="020B0604020202020204" pitchFamily="34" charset="0"/>
              <a:buChar char="•"/>
            </a:pPr>
            <a:r>
              <a:rPr lang="en-US" sz="1600" i="1" dirty="0" err="1">
                <a:latin typeface="Arial" panose="020B0604020202020204" pitchFamily="34" charset="0"/>
                <a:cs typeface="Arial" panose="020B0604020202020204" pitchFamily="34" charset="0"/>
              </a:rPr>
              <a:t>Ndertesa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eshte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sturukture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ndertimore</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destinuar</a:t>
            </a:r>
            <a:r>
              <a:rPr lang="en-US" sz="1600" i="1" dirty="0">
                <a:latin typeface="Arial" panose="020B0604020202020204" pitchFamily="34" charset="0"/>
                <a:cs typeface="Arial" panose="020B0604020202020204" pitchFamily="34" charset="0"/>
              </a:rPr>
              <a:t> per </a:t>
            </a:r>
            <a:r>
              <a:rPr lang="en-US" sz="1600" i="1" dirty="0" err="1">
                <a:latin typeface="Arial" panose="020B0604020202020204" pitchFamily="34" charset="0"/>
                <a:cs typeface="Arial" panose="020B0604020202020204" pitchFamily="34" charset="0"/>
              </a:rPr>
              <a:t>banim</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perkoshem</a:t>
            </a:r>
            <a:r>
              <a:rPr lang="en-US" sz="1600" i="1" dirty="0">
                <a:latin typeface="Arial" panose="020B0604020202020204" pitchFamily="34" charset="0"/>
                <a:cs typeface="Arial" panose="020B0604020202020204" pitchFamily="34" charset="0"/>
              </a:rPr>
              <a:t> apo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perhershem</a:t>
            </a:r>
            <a:r>
              <a:rPr lang="en-US" sz="1600" i="1" dirty="0">
                <a:latin typeface="Arial" panose="020B0604020202020204" pitchFamily="34" charset="0"/>
                <a:cs typeface="Arial" panose="020B0604020202020204" pitchFamily="34" charset="0"/>
              </a:rPr>
              <a:t> per </a:t>
            </a:r>
            <a:r>
              <a:rPr lang="en-US" sz="1600" i="1" dirty="0" err="1">
                <a:latin typeface="Arial" panose="020B0604020202020204" pitchFamily="34" charset="0"/>
                <a:cs typeface="Arial" panose="020B0604020202020204" pitchFamily="34" charset="0"/>
              </a:rPr>
              <a:t>ushtrimin</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veprimtarise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afariste</a:t>
            </a:r>
            <a:r>
              <a:rPr lang="en-US" sz="1600" i="1" dirty="0">
                <a:latin typeface="Arial" panose="020B0604020202020204" pitchFamily="34" charset="0"/>
                <a:cs typeface="Arial" panose="020B0604020202020204" pitchFamily="34" charset="0"/>
              </a:rPr>
              <a:t> apo per </a:t>
            </a:r>
            <a:r>
              <a:rPr lang="en-US" sz="1600" i="1" dirty="0" err="1">
                <a:latin typeface="Arial" panose="020B0604020202020204" pitchFamily="34" charset="0"/>
                <a:cs typeface="Arial" panose="020B0604020202020204" pitchFamily="34" charset="0"/>
              </a:rPr>
              <a:t>veprimtari</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tjeter</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dhe</a:t>
            </a:r>
            <a:r>
              <a:rPr lang="en-US" sz="1600" i="1" dirty="0">
                <a:latin typeface="Arial" panose="020B0604020202020204" pitchFamily="34" charset="0"/>
                <a:cs typeface="Arial" panose="020B0604020202020204" pitchFamily="34" charset="0"/>
              </a:rPr>
              <a:t> per </a:t>
            </a:r>
            <a:r>
              <a:rPr lang="en-US" sz="1600" i="1" dirty="0" err="1">
                <a:latin typeface="Arial" panose="020B0604020202020204" pitchFamily="34" charset="0"/>
                <a:cs typeface="Arial" panose="020B0604020202020204" pitchFamily="34" charset="0"/>
              </a:rPr>
              <a:t>strehimore</a:t>
            </a:r>
            <a:r>
              <a:rPr lang="en-US" sz="1600" i="1" dirty="0">
                <a:latin typeface="Arial" panose="020B0604020202020204" pitchFamily="34" charset="0"/>
                <a:cs typeface="Arial" panose="020B0604020202020204" pitchFamily="34" charset="0"/>
              </a:rPr>
              <a:t> </a:t>
            </a:r>
            <a:endParaRPr lang="en-US" sz="1600" dirty="0"/>
          </a:p>
        </p:txBody>
      </p:sp>
      <p:sp>
        <p:nvSpPr>
          <p:cNvPr id="10" name="TextBox 9">
            <a:extLst>
              <a:ext uri="{FF2B5EF4-FFF2-40B4-BE49-F238E27FC236}">
                <a16:creationId xmlns:a16="http://schemas.microsoft.com/office/drawing/2014/main" id="{A7BB02F2-5239-9FAE-CD23-CDC9F1059822}"/>
              </a:ext>
            </a:extLst>
          </p:cNvPr>
          <p:cNvSpPr txBox="1"/>
          <p:nvPr/>
        </p:nvSpPr>
        <p:spPr>
          <a:xfrm>
            <a:off x="1481234" y="4447813"/>
            <a:ext cx="8672599" cy="584775"/>
          </a:xfrm>
          <a:prstGeom prst="rect">
            <a:avLst/>
          </a:prstGeom>
          <a:noFill/>
        </p:spPr>
        <p:txBody>
          <a:bodyPr wrap="square">
            <a:spAutoFit/>
          </a:bodyPr>
          <a:lstStyle/>
          <a:p>
            <a:pPr marL="285750" indent="-285750">
              <a:buFont typeface="Arial" panose="020B0604020202020204" pitchFamily="34" charset="0"/>
              <a:buChar char="•"/>
            </a:pPr>
            <a:r>
              <a:rPr lang="en-US" sz="1600" i="1" dirty="0" err="1">
                <a:latin typeface="Arial" panose="020B0604020202020204" pitchFamily="34" charset="0"/>
                <a:cs typeface="Arial" panose="020B0604020202020204" pitchFamily="34" charset="0"/>
              </a:rPr>
              <a:t>Pjesa</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ndertese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eshte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apartamenti</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hapesira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afariste</a:t>
            </a:r>
            <a:r>
              <a:rPr lang="en-US" sz="1600" i="1" dirty="0">
                <a:latin typeface="Arial" panose="020B0604020202020204" pitchFamily="34" charset="0"/>
                <a:cs typeface="Arial" panose="020B0604020202020204" pitchFamily="34" charset="0"/>
              </a:rPr>
              <a:t> apo </a:t>
            </a:r>
            <a:r>
              <a:rPr lang="en-US" sz="1600" i="1" dirty="0" err="1">
                <a:latin typeface="Arial" panose="020B0604020202020204" pitchFamily="34" charset="0"/>
                <a:cs typeface="Arial" panose="020B0604020202020204" pitchFamily="34" charset="0"/>
              </a:rPr>
              <a:t>disa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hapesira</a:t>
            </a:r>
            <a:r>
              <a:rPr lang="en-US" sz="1600" i="1" dirty="0">
                <a:latin typeface="Arial" panose="020B0604020202020204" pitchFamily="34" charset="0"/>
                <a:cs typeface="Arial" panose="020B0604020202020204" pitchFamily="34" charset="0"/>
              </a:rPr>
              <a:t> ne </a:t>
            </a:r>
            <a:r>
              <a:rPr lang="en-US" sz="1600" i="1" dirty="0" err="1">
                <a:latin typeface="Arial" panose="020B0604020202020204" pitchFamily="34" charset="0"/>
                <a:cs typeface="Arial" panose="020B0604020202020204" pitchFamily="34" charset="0"/>
              </a:rPr>
              <a:t>ndertese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cilat</a:t>
            </a:r>
            <a:r>
              <a:rPr lang="en-US" sz="1600" i="1" dirty="0">
                <a:latin typeface="Arial" panose="020B0604020202020204" pitchFamily="34" charset="0"/>
                <a:cs typeface="Arial" panose="020B0604020202020204" pitchFamily="34" charset="0"/>
              </a:rPr>
              <a:t> jane </a:t>
            </a:r>
            <a:r>
              <a:rPr lang="en-US" sz="1600" i="1" dirty="0" err="1">
                <a:latin typeface="Arial" panose="020B0604020202020204" pitchFamily="34" charset="0"/>
                <a:cs typeface="Arial" panose="020B0604020202020204" pitchFamily="34" charset="0"/>
              </a:rPr>
              <a:t>nje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tersi</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veçante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fizike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dhe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mund</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jene</a:t>
            </a:r>
            <a:r>
              <a:rPr lang="en-US" sz="1600" i="1" dirty="0">
                <a:latin typeface="Arial" panose="020B0604020202020204" pitchFamily="34" charset="0"/>
                <a:cs typeface="Arial" panose="020B0604020202020204" pitchFamily="34" charset="0"/>
              </a:rPr>
              <a:t> object I </a:t>
            </a:r>
            <a:r>
              <a:rPr lang="en-US" sz="1600" i="1" dirty="0" err="1">
                <a:latin typeface="Arial" panose="020B0604020202020204" pitchFamily="34" charset="0"/>
                <a:cs typeface="Arial" panose="020B0604020202020204" pitchFamily="34" charset="0"/>
              </a:rPr>
              <a:t>transaksioneve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pronesore</a:t>
            </a:r>
            <a:endParaRPr lang="en-US" sz="1600" dirty="0"/>
          </a:p>
        </p:txBody>
      </p:sp>
      <p:sp>
        <p:nvSpPr>
          <p:cNvPr id="12" name="TextBox 11">
            <a:extLst>
              <a:ext uri="{FF2B5EF4-FFF2-40B4-BE49-F238E27FC236}">
                <a16:creationId xmlns:a16="http://schemas.microsoft.com/office/drawing/2014/main" id="{B7584FE8-0364-B020-A8B2-84A3D57E3CC2}"/>
              </a:ext>
            </a:extLst>
          </p:cNvPr>
          <p:cNvSpPr txBox="1"/>
          <p:nvPr/>
        </p:nvSpPr>
        <p:spPr>
          <a:xfrm>
            <a:off x="1481233" y="5094144"/>
            <a:ext cx="8838423" cy="830997"/>
          </a:xfrm>
          <a:prstGeom prst="rect">
            <a:avLst/>
          </a:prstGeom>
          <a:noFill/>
        </p:spPr>
        <p:txBody>
          <a:bodyPr wrap="square">
            <a:spAutoFit/>
          </a:bodyPr>
          <a:lstStyle/>
          <a:p>
            <a:pPr marL="285750" indent="-285750">
              <a:buFont typeface="Arial" panose="020B0604020202020204" pitchFamily="34" charset="0"/>
              <a:buChar char="•"/>
            </a:pPr>
            <a:r>
              <a:rPr lang="en-US" sz="1600" i="1" dirty="0" err="1">
                <a:latin typeface="Arial" panose="020B0604020202020204" pitchFamily="34" charset="0"/>
                <a:cs typeface="Arial" panose="020B0604020202020204" pitchFamily="34" charset="0"/>
              </a:rPr>
              <a:t>Perçoja</a:t>
            </a:r>
            <a:r>
              <a:rPr lang="en-US" sz="1600" i="1" dirty="0">
                <a:latin typeface="Arial" panose="020B0604020202020204" pitchFamily="34" charset="0"/>
                <a:cs typeface="Arial" panose="020B0604020202020204" pitchFamily="34" charset="0"/>
              </a:rPr>
              <a:t>- ne </a:t>
            </a:r>
            <a:r>
              <a:rPr lang="en-US" sz="1600" i="1" dirty="0" err="1">
                <a:latin typeface="Arial" panose="020B0604020202020204" pitchFamily="34" charset="0"/>
                <a:cs typeface="Arial" panose="020B0604020202020204" pitchFamily="34" charset="0"/>
              </a:rPr>
              <a:t>perçoja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bejne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pjese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linjat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tensionit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larte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linjat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tensionit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ulet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perçojat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telefonike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gypat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ujësjellesit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gypat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kanalizimit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gypat</a:t>
            </a:r>
            <a:r>
              <a:rPr lang="en-US" sz="1600" i="1" dirty="0">
                <a:latin typeface="Arial" panose="020B0604020202020204" pitchFamily="34" charset="0"/>
                <a:cs typeface="Arial" panose="020B0604020202020204" pitchFamily="34" charset="0"/>
              </a:rPr>
              <a:t> per </a:t>
            </a:r>
            <a:r>
              <a:rPr lang="en-US" sz="1600" i="1" dirty="0" err="1">
                <a:latin typeface="Arial" panose="020B0604020202020204" pitchFamily="34" charset="0"/>
                <a:cs typeface="Arial" panose="020B0604020202020204" pitchFamily="34" charset="0"/>
              </a:rPr>
              <a:t>transportimin</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gazit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gypat</a:t>
            </a:r>
            <a:r>
              <a:rPr lang="en-US" sz="1600" i="1" dirty="0">
                <a:latin typeface="Arial" panose="020B0604020202020204" pitchFamily="34" charset="0"/>
                <a:cs typeface="Arial" panose="020B0604020202020204" pitchFamily="34" charset="0"/>
              </a:rPr>
              <a:t> per </a:t>
            </a:r>
            <a:r>
              <a:rPr lang="en-US" sz="1600" i="1" dirty="0" err="1">
                <a:latin typeface="Arial" panose="020B0604020202020204" pitchFamily="34" charset="0"/>
                <a:cs typeface="Arial" panose="020B0604020202020204" pitchFamily="34" charset="0"/>
              </a:rPr>
              <a:t>transportimin</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naftes</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ndertimet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ndryshme</a:t>
            </a:r>
            <a:r>
              <a:rPr lang="en-US" sz="1600" i="1" dirty="0">
                <a:latin typeface="Arial" panose="020B0604020202020204" pitchFamily="34" charset="0"/>
                <a:cs typeface="Arial" panose="020B0604020202020204" pitchFamily="34" charset="0"/>
              </a:rPr>
              <a:t> per </a:t>
            </a:r>
            <a:r>
              <a:rPr lang="en-US" sz="1600" i="1" dirty="0" err="1">
                <a:latin typeface="Arial" panose="020B0604020202020204" pitchFamily="34" charset="0"/>
                <a:cs typeface="Arial" panose="020B0604020202020204" pitchFamily="34" charset="0"/>
              </a:rPr>
              <a:t>qellime</a:t>
            </a:r>
            <a:r>
              <a:rPr lang="en-US" sz="1600" i="1" dirty="0">
                <a:latin typeface="Arial" panose="020B0604020202020204" pitchFamily="34" charset="0"/>
                <a:cs typeface="Arial" panose="020B0604020202020204" pitchFamily="34" charset="0"/>
              </a:rPr>
              <a:t> infrastructure.</a:t>
            </a:r>
            <a:endParaRPr lang="en-US" sz="1600" dirty="0"/>
          </a:p>
        </p:txBody>
      </p:sp>
    </p:spTree>
    <p:extLst>
      <p:ext uri="{BB962C8B-B14F-4D97-AF65-F5344CB8AC3E}">
        <p14:creationId xmlns:p14="http://schemas.microsoft.com/office/powerpoint/2010/main" val="3993133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818A1-2423-A132-F88B-0491224FC023}"/>
              </a:ext>
            </a:extLst>
          </p:cNvPr>
          <p:cNvSpPr>
            <a:spLocks noGrp="1"/>
          </p:cNvSpPr>
          <p:nvPr>
            <p:ph type="title"/>
          </p:nvPr>
        </p:nvSpPr>
        <p:spPr>
          <a:xfrm>
            <a:off x="815495" y="94735"/>
            <a:ext cx="10364451" cy="1596177"/>
          </a:xfrm>
        </p:spPr>
        <p:txBody>
          <a:bodyPr/>
          <a:lstStyle/>
          <a:p>
            <a:r>
              <a:rPr lang="en-US" sz="3000" b="1" i="1" dirty="0" err="1">
                <a:latin typeface="Times New Roman" panose="02020603050405020304" pitchFamily="18" charset="0"/>
                <a:cs typeface="+mn-cs"/>
              </a:rPr>
              <a:t>Definecionet</a:t>
            </a:r>
            <a:r>
              <a:rPr lang="en-US" sz="3000" b="1" i="1" dirty="0">
                <a:latin typeface="Times New Roman" panose="02020603050405020304" pitchFamily="18" charset="0"/>
                <a:cs typeface="+mn-cs"/>
              </a:rPr>
              <a:t> ne </a:t>
            </a:r>
            <a:r>
              <a:rPr lang="en-US" sz="3000" b="1" i="1" dirty="0" err="1">
                <a:latin typeface="Times New Roman" panose="02020603050405020304" pitchFamily="18" charset="0"/>
                <a:cs typeface="+mn-cs"/>
              </a:rPr>
              <a:t>fushen</a:t>
            </a:r>
            <a:r>
              <a:rPr lang="en-US" sz="3000" b="1" i="1" dirty="0">
                <a:latin typeface="Times New Roman" panose="02020603050405020304" pitchFamily="18" charset="0"/>
                <a:cs typeface="+mn-cs"/>
              </a:rPr>
              <a:t> e </a:t>
            </a:r>
            <a:r>
              <a:rPr lang="en-US" sz="3000" b="1" i="1" dirty="0" err="1">
                <a:latin typeface="Times New Roman" panose="02020603050405020304" pitchFamily="18" charset="0"/>
                <a:cs typeface="+mn-cs"/>
              </a:rPr>
              <a:t>sistemeve</a:t>
            </a:r>
            <a:r>
              <a:rPr lang="en-US" sz="3000" b="1" i="1" dirty="0">
                <a:latin typeface="Times New Roman" panose="02020603050405020304" pitchFamily="18" charset="0"/>
                <a:cs typeface="+mn-cs"/>
              </a:rPr>
              <a:t> </a:t>
            </a:r>
            <a:r>
              <a:rPr lang="en-US" sz="3000" b="1" i="1" dirty="0" err="1">
                <a:latin typeface="Times New Roman" panose="02020603050405020304" pitchFamily="18" charset="0"/>
                <a:cs typeface="+mn-cs"/>
              </a:rPr>
              <a:t>kadastrale</a:t>
            </a:r>
            <a:endParaRPr lang="en-US" sz="3000" b="1" i="1" dirty="0">
              <a:latin typeface="Times New Roman" panose="02020603050405020304" pitchFamily="18" charset="0"/>
              <a:cs typeface="+mn-cs"/>
            </a:endParaRPr>
          </a:p>
        </p:txBody>
      </p:sp>
      <p:sp>
        <p:nvSpPr>
          <p:cNvPr id="9" name="TextBox 8">
            <a:extLst>
              <a:ext uri="{FF2B5EF4-FFF2-40B4-BE49-F238E27FC236}">
                <a16:creationId xmlns:a16="http://schemas.microsoft.com/office/drawing/2014/main" id="{3A5E120A-5C71-C435-9130-6046528A3D8B}"/>
              </a:ext>
            </a:extLst>
          </p:cNvPr>
          <p:cNvSpPr txBox="1"/>
          <p:nvPr/>
        </p:nvSpPr>
        <p:spPr>
          <a:xfrm>
            <a:off x="881424" y="1657734"/>
            <a:ext cx="9141779" cy="830997"/>
          </a:xfrm>
          <a:prstGeom prst="rect">
            <a:avLst/>
          </a:prstGeom>
          <a:noFill/>
        </p:spPr>
        <p:txBody>
          <a:bodyPr wrap="square">
            <a:spAutoFit/>
          </a:bodyPr>
          <a:lstStyle/>
          <a:p>
            <a:pPr marL="285750" indent="-285750">
              <a:buFont typeface="Wingdings" panose="05000000000000000000" pitchFamily="2" charset="2"/>
              <a:buChar char="Ø"/>
            </a:pPr>
            <a:r>
              <a:rPr lang="en-US" sz="1600" i="1" dirty="0" err="1">
                <a:latin typeface="Arial" panose="020B0604020202020204" pitchFamily="34" charset="0"/>
                <a:cs typeface="Arial" panose="020B0604020202020204" pitchFamily="34" charset="0"/>
              </a:rPr>
              <a:t>Toka</a:t>
            </a:r>
            <a:r>
              <a:rPr lang="en-US" sz="1600" i="1" dirty="0">
                <a:latin typeface="Arial" panose="020B0604020202020204" pitchFamily="34" charset="0"/>
                <a:cs typeface="Arial" panose="020B0604020202020204" pitchFamily="34" charset="0"/>
              </a:rPr>
              <a:t> – </a:t>
            </a:r>
            <a:r>
              <a:rPr lang="en-US" sz="1600" i="1" dirty="0" err="1">
                <a:latin typeface="Arial" panose="020B0604020202020204" pitchFamily="34" charset="0"/>
                <a:cs typeface="Arial" panose="020B0604020202020204" pitchFamily="34" charset="0"/>
              </a:rPr>
              <a:t>definohet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si</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nje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siperfaqe</a:t>
            </a:r>
            <a:r>
              <a:rPr lang="en-US" sz="1600" i="1" dirty="0">
                <a:latin typeface="Arial" panose="020B0604020202020204" pitchFamily="34" charset="0"/>
                <a:cs typeface="Arial" panose="020B0604020202020204" pitchFamily="34" charset="0"/>
              </a:rPr>
              <a:t> e tokes, se </a:t>
            </a:r>
            <a:r>
              <a:rPr lang="en-US" sz="1600" i="1" dirty="0" err="1">
                <a:latin typeface="Arial" panose="020B0604020202020204" pitchFamily="34" charset="0"/>
                <a:cs typeface="Arial" panose="020B0604020202020204" pitchFamily="34" charset="0"/>
              </a:rPr>
              <a:t>bashku</a:t>
            </a:r>
            <a:r>
              <a:rPr lang="en-US" sz="1600" i="1" dirty="0">
                <a:latin typeface="Arial" panose="020B0604020202020204" pitchFamily="34" charset="0"/>
                <a:cs typeface="Arial" panose="020B0604020202020204" pitchFamily="34" charset="0"/>
              </a:rPr>
              <a:t> me </a:t>
            </a:r>
            <a:r>
              <a:rPr lang="en-US" sz="1600" i="1" dirty="0" err="1">
                <a:latin typeface="Arial" panose="020B0604020202020204" pitchFamily="34" charset="0"/>
                <a:cs typeface="Arial" panose="020B0604020202020204" pitchFamily="34" charset="0"/>
              </a:rPr>
              <a:t>ujin</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dheun</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shkembinjet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mineralet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dhe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hidrokarburet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nen</a:t>
            </a:r>
            <a:r>
              <a:rPr lang="en-US" sz="1600" i="1" dirty="0">
                <a:latin typeface="Arial" panose="020B0604020202020204" pitchFamily="34" charset="0"/>
                <a:cs typeface="Arial" panose="020B0604020202020204" pitchFamily="34" charset="0"/>
              </a:rPr>
              <a:t> apo ne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si</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dhe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toka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mbi</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Toka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perfshine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gjitha</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gjerat</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qe</a:t>
            </a:r>
            <a:r>
              <a:rPr lang="en-US" sz="1600" i="1" dirty="0">
                <a:latin typeface="Arial" panose="020B0604020202020204" pitchFamily="34" charset="0"/>
                <a:cs typeface="Arial" panose="020B0604020202020204" pitchFamily="34" charset="0"/>
              </a:rPr>
              <a:t> jane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lidhura</a:t>
            </a:r>
            <a:r>
              <a:rPr lang="en-US" sz="1600" i="1" dirty="0">
                <a:latin typeface="Arial" panose="020B0604020202020204" pitchFamily="34" charset="0"/>
                <a:cs typeface="Arial" panose="020B0604020202020204" pitchFamily="34" charset="0"/>
              </a:rPr>
              <a:t> me </a:t>
            </a:r>
            <a:r>
              <a:rPr lang="en-US" sz="1600" i="1" dirty="0" err="1">
                <a:latin typeface="Arial" panose="020B0604020202020204" pitchFamily="34" charset="0"/>
                <a:cs typeface="Arial" panose="020B0604020202020204" pitchFamily="34" charset="0"/>
              </a:rPr>
              <a:t>nje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siperfaqe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fikse</a:t>
            </a:r>
            <a:r>
              <a:rPr lang="en-US" sz="1600" i="1" dirty="0">
                <a:latin typeface="Arial" panose="020B0604020202020204" pitchFamily="34" charset="0"/>
                <a:cs typeface="Arial" panose="020B0604020202020204" pitchFamily="34" charset="0"/>
              </a:rPr>
              <a:t> apo pike </a:t>
            </a:r>
            <a:r>
              <a:rPr lang="en-US" sz="1600" i="1" dirty="0" err="1">
                <a:latin typeface="Arial" panose="020B0604020202020204" pitchFamily="34" charset="0"/>
                <a:cs typeface="Arial" panose="020B0604020202020204" pitchFamily="34" charset="0"/>
              </a:rPr>
              <a:t>te</a:t>
            </a:r>
            <a:r>
              <a:rPr lang="en-US" sz="1600" i="1" dirty="0">
                <a:latin typeface="Arial" panose="020B0604020202020204" pitchFamily="34" charset="0"/>
                <a:cs typeface="Arial" panose="020B0604020202020204" pitchFamily="34" charset="0"/>
              </a:rPr>
              <a:t> tokes, duke </a:t>
            </a:r>
            <a:r>
              <a:rPr lang="en-US" sz="1600" i="1" dirty="0" err="1">
                <a:latin typeface="Arial" panose="020B0604020202020204" pitchFamily="34" charset="0"/>
                <a:cs typeface="Arial" panose="020B0604020202020204" pitchFamily="34" charset="0"/>
              </a:rPr>
              <a:t>perfshire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edhe</a:t>
            </a:r>
            <a:r>
              <a:rPr lang="en-US" sz="1600" i="1" dirty="0">
                <a:latin typeface="Arial" panose="020B0604020202020204" pitchFamily="34" charset="0"/>
                <a:cs typeface="Arial" panose="020B0604020202020204" pitchFamily="34" charset="0"/>
              </a:rPr>
              <a:t> </a:t>
            </a:r>
            <a:r>
              <a:rPr lang="en-US" sz="1600" i="1" dirty="0" err="1">
                <a:latin typeface="Arial" panose="020B0604020202020204" pitchFamily="34" charset="0"/>
                <a:cs typeface="Arial" panose="020B0604020202020204" pitchFamily="34" charset="0"/>
              </a:rPr>
              <a:t>siperfaqet</a:t>
            </a:r>
            <a:r>
              <a:rPr lang="en-US" sz="1600" i="1" dirty="0">
                <a:latin typeface="Arial" panose="020B0604020202020204" pitchFamily="34" charset="0"/>
                <a:cs typeface="Arial" panose="020B0604020202020204" pitchFamily="34" charset="0"/>
              </a:rPr>
              <a:t> e </a:t>
            </a:r>
            <a:r>
              <a:rPr lang="en-US" sz="1600" i="1" dirty="0" err="1">
                <a:latin typeface="Arial" panose="020B0604020202020204" pitchFamily="34" charset="0"/>
                <a:cs typeface="Arial" panose="020B0604020202020204" pitchFamily="34" charset="0"/>
              </a:rPr>
              <a:t>mbuluara</a:t>
            </a:r>
            <a:r>
              <a:rPr lang="en-US" sz="1600" i="1" dirty="0">
                <a:latin typeface="Arial" panose="020B0604020202020204" pitchFamily="34" charset="0"/>
                <a:cs typeface="Arial" panose="020B0604020202020204" pitchFamily="34" charset="0"/>
              </a:rPr>
              <a:t> me </a:t>
            </a:r>
            <a:r>
              <a:rPr lang="en-US" sz="1600" i="1" dirty="0" err="1">
                <a:latin typeface="Arial" panose="020B0604020202020204" pitchFamily="34" charset="0"/>
                <a:cs typeface="Arial" panose="020B0604020202020204" pitchFamily="34" charset="0"/>
              </a:rPr>
              <a:t>uje</a:t>
            </a:r>
            <a:r>
              <a:rPr lang="en-US" sz="1600" i="1" dirty="0">
                <a:latin typeface="Arial" panose="020B0604020202020204" pitchFamily="34" charset="0"/>
                <a:cs typeface="Arial" panose="020B0604020202020204" pitchFamily="34" charset="0"/>
              </a:rPr>
              <a:t>. </a:t>
            </a:r>
            <a:endParaRPr lang="en-US" sz="1600" i="1" dirty="0"/>
          </a:p>
        </p:txBody>
      </p:sp>
      <p:sp>
        <p:nvSpPr>
          <p:cNvPr id="4" name="TextBox 3">
            <a:extLst>
              <a:ext uri="{FF2B5EF4-FFF2-40B4-BE49-F238E27FC236}">
                <a16:creationId xmlns:a16="http://schemas.microsoft.com/office/drawing/2014/main" id="{342182A3-2FAC-88B4-EBCE-0C7C2BEF0860}"/>
              </a:ext>
            </a:extLst>
          </p:cNvPr>
          <p:cNvSpPr txBox="1"/>
          <p:nvPr/>
        </p:nvSpPr>
        <p:spPr>
          <a:xfrm>
            <a:off x="815495" y="2528597"/>
            <a:ext cx="9141779" cy="1354217"/>
          </a:xfrm>
          <a:prstGeom prst="rect">
            <a:avLst/>
          </a:prstGeom>
          <a:noFill/>
        </p:spPr>
        <p:txBody>
          <a:bodyPr wrap="square">
            <a:spAutoFit/>
          </a:bodyPr>
          <a:lstStyle/>
          <a:p>
            <a:pPr marL="285750" marR="0" indent="-285750">
              <a:spcBef>
                <a:spcPts val="0"/>
              </a:spcBef>
              <a:spcAft>
                <a:spcPts val="0"/>
              </a:spcAft>
              <a:buFont typeface="Wingdings" panose="05000000000000000000" pitchFamily="2" charset="2"/>
              <a:buChar char="Ø"/>
            </a:pPr>
            <a:r>
              <a:rPr lang="en-US" sz="1800" i="1" dirty="0" err="1">
                <a:latin typeface="Arial" panose="020B0604020202020204" pitchFamily="34" charset="0"/>
                <a:cs typeface="Arial" panose="020B0604020202020204" pitchFamily="34" charset="0"/>
              </a:rPr>
              <a:t>Kadastri</a:t>
            </a:r>
            <a:r>
              <a:rPr lang="en-US" sz="1800" i="1" dirty="0">
                <a:latin typeface="Arial" panose="020B0604020202020204" pitchFamily="34" charset="0"/>
                <a:cs typeface="Arial" panose="020B0604020202020204" pitchFamily="34" charset="0"/>
              </a:rPr>
              <a:t>- </a:t>
            </a:r>
            <a:r>
              <a:rPr lang="fi-FI" sz="1600" i="1" dirty="0">
                <a:latin typeface="Arial" panose="020B0604020202020204" pitchFamily="34" charset="0"/>
                <a:cs typeface="Arial" panose="020B0604020202020204" pitchFamily="34" charset="0"/>
              </a:rPr>
              <a:t>Kadastri është inventar publik i të dhënave i rregulluar në mënyrë metodike, të dhëna që kanë të bëjnë me prona brenda një vendi apo qarku, burim nga matja e kufinjëve të tyre. Vijat e pronave dhe identifikuesit e parcelave normalisht paraqiten në harte perkateisht ne GIS me perpjese të madhe të cilat, së bashku me regjistrat, mund të përmbajnë formen, madhësinë, vlerën dhe të drejtat juridike të lidhura me parcelë. Kjo i jep përgjigje pyetjes ku dhe sa.</a:t>
            </a:r>
            <a:endParaRPr lang="en-US" sz="1600" i="1"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BF2C57E-ECF5-E0D1-4555-A1C9941DA0B0}"/>
              </a:ext>
            </a:extLst>
          </p:cNvPr>
          <p:cNvSpPr txBox="1"/>
          <p:nvPr/>
        </p:nvSpPr>
        <p:spPr>
          <a:xfrm>
            <a:off x="815495" y="4058588"/>
            <a:ext cx="9207708" cy="861774"/>
          </a:xfrm>
          <a:prstGeom prst="rect">
            <a:avLst/>
          </a:prstGeom>
          <a:noFill/>
        </p:spPr>
        <p:txBody>
          <a:bodyPr wrap="square">
            <a:spAutoFit/>
          </a:bodyPr>
          <a:lstStyle/>
          <a:p>
            <a:pPr marL="285750" indent="-285750">
              <a:buFont typeface="Wingdings" panose="05000000000000000000" pitchFamily="2" charset="2"/>
              <a:buChar char="Ø"/>
            </a:pPr>
            <a:r>
              <a:rPr lang="fi-FI" sz="1600" i="1" dirty="0">
                <a:latin typeface="Arial" panose="020B0604020202020204" pitchFamily="34" charset="0"/>
                <a:cs typeface="Arial" panose="020B0604020202020204" pitchFamily="34" charset="0"/>
              </a:rPr>
              <a:t>Regjistrimi i tokes- eshte proces i regjistrimit zyrtar  te te drejtave mbi token, nepermejt akteve apo titujve mbi pronen. Kjo nenkupton qe duhet te egzistoje nje regjistrim zyrtar i te drejtave mbi token apo akteve lidhur me ndryshimet ne gjendjen juridike te njesive te definuara te tokes</a:t>
            </a:r>
            <a:r>
              <a:rPr lang="fi-FI" sz="1800" i="1" dirty="0">
                <a:latin typeface="Arial" panose="020B0604020202020204" pitchFamily="34" charset="0"/>
                <a:cs typeface="Arial" panose="020B0604020202020204" pitchFamily="34" charset="0"/>
              </a:rPr>
              <a:t>.</a:t>
            </a:r>
            <a:endParaRPr lang="en-US" dirty="0"/>
          </a:p>
        </p:txBody>
      </p:sp>
      <p:sp>
        <p:nvSpPr>
          <p:cNvPr id="11" name="TextBox 10">
            <a:extLst>
              <a:ext uri="{FF2B5EF4-FFF2-40B4-BE49-F238E27FC236}">
                <a16:creationId xmlns:a16="http://schemas.microsoft.com/office/drawing/2014/main" id="{8499BB48-7A79-CAFC-93E1-E8590709FBBA}"/>
              </a:ext>
            </a:extLst>
          </p:cNvPr>
          <p:cNvSpPr txBox="1"/>
          <p:nvPr/>
        </p:nvSpPr>
        <p:spPr>
          <a:xfrm>
            <a:off x="783765" y="4939320"/>
            <a:ext cx="8884013" cy="1200329"/>
          </a:xfrm>
          <a:prstGeom prst="rect">
            <a:avLst/>
          </a:prstGeom>
          <a:noFill/>
        </p:spPr>
        <p:txBody>
          <a:bodyPr wrap="square">
            <a:spAutoFit/>
          </a:bodyPr>
          <a:lstStyle/>
          <a:p>
            <a:pPr marL="285750" indent="-285750">
              <a:buFont typeface="Wingdings" panose="05000000000000000000" pitchFamily="2" charset="2"/>
              <a:buChar char="Ø"/>
            </a:pPr>
            <a:r>
              <a:rPr lang="fi-FI" sz="1800" i="1" dirty="0">
                <a:latin typeface="Arial" panose="020B0604020202020204" pitchFamily="34" charset="0"/>
                <a:cs typeface="Arial" panose="020B0604020202020204" pitchFamily="34" charset="0"/>
              </a:rPr>
              <a:t>Rilevimi i tokes- Regjistrimi i tokes dhe kadastrit zakonisht nderlidhen me njeri-tjetrin, ato veprojne si sistemi ndervepruese. Regjistri i tokes parimisht thekson lidhjen ndermejt te drejtes dhe palujtshmerise. Regjistrimi i tokes i pergjigjet pyetjeve kush dhe si ndersa kadastri i pergjigjet pytjeve ku dhe sa.</a:t>
            </a:r>
            <a:endParaRPr lang="en-US" dirty="0"/>
          </a:p>
        </p:txBody>
      </p:sp>
    </p:spTree>
    <p:extLst>
      <p:ext uri="{BB962C8B-B14F-4D97-AF65-F5344CB8AC3E}">
        <p14:creationId xmlns:p14="http://schemas.microsoft.com/office/powerpoint/2010/main" val="2018308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37331F0-D4B4-2C62-D975-B56BB8A8DD2E}"/>
              </a:ext>
            </a:extLst>
          </p:cNvPr>
          <p:cNvSpPr txBox="1"/>
          <p:nvPr/>
        </p:nvSpPr>
        <p:spPr>
          <a:xfrm>
            <a:off x="2542713" y="263653"/>
            <a:ext cx="6094520" cy="553998"/>
          </a:xfrm>
          <a:prstGeom prst="rect">
            <a:avLst/>
          </a:prstGeom>
          <a:noFill/>
        </p:spPr>
        <p:txBody>
          <a:bodyPr wrap="square">
            <a:spAutoFit/>
          </a:bodyPr>
          <a:lstStyle/>
          <a:p>
            <a:pPr algn="ctr"/>
            <a:r>
              <a:rPr lang="en-US" sz="3000" b="1" i="1" dirty="0">
                <a:latin typeface="Times New Roman" panose="02020603050405020304" pitchFamily="18" charset="0"/>
              </a:rPr>
              <a:t>KADASTRI SIPAS PERMBAJTJES</a:t>
            </a:r>
          </a:p>
        </p:txBody>
      </p:sp>
      <p:sp>
        <p:nvSpPr>
          <p:cNvPr id="3" name="TextBox 2">
            <a:extLst>
              <a:ext uri="{FF2B5EF4-FFF2-40B4-BE49-F238E27FC236}">
                <a16:creationId xmlns:a16="http://schemas.microsoft.com/office/drawing/2014/main" id="{910A7D5D-5FE5-3849-0438-C17DECB8C50D}"/>
              </a:ext>
            </a:extLst>
          </p:cNvPr>
          <p:cNvSpPr txBox="1"/>
          <p:nvPr/>
        </p:nvSpPr>
        <p:spPr>
          <a:xfrm>
            <a:off x="1449280" y="1796716"/>
            <a:ext cx="6094520" cy="1477328"/>
          </a:xfrm>
          <a:prstGeom prst="rect">
            <a:avLst/>
          </a:prstGeom>
          <a:noFill/>
        </p:spPr>
        <p:txBody>
          <a:bodyPr wrap="square">
            <a:spAutoFit/>
          </a:bodyPr>
          <a:lstStyle/>
          <a:p>
            <a:pPr marL="0" marR="0">
              <a:spcBef>
                <a:spcPts val="0"/>
              </a:spcBef>
              <a:spcAft>
                <a:spcPts val="0"/>
              </a:spcAft>
              <a:tabLst>
                <a:tab pos="885825" algn="l"/>
              </a:tabLst>
            </a:pPr>
            <a:r>
              <a:rPr lang="en-US" sz="1800" dirty="0" err="1">
                <a:effectLst/>
                <a:latin typeface="Times New Roman" panose="02020603050405020304" pitchFamily="18" charset="0"/>
                <a:ea typeface="Times New Roman" panose="02020603050405020304" pitchFamily="18" charset="0"/>
              </a:rPr>
              <a:t>Kadastri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sipas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përmbajtjes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dhe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qëllimit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ndahet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në</a:t>
            </a:r>
            <a:r>
              <a:rPr lang="en-US" sz="1800" dirty="0">
                <a:effectLst/>
                <a:latin typeface="Times New Roman" panose="02020603050405020304" pitchFamily="18" charset="0"/>
                <a:ea typeface="Times New Roman" panose="02020603050405020304" pitchFamily="18" charset="0"/>
              </a:rPr>
              <a:t>:</a:t>
            </a:r>
            <a:endParaRPr lang="en-US" sz="1400" dirty="0">
              <a:effectLst/>
              <a:latin typeface="Times New Roman" panose="02020603050405020304" pitchFamily="18" charset="0"/>
              <a:ea typeface="Times New Roman" panose="02020603050405020304" pitchFamily="18" charset="0"/>
            </a:endParaRPr>
          </a:p>
          <a:p>
            <a:pPr marL="285750" marR="0" lvl="0" indent="-285750">
              <a:spcBef>
                <a:spcPts val="0"/>
              </a:spcBef>
              <a:spcAft>
                <a:spcPts val="0"/>
              </a:spcAft>
              <a:buFont typeface="Arial" panose="020B0604020202020204" pitchFamily="34" charset="0"/>
              <a:buChar char="•"/>
              <a:tabLst>
                <a:tab pos="428625" algn="l"/>
                <a:tab pos="885825" algn="l"/>
              </a:tabLst>
            </a:pPr>
            <a:r>
              <a:rPr lang="fi-FI" sz="1800" dirty="0">
                <a:effectLst/>
                <a:latin typeface="Times New Roman" panose="02020603050405020304" pitchFamily="18" charset="0"/>
                <a:ea typeface="Times New Roman" panose="02020603050405020304" pitchFamily="18" charset="0"/>
              </a:rPr>
              <a:t>Kadastri evropian</a:t>
            </a:r>
            <a:endParaRPr lang="en-US" sz="1400" dirty="0">
              <a:effectLst/>
              <a:latin typeface="Times New Roman" panose="02020603050405020304" pitchFamily="18" charset="0"/>
              <a:ea typeface="Times New Roman" panose="02020603050405020304" pitchFamily="18" charset="0"/>
            </a:endParaRPr>
          </a:p>
          <a:p>
            <a:pPr marL="285750" marR="0" lvl="0" indent="-285750">
              <a:spcBef>
                <a:spcPts val="0"/>
              </a:spcBef>
              <a:spcAft>
                <a:spcPts val="0"/>
              </a:spcAft>
              <a:buFont typeface="Arial" panose="020B0604020202020204" pitchFamily="34" charset="0"/>
              <a:buChar char="•"/>
              <a:tabLst>
                <a:tab pos="428625" algn="l"/>
                <a:tab pos="885825" algn="l"/>
              </a:tabLst>
            </a:pPr>
            <a:r>
              <a:rPr lang="fi-FI" sz="1800" dirty="0">
                <a:effectLst/>
                <a:latin typeface="Times New Roman" panose="02020603050405020304" pitchFamily="18" charset="0"/>
                <a:ea typeface="Times New Roman" panose="02020603050405020304" pitchFamily="18" charset="0"/>
              </a:rPr>
              <a:t>Kadastri i Thorrensit</a:t>
            </a:r>
            <a:endParaRPr lang="en-US" sz="1400" dirty="0">
              <a:effectLst/>
              <a:latin typeface="Times New Roman" panose="02020603050405020304" pitchFamily="18" charset="0"/>
              <a:ea typeface="Times New Roman" panose="02020603050405020304" pitchFamily="18" charset="0"/>
            </a:endParaRPr>
          </a:p>
          <a:p>
            <a:pPr marL="285750" marR="0" lvl="0" indent="-285750">
              <a:spcBef>
                <a:spcPts val="0"/>
              </a:spcBef>
              <a:spcAft>
                <a:spcPts val="0"/>
              </a:spcAft>
              <a:buFont typeface="Arial" panose="020B0604020202020204" pitchFamily="34" charset="0"/>
              <a:buChar char="•"/>
              <a:tabLst>
                <a:tab pos="428625" algn="l"/>
                <a:tab pos="885825" algn="l"/>
              </a:tabLst>
            </a:pPr>
            <a:r>
              <a:rPr lang="fi-FI" sz="1800" dirty="0">
                <a:effectLst/>
                <a:latin typeface="Times New Roman" panose="02020603050405020304" pitchFamily="18" charset="0"/>
                <a:ea typeface="Times New Roman" panose="02020603050405020304" pitchFamily="18" charset="0"/>
              </a:rPr>
              <a:t>Regjistrei Deeds</a:t>
            </a:r>
            <a:endParaRPr lang="en-US" sz="1400" dirty="0">
              <a:effectLst/>
              <a:latin typeface="Times New Roman" panose="02020603050405020304" pitchFamily="18" charset="0"/>
              <a:ea typeface="Times New Roman" panose="02020603050405020304" pitchFamily="18" charset="0"/>
            </a:endParaRPr>
          </a:p>
          <a:p>
            <a:pPr marL="0" marR="0">
              <a:spcBef>
                <a:spcPts val="0"/>
              </a:spcBef>
              <a:spcAft>
                <a:spcPts val="0"/>
              </a:spcAft>
              <a:tabLst>
                <a:tab pos="885825" algn="l"/>
              </a:tabLst>
            </a:pPr>
            <a:r>
              <a:rPr lang="fi-FI" sz="1800" dirty="0">
                <a:effectLst/>
                <a:latin typeface="Times New Roman" panose="02020603050405020304" pitchFamily="18" charset="0"/>
                <a:ea typeface="Times New Roman" panose="02020603050405020304" pitchFamily="18" charset="0"/>
              </a:rPr>
              <a:t> </a:t>
            </a:r>
            <a:endParaRPr lang="en-US" sz="14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9D4E57D9-51A5-882A-7C80-3C24640A6A3F}"/>
              </a:ext>
            </a:extLst>
          </p:cNvPr>
          <p:cNvSpPr txBox="1"/>
          <p:nvPr/>
        </p:nvSpPr>
        <p:spPr>
          <a:xfrm>
            <a:off x="1067540" y="3025471"/>
            <a:ext cx="9310456" cy="2585323"/>
          </a:xfrm>
          <a:prstGeom prst="rect">
            <a:avLst/>
          </a:prstGeom>
          <a:noFill/>
        </p:spPr>
        <p:txBody>
          <a:bodyPr wrap="square">
            <a:spAutoFit/>
          </a:bodyPr>
          <a:lstStyle/>
          <a:p>
            <a:pPr marL="285750" marR="0" indent="-285750">
              <a:spcBef>
                <a:spcPts val="0"/>
              </a:spcBef>
              <a:spcAft>
                <a:spcPts val="0"/>
              </a:spcAft>
              <a:buFont typeface="Arial" panose="020B0604020202020204" pitchFamily="34" charset="0"/>
              <a:buChar char="•"/>
              <a:tabLst>
                <a:tab pos="885825" algn="l"/>
              </a:tabLst>
            </a:pPr>
            <a:r>
              <a:rPr lang="fi-FI" sz="1800" dirty="0">
                <a:effectLst/>
                <a:latin typeface="Times New Roman" panose="02020603050405020304" pitchFamily="18" charset="0"/>
                <a:ea typeface="Times New Roman" panose="02020603050405020304" pitchFamily="18" charset="0"/>
              </a:rPr>
              <a:t> </a:t>
            </a:r>
            <a:r>
              <a:rPr lang="fi-FI" sz="1800" b="1" dirty="0">
                <a:effectLst/>
                <a:latin typeface="Times New Roman" panose="02020603050405020304" pitchFamily="18" charset="0"/>
                <a:ea typeface="Times New Roman" panose="02020603050405020304" pitchFamily="18" charset="0"/>
              </a:rPr>
              <a:t>Kadastri evropian</a:t>
            </a:r>
            <a:r>
              <a:rPr lang="fi-FI" sz="1800" dirty="0">
                <a:effectLst/>
                <a:latin typeface="Times New Roman" panose="02020603050405020304" pitchFamily="18" charset="0"/>
                <a:ea typeface="Times New Roman" panose="02020603050405020304" pitchFamily="18" charset="0"/>
              </a:rPr>
              <a:t> apo ndryshe që quhet kadastri i parcelave apo kasastri i Napelonit është themeluar duke u bazuar në matjet e tokave dhe në klasifikimin e tokave sipas njësisë territoriale. </a:t>
            </a:r>
            <a:endParaRPr lang="en-US" sz="14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Arial" panose="020B0604020202020204" pitchFamily="34" charset="0"/>
              <a:buChar char="•"/>
              <a:tabLst>
                <a:tab pos="885825" algn="l"/>
              </a:tabLst>
            </a:pPr>
            <a:r>
              <a:rPr lang="fi-FI" sz="1800" b="1" dirty="0">
                <a:effectLst/>
                <a:latin typeface="Times New Roman" panose="02020603050405020304" pitchFamily="18" charset="0"/>
                <a:ea typeface="Times New Roman" panose="02020603050405020304" pitchFamily="18" charset="0"/>
              </a:rPr>
              <a:t> Robert Thorrens</a:t>
            </a:r>
            <a:r>
              <a:rPr lang="fi-FI" sz="1800" dirty="0">
                <a:effectLst/>
                <a:latin typeface="Times New Roman" panose="02020603050405020304" pitchFamily="18" charset="0"/>
                <a:ea typeface="Times New Roman" panose="02020603050405020304" pitchFamily="18" charset="0"/>
              </a:rPr>
              <a:t> në vitin 1858 futi në përdorim ligjet e reja për regjistrimin e tokave. Ato ligje fillimisht u përdoren në Australi dhe Zelandë të Re e pastaj u përkrahën edhe në disa shtete të Azisë dhe Afrikës.</a:t>
            </a:r>
            <a:endParaRPr lang="en-US" sz="14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Arial" panose="020B0604020202020204" pitchFamily="34" charset="0"/>
              <a:buChar char="•"/>
              <a:tabLst>
                <a:tab pos="885825" algn="l"/>
              </a:tabLst>
            </a:pPr>
            <a:r>
              <a:rPr lang="fi-FI" sz="1800" b="1" dirty="0">
                <a:effectLst/>
                <a:latin typeface="Times New Roman" panose="02020603050405020304" pitchFamily="18" charset="0"/>
                <a:ea typeface="Times New Roman" panose="02020603050405020304" pitchFamily="18" charset="0"/>
              </a:rPr>
              <a:t>Kadastri i Thorrensit</a:t>
            </a:r>
            <a:r>
              <a:rPr lang="fi-FI" sz="1800" dirty="0">
                <a:effectLst/>
                <a:latin typeface="Times New Roman" panose="02020603050405020304" pitchFamily="18" charset="0"/>
                <a:ea typeface="Times New Roman" panose="02020603050405020304" pitchFamily="18" charset="0"/>
              </a:rPr>
              <a:t> është i bazuar në regjistrimin e tokave me rigjistrim të saktë të gjendjes ekzistuese të drejtat dhe detyrimet në secilën pjesë të tokës.</a:t>
            </a:r>
            <a:endParaRPr lang="en-US" sz="14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tabLst>
                <a:tab pos="885825" algn="l"/>
              </a:tabLst>
            </a:pPr>
            <a:r>
              <a:rPr lang="it-IT" b="1" dirty="0">
                <a:latin typeface="Times New Roman" panose="02020603050405020304" pitchFamily="18" charset="0"/>
              </a:rPr>
              <a:t>Regjstri Deeds  </a:t>
            </a:r>
            <a:r>
              <a:rPr lang="it-IT" sz="1800" dirty="0">
                <a:effectLst/>
                <a:latin typeface="Times New Roman" panose="02020603050405020304" pitchFamily="18" charset="0"/>
                <a:ea typeface="Times New Roman" panose="02020603050405020304" pitchFamily="18" charset="0"/>
              </a:rPr>
              <a:t>nuk garanton pronësi por ofron vetëm informata. Përdoret në SH.B.A.</a:t>
            </a:r>
          </a:p>
        </p:txBody>
      </p:sp>
      <p:sp>
        <p:nvSpPr>
          <p:cNvPr id="4" name="TextBox 3">
            <a:extLst>
              <a:ext uri="{FF2B5EF4-FFF2-40B4-BE49-F238E27FC236}">
                <a16:creationId xmlns:a16="http://schemas.microsoft.com/office/drawing/2014/main" id="{D7C90503-3F21-24A6-6900-AFACEC1A4C38}"/>
              </a:ext>
            </a:extLst>
          </p:cNvPr>
          <p:cNvSpPr txBox="1"/>
          <p:nvPr/>
        </p:nvSpPr>
        <p:spPr>
          <a:xfrm>
            <a:off x="1067540" y="971036"/>
            <a:ext cx="9310456" cy="830997"/>
          </a:xfrm>
          <a:prstGeom prst="rect">
            <a:avLst/>
          </a:prstGeom>
          <a:noFill/>
        </p:spPr>
        <p:txBody>
          <a:bodyPr wrap="square">
            <a:spAutoFit/>
          </a:bodyPr>
          <a:lstStyle/>
          <a:p>
            <a:pPr marL="0" marR="0">
              <a:spcBef>
                <a:spcPts val="0"/>
              </a:spcBef>
              <a:spcAft>
                <a:spcPts val="0"/>
              </a:spcAft>
              <a:tabLst>
                <a:tab pos="885825" algn="l"/>
              </a:tabLst>
            </a:pPr>
            <a:r>
              <a:rPr lang="en-US" sz="1600" dirty="0" err="1">
                <a:effectLst/>
                <a:latin typeface="Arial" panose="020B0604020202020204" pitchFamily="34" charset="0"/>
                <a:ea typeface="Times New Roman" panose="02020603050405020304" pitchFamily="18" charset="0"/>
                <a:cs typeface="Arial" panose="020B0604020202020204" pitchFamily="34" charset="0"/>
              </a:rPr>
              <a:t>Baza</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dhenave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kadastrale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dhe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struktura</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tyre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si</a:t>
            </a:r>
            <a:r>
              <a:rPr lang="en-US" sz="1600" dirty="0">
                <a:effectLst/>
                <a:latin typeface="Arial" panose="020B0604020202020204" pitchFamily="34" charset="0"/>
                <a:ea typeface="Times New Roman" panose="02020603050405020304" pitchFamily="18" charset="0"/>
                <a:cs typeface="Arial" panose="020B0604020202020204" pitchFamily="34" charset="0"/>
              </a:rPr>
              <a:t> 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aspektin</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dokumentimit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ashtu</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edhe</a:t>
            </a:r>
            <a:r>
              <a:rPr lang="en-US" sz="1600" dirty="0">
                <a:effectLst/>
                <a:latin typeface="Arial" panose="020B0604020202020204" pitchFamily="34" charset="0"/>
                <a:ea typeface="Times New Roman" panose="02020603050405020304" pitchFamily="18" charset="0"/>
                <a:cs typeface="Arial" panose="020B0604020202020204" pitchFamily="34" charset="0"/>
              </a:rPr>
              <a:t> 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aspektin</a:t>
            </a:r>
            <a:r>
              <a:rPr lang="en-US" sz="1600" dirty="0">
                <a:effectLst/>
                <a:latin typeface="Arial" panose="020B0604020202020204" pitchFamily="34" charset="0"/>
                <a:ea typeface="Times New Roman" panose="02020603050405020304" pitchFamily="18" charset="0"/>
                <a:cs typeface="Arial" panose="020B0604020202020204" pitchFamily="34" charset="0"/>
              </a:rPr>
              <a:t> e </a:t>
            </a:r>
            <a:r>
              <a:rPr lang="en-US" sz="1600" dirty="0" err="1">
                <a:effectLst/>
                <a:latin typeface="Arial" panose="020B0604020202020204" pitchFamily="34" charset="0"/>
                <a:ea typeface="Times New Roman" panose="02020603050405020304" pitchFamily="18" charset="0"/>
                <a:cs typeface="Arial" panose="020B0604020202020204" pitchFamily="34" charset="0"/>
              </a:rPr>
              <a:t>prezentimit</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eshte</a:t>
            </a:r>
            <a:r>
              <a:rPr lang="en-US" sz="1600" dirty="0">
                <a:effectLst/>
                <a:latin typeface="Arial" panose="020B0604020202020204" pitchFamily="34" charset="0"/>
                <a:ea typeface="Times New Roman" panose="02020603050405020304" pitchFamily="18" charset="0"/>
                <a:cs typeface="Arial" panose="020B0604020202020204" pitchFamily="34" charset="0"/>
              </a:rPr>
              <a:t> I </a:t>
            </a:r>
            <a:r>
              <a:rPr lang="en-US" sz="1600" dirty="0" err="1">
                <a:effectLst/>
                <a:latin typeface="Arial" panose="020B0604020202020204" pitchFamily="34" charset="0"/>
                <a:ea typeface="Times New Roman" panose="02020603050405020304" pitchFamily="18" charset="0"/>
                <a:cs typeface="Arial" panose="020B0604020202020204" pitchFamily="34" charset="0"/>
              </a:rPr>
              <a:t>ndryshem</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Sipas</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permbajtjes</a:t>
            </a:r>
            <a:r>
              <a:rPr lang="en-US" sz="1600" dirty="0">
                <a:effectLst/>
                <a:latin typeface="Arial" panose="020B0604020202020204" pitchFamily="34" charset="0"/>
                <a:ea typeface="Times New Roman" panose="02020603050405020304" pitchFamily="18" charset="0"/>
                <a:cs typeface="Arial" panose="020B0604020202020204" pitchFamily="34" charset="0"/>
              </a:rPr>
              <a:t> jane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njohura</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kadastrat</a:t>
            </a:r>
            <a:r>
              <a:rPr lang="en-US" sz="1600" dirty="0">
                <a:effectLst/>
                <a:latin typeface="Arial" panose="020B0604020202020204" pitchFamily="34" charset="0"/>
                <a:ea typeface="Times New Roman" panose="02020603050405020304" pitchFamily="18" charset="0"/>
                <a:cs typeface="Arial" panose="020B0604020202020204" pitchFamily="34" charset="0"/>
              </a:rPr>
              <a:t> 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vijim</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qe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edhe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tani</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effectLst/>
                <a:latin typeface="Arial" panose="020B0604020202020204" pitchFamily="34" charset="0"/>
                <a:ea typeface="Times New Roman" panose="02020603050405020304" pitchFamily="18" charset="0"/>
                <a:cs typeface="Arial" panose="020B0604020202020204" pitchFamily="34" charset="0"/>
              </a:rPr>
              <a:t>shfrytezohen</a:t>
            </a:r>
            <a:r>
              <a:rPr lang="en-US" sz="1600" dirty="0">
                <a:effectLst/>
                <a:latin typeface="Arial" panose="020B0604020202020204" pitchFamily="34" charset="0"/>
                <a:ea typeface="Times New Roman" panose="02020603050405020304" pitchFamily="18" charset="0"/>
                <a:cs typeface="Arial" panose="020B0604020202020204" pitchFamily="34" charset="0"/>
              </a:rPr>
              <a:t> ne </a:t>
            </a:r>
            <a:r>
              <a:rPr lang="en-US" sz="1600" dirty="0" err="1">
                <a:effectLst/>
                <a:latin typeface="Arial" panose="020B0604020202020204" pitchFamily="34" charset="0"/>
                <a:ea typeface="Times New Roman" panose="02020603050405020304" pitchFamily="18" charset="0"/>
                <a:cs typeface="Arial" panose="020B0604020202020204" pitchFamily="34" charset="0"/>
              </a:rPr>
              <a:t>bote</a:t>
            </a:r>
            <a:r>
              <a:rPr lang="en-US" sz="1600" dirty="0">
                <a:effectLst/>
                <a:latin typeface="Arial" panose="020B060402020202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2873898176"/>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1260</TotalTime>
  <Words>1909</Words>
  <Application>Microsoft Office PowerPoint</Application>
  <PresentationFormat>Widescreen</PresentationFormat>
  <Paragraphs>83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Times New Roman</vt:lpstr>
      <vt:lpstr>Tw Cen MT</vt:lpstr>
      <vt:lpstr>Wingdings</vt:lpstr>
      <vt:lpstr>Droplet</vt:lpstr>
      <vt:lpstr>PowerPoint Presentation</vt:lpstr>
      <vt:lpstr>Dokumentet e para nga kadastri dhe regjistrimi i tokeve</vt:lpstr>
      <vt:lpstr>PowerPoint Presentation</vt:lpstr>
      <vt:lpstr>PowerPoint Presentation</vt:lpstr>
      <vt:lpstr>PowerPoint Presentation</vt:lpstr>
      <vt:lpstr>Definecionet ne fushen e sistemeve kadastrale</vt:lpstr>
      <vt:lpstr>Definecionet ne fushen e sistemeve kadastrale</vt:lpstr>
      <vt:lpstr>Definecionet ne fushen e sistemeve kadastrale</vt:lpstr>
      <vt:lpstr>PowerPoint Presentation</vt:lpstr>
      <vt:lpstr>PowerPoint Presentation</vt:lpstr>
      <vt:lpstr>PowerPoint Presentation</vt:lpstr>
      <vt:lpstr>EsE- periudhat e matjeve gjeodezike për nevojat e kadastrit në Kosovë?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Fitore Bajrami</dc:creator>
  <cp:lastModifiedBy>dell</cp:lastModifiedBy>
  <cp:revision>29</cp:revision>
  <dcterms:created xsi:type="dcterms:W3CDTF">2023-10-14T12:24:28Z</dcterms:created>
  <dcterms:modified xsi:type="dcterms:W3CDTF">2024-10-11T13:51:30Z</dcterms:modified>
</cp:coreProperties>
</file>