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7" autoAdjust="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5A499A-20B3-40E0-B882-8AEF5F68F5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812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8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7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341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13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1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4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61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D6FD9-FF4D-89D3-5525-3EED74D8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6FFA-8CDC-CA31-1B96-62CCFB029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08951-AFB7-51DB-38F2-19EFC675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95FAE-E168-913B-0D61-9F0E83B64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1C3AA-E757-B4D9-781E-4B5E9624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6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7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9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6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0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4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7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6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4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5A499A-20B3-40E0-B882-8AEF5F68F5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7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B90E2-5983-FCEF-6924-D1631346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1" y="29718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Formimi</a:t>
            </a:r>
            <a:r>
              <a:rPr lang="en-US" sz="3600" dirty="0"/>
              <a:t> I  </a:t>
            </a:r>
            <a:r>
              <a:rPr lang="en-US" sz="3600" dirty="0" err="1"/>
              <a:t>ekuacioneve</a:t>
            </a:r>
            <a:r>
              <a:rPr lang="en-US" sz="3600" dirty="0"/>
              <a:t> </a:t>
            </a:r>
            <a:r>
              <a:rPr lang="en-US" sz="3600" dirty="0" err="1"/>
              <a:t>lineare</a:t>
            </a:r>
            <a:r>
              <a:rPr lang="en-US" sz="3600" dirty="0"/>
              <a:t> </a:t>
            </a:r>
            <a:r>
              <a:rPr lang="en-US" sz="3600" dirty="0" err="1"/>
              <a:t>dhe</a:t>
            </a:r>
            <a:r>
              <a:rPr lang="en-US" sz="3600" dirty="0"/>
              <a:t> </a:t>
            </a:r>
            <a:r>
              <a:rPr lang="en-US" sz="3600" dirty="0" err="1"/>
              <a:t>antareve</a:t>
            </a:r>
            <a:r>
              <a:rPr lang="en-US" sz="3600" dirty="0"/>
              <a:t> </a:t>
            </a:r>
            <a:r>
              <a:rPr lang="en-US" sz="3600" dirty="0" err="1"/>
              <a:t>te</a:t>
            </a:r>
            <a:r>
              <a:rPr lang="en-US" sz="3600" dirty="0"/>
              <a:t> lire per </a:t>
            </a:r>
            <a:r>
              <a:rPr lang="en-US" sz="3600" dirty="0" err="1"/>
              <a:t>kende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0E44D-FFC0-03EA-E789-9A43A4343CC3}"/>
                  </a:ext>
                </a:extLst>
              </p:cNvPr>
              <p:cNvSpPr txBox="1"/>
              <p:nvPr/>
            </p:nvSpPr>
            <p:spPr>
              <a:xfrm>
                <a:off x="590394" y="1672632"/>
                <a:ext cx="6781367" cy="59336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Siç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rrjet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trigonometric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drejtpersedrejti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cilat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formojne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horizont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kulm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piken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stacionare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kjo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metoda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mbylljes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horizonitit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çdo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pjesemarres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merret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tersi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veçante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numer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caktuar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perseritjesh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antareve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lire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lineare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duke u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bazuar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figuren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piken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zbatohet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vizura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drejtimit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pikes </a:t>
                </a:r>
                <a:r>
                  <a:rPr lang="en-US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drejtim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pikes 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r.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kulm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piken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k,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midis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matures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vijim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Perkatesisht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)-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0E44D-FFC0-03EA-E789-9A43A4343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94" y="1672632"/>
                <a:ext cx="6781367" cy="5933676"/>
              </a:xfrm>
              <a:prstGeom prst="rect">
                <a:avLst/>
              </a:prstGeom>
              <a:blipFill>
                <a:blip r:embed="rId2"/>
                <a:stretch>
                  <a:fillRect l="-809" t="-513" r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4655D7E-A5CB-60A4-EFCD-28BE2158D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134" y="906487"/>
            <a:ext cx="3562322" cy="329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38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9471E9-61D8-BE70-159A-79630BF22AA3}"/>
                  </a:ext>
                </a:extLst>
              </p:cNvPr>
              <p:cNvSpPr txBox="1"/>
              <p:nvPr/>
            </p:nvSpPr>
            <p:spPr>
              <a:xfrm>
                <a:off x="805990" y="377103"/>
                <a:ext cx="7112523" cy="313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dirty="0"/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normale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iu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shtohet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kolona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kontrolluese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(s),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atehere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do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duken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keshtu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400050" indent="-400050">
                  <a:buAutoNum type="romanUcPeriod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𝑝𝑎𝑠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]=0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400050" indent="-400050">
                  <a:buFontTx/>
                  <a:buAutoNum type="romanUcPeriod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𝑝𝑏𝑠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]=0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400050" indent="-400050">
                  <a:buFontTx/>
                  <a:buAutoNum type="romanUcPeriod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𝑝𝑐𝑠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]=0</m:t>
                    </m:r>
                  </m:oMath>
                </a14:m>
                <a:endParaRPr lang="en-US" dirty="0"/>
              </a:p>
              <a:p>
                <a:pPr marL="400050" indent="-400050">
                  <a:buFontTx/>
                  <a:buAutoNum type="romanUcPeriod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𝑝𝑑𝑑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𝑝𝑑𝑓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𝑝𝑑𝑠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]=0</m:t>
                    </m:r>
                  </m:oMath>
                </a14:m>
                <a:endParaRPr lang="en-US" b="0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/>
              </a:p>
              <a:p>
                <a:pPr marL="400050" indent="-400050">
                  <a:buAutoNum type="romanUcPeriod"/>
                </a:pPr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9471E9-61D8-BE70-159A-79630BF22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90" y="377103"/>
                <a:ext cx="7112523" cy="3139321"/>
              </a:xfrm>
              <a:prstGeom prst="rect">
                <a:avLst/>
              </a:prstGeom>
              <a:blipFill>
                <a:blip r:embed="rId2"/>
                <a:stretch>
                  <a:fillRect l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999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BAF49-39C0-15A2-F448-57B2053F6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05" y="110765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Definimi</a:t>
            </a:r>
            <a:r>
              <a:rPr lang="en-US" sz="3600" dirty="0"/>
              <a:t> I </a:t>
            </a:r>
            <a:r>
              <a:rPr lang="en-US" sz="3600" dirty="0" err="1"/>
              <a:t>funksionalitetit</a:t>
            </a:r>
            <a:r>
              <a:rPr lang="en-US" sz="3600" dirty="0"/>
              <a:t> midis </a:t>
            </a:r>
            <a:r>
              <a:rPr lang="en-US" sz="3600" dirty="0" err="1"/>
              <a:t>madhesive</a:t>
            </a:r>
            <a:r>
              <a:rPr lang="en-US" sz="3600" dirty="0"/>
              <a:t> </a:t>
            </a:r>
            <a:r>
              <a:rPr lang="en-US" sz="3600" dirty="0" err="1"/>
              <a:t>te</a:t>
            </a:r>
            <a:r>
              <a:rPr lang="en-US" sz="3600" dirty="0"/>
              <a:t> </a:t>
            </a:r>
            <a:r>
              <a:rPr lang="en-US" sz="3600" dirty="0" err="1"/>
              <a:t>matura</a:t>
            </a:r>
            <a:r>
              <a:rPr lang="en-US" sz="3600" dirty="0"/>
              <a:t> </a:t>
            </a:r>
            <a:r>
              <a:rPr lang="en-US" sz="3600" dirty="0" err="1"/>
              <a:t>dhe</a:t>
            </a:r>
            <a:r>
              <a:rPr lang="en-US" sz="3600" dirty="0"/>
              <a:t> </a:t>
            </a:r>
            <a:r>
              <a:rPr lang="en-US" sz="3600" dirty="0" err="1"/>
              <a:t>madhesive</a:t>
            </a:r>
            <a:r>
              <a:rPr lang="en-US" sz="3600" dirty="0"/>
              <a:t> </a:t>
            </a:r>
            <a:r>
              <a:rPr lang="en-US" sz="3600" dirty="0" err="1"/>
              <a:t>te</a:t>
            </a:r>
            <a:r>
              <a:rPr lang="en-US" sz="3600" dirty="0"/>
              <a:t> </a:t>
            </a:r>
            <a:r>
              <a:rPr lang="en-US" sz="3600" dirty="0" err="1"/>
              <a:t>kerkuara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571850-7013-21EF-A7F9-F732AB0D32C3}"/>
                  </a:ext>
                </a:extLst>
              </p:cNvPr>
              <p:cNvSpPr txBox="1"/>
              <p:nvPr/>
            </p:nvSpPr>
            <p:spPr>
              <a:xfrm>
                <a:off x="994527" y="1262730"/>
                <a:ext cx="9268022" cy="4254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caktimin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funksionalitetit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midis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madhesive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matura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kerkuara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shprehjen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Shprehja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ka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domethenjen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bazuar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fitohet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komenzimin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madhesise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Madhesia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dhe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jane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funksion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barazuara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x,y,z,t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Bazuar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orientimit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vizuarave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brendshme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piken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kerkuar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p.sh. 62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funksionalitet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67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62</m:t>
                        </m:r>
                      </m:sub>
                    </m:sSub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Ndersa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piken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tjeter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28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28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69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28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571850-7013-21EF-A7F9-F732AB0D3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27" y="1262730"/>
                <a:ext cx="9268022" cy="4254498"/>
              </a:xfrm>
              <a:prstGeom prst="rect">
                <a:avLst/>
              </a:prstGeom>
              <a:blipFill>
                <a:blip r:embed="rId2"/>
                <a:stretch>
                  <a:fillRect l="-526" t="-716" r="-1184" b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690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22BDFD-9757-9FF2-534D-CAF0E57ED171}"/>
                  </a:ext>
                </a:extLst>
              </p:cNvPr>
              <p:cNvSpPr txBox="1"/>
              <p:nvPr/>
            </p:nvSpPr>
            <p:spPr>
              <a:xfrm>
                <a:off x="966248" y="451643"/>
                <a:ext cx="6136848" cy="23534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β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28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69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28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largesine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formula: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62,28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62,28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62,28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28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62)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28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62)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22BDFD-9757-9FF2-534D-CAF0E57ED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48" y="451643"/>
                <a:ext cx="6136848" cy="2353465"/>
              </a:xfrm>
              <a:prstGeom prst="rect">
                <a:avLst/>
              </a:prstGeom>
              <a:blipFill>
                <a:blip r:embed="rId2"/>
                <a:stretch>
                  <a:fillRect l="-895" t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86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9A8E1-551B-47B2-206A-31664E425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06" y="120191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Reduktimi</a:t>
            </a:r>
            <a:r>
              <a:rPr lang="en-US" sz="3600" dirty="0"/>
              <a:t> I </a:t>
            </a:r>
            <a:r>
              <a:rPr lang="en-US" sz="3600" dirty="0" err="1"/>
              <a:t>koeficienteve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8CBBFD-B6AE-2A49-D59B-059810C0C88C}"/>
                  </a:ext>
                </a:extLst>
              </p:cNvPr>
              <p:cNvSpPr txBox="1"/>
              <p:nvPr/>
            </p:nvSpPr>
            <p:spPr>
              <a:xfrm>
                <a:off x="721151" y="1176453"/>
                <a:ext cx="10072540" cy="3312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Qe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eleminohen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kompenzimeve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𝑑h𝑒</m:t>
                    </m:r>
                    <m:r>
                      <m:rPr>
                        <m:nor/>
                      </m:rPr>
                      <a:rPr lang="en-US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formojme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koeficientet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reduktuar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para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sipas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8CBBFD-B6AE-2A49-D59B-059810C0C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1" y="1176453"/>
                <a:ext cx="10072540" cy="3312445"/>
              </a:xfrm>
              <a:prstGeom prst="rect">
                <a:avLst/>
              </a:prstGeom>
              <a:blipFill>
                <a:blip r:embed="rId2"/>
                <a:stretch>
                  <a:fillRect l="-484" t="-1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536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9565E-3D15-FDD4-7C6C-15592A2F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01338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Homogjenizimi</a:t>
            </a:r>
            <a:r>
              <a:rPr lang="en-US" sz="3600" dirty="0"/>
              <a:t> I </a:t>
            </a:r>
            <a:r>
              <a:rPr lang="en-US" sz="3600" dirty="0" err="1"/>
              <a:t>peshave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9568F7-160A-83A6-E95C-0CD7D2B5F742}"/>
                  </a:ext>
                </a:extLst>
              </p:cNvPr>
              <p:cNvSpPr txBox="1"/>
              <p:nvPr/>
            </p:nvSpPr>
            <p:spPr>
              <a:xfrm>
                <a:off x="1795807" y="1532759"/>
                <a:ext cx="6136848" cy="3909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   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9568F7-160A-83A6-E95C-0CD7D2B5F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07" y="1532759"/>
                <a:ext cx="6136848" cy="39095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366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5AAC-1791-A0FE-EFE6-F4CCEDEE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74" y="192578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ESE- </a:t>
            </a:r>
            <a:r>
              <a:rPr lang="en-US" sz="3600" dirty="0" err="1"/>
              <a:t>Vleresimi</a:t>
            </a:r>
            <a:r>
              <a:rPr lang="en-US" sz="3600" dirty="0"/>
              <a:t> I </a:t>
            </a:r>
            <a:r>
              <a:rPr lang="en-US" sz="3600" dirty="0" err="1"/>
              <a:t>saktesise</a:t>
            </a:r>
            <a:r>
              <a:rPr lang="en-US" sz="3600" dirty="0"/>
              <a:t> se </a:t>
            </a:r>
            <a:r>
              <a:rPr lang="en-US" sz="3600" dirty="0" err="1"/>
              <a:t>te</a:t>
            </a:r>
            <a:r>
              <a:rPr lang="en-US" sz="3600" dirty="0"/>
              <a:t> </a:t>
            </a:r>
            <a:r>
              <a:rPr lang="en-US" sz="3600" dirty="0" err="1"/>
              <a:t>panjohurave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011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B90E2-5983-FCEF-6924-D1631346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34" y="127498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Formimi</a:t>
            </a:r>
            <a:r>
              <a:rPr lang="en-US" sz="3600" dirty="0"/>
              <a:t> I  </a:t>
            </a:r>
            <a:r>
              <a:rPr lang="en-US" sz="3600" dirty="0" err="1"/>
              <a:t>ekuacioneve</a:t>
            </a:r>
            <a:r>
              <a:rPr lang="en-US" sz="3600" dirty="0"/>
              <a:t> </a:t>
            </a:r>
            <a:r>
              <a:rPr lang="en-US" sz="3600" dirty="0" err="1"/>
              <a:t>lineare</a:t>
            </a:r>
            <a:r>
              <a:rPr lang="en-US" sz="3600" dirty="0"/>
              <a:t> </a:t>
            </a:r>
            <a:r>
              <a:rPr lang="en-US" sz="3600" dirty="0" err="1"/>
              <a:t>dhe</a:t>
            </a:r>
            <a:r>
              <a:rPr lang="en-US" sz="3600" dirty="0"/>
              <a:t> </a:t>
            </a:r>
            <a:r>
              <a:rPr lang="en-US" sz="3600" dirty="0" err="1"/>
              <a:t>antareve</a:t>
            </a:r>
            <a:r>
              <a:rPr lang="en-US" sz="3600" dirty="0"/>
              <a:t> </a:t>
            </a:r>
            <a:r>
              <a:rPr lang="en-US" sz="3600" dirty="0" err="1"/>
              <a:t>te</a:t>
            </a:r>
            <a:r>
              <a:rPr lang="en-US" sz="3600" dirty="0"/>
              <a:t> lire per </a:t>
            </a:r>
            <a:r>
              <a:rPr lang="en-US" sz="3600" dirty="0" err="1"/>
              <a:t>kende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0E44D-FFC0-03EA-E789-9A43A4343CC3}"/>
                  </a:ext>
                </a:extLst>
              </p:cNvPr>
              <p:cNvSpPr txBox="1"/>
              <p:nvPr/>
            </p:nvSpPr>
            <p:spPr>
              <a:xfrm>
                <a:off x="1033453" y="1449145"/>
                <a:ext cx="6244040" cy="4389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gjetur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linear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pergjigjet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dirty="0"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Atehere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formula 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brinjen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pikat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fundore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k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=(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Bejme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zevendesimiet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=(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dirty="0"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Formula 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krahun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dyte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=(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dirty="0"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0E44D-FFC0-03EA-E789-9A43A4343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53" y="1449145"/>
                <a:ext cx="6244040" cy="4389920"/>
              </a:xfrm>
              <a:prstGeom prst="rect">
                <a:avLst/>
              </a:prstGeom>
              <a:blipFill>
                <a:blip r:embed="rId2"/>
                <a:stretch>
                  <a:fillRect l="-879" t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0953A75-9F14-BBBD-9770-A377D3EF3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147" y="1449145"/>
            <a:ext cx="3562322" cy="329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7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B90E2-5983-FCEF-6924-D1631346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1" y="29718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Formimi</a:t>
            </a:r>
            <a:r>
              <a:rPr lang="en-US" sz="3600" dirty="0"/>
              <a:t> I  </a:t>
            </a:r>
            <a:r>
              <a:rPr lang="en-US" sz="3600" dirty="0" err="1"/>
              <a:t>ekuacioneve</a:t>
            </a:r>
            <a:r>
              <a:rPr lang="en-US" sz="3600" dirty="0"/>
              <a:t> </a:t>
            </a:r>
            <a:r>
              <a:rPr lang="en-US" sz="3600" dirty="0" err="1"/>
              <a:t>lineare</a:t>
            </a:r>
            <a:r>
              <a:rPr lang="en-US" sz="3600" dirty="0"/>
              <a:t> </a:t>
            </a:r>
            <a:r>
              <a:rPr lang="en-US" sz="3600" dirty="0" err="1"/>
              <a:t>dhe</a:t>
            </a:r>
            <a:r>
              <a:rPr lang="en-US" sz="3600" dirty="0"/>
              <a:t> </a:t>
            </a:r>
            <a:r>
              <a:rPr lang="en-US" sz="3600" dirty="0" err="1"/>
              <a:t>antareve</a:t>
            </a:r>
            <a:r>
              <a:rPr lang="en-US" sz="3600" dirty="0"/>
              <a:t> </a:t>
            </a:r>
            <a:r>
              <a:rPr lang="en-US" sz="3600" dirty="0" err="1"/>
              <a:t>te</a:t>
            </a:r>
            <a:r>
              <a:rPr lang="en-US" sz="3600" dirty="0"/>
              <a:t> lire per </a:t>
            </a:r>
            <a:r>
              <a:rPr lang="en-US" sz="3600" dirty="0" err="1"/>
              <a:t>kende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0E44D-FFC0-03EA-E789-9A43A4343CC3}"/>
                  </a:ext>
                </a:extLst>
              </p:cNvPr>
              <p:cNvSpPr txBox="1"/>
              <p:nvPr/>
            </p:nvSpPr>
            <p:spPr>
              <a:xfrm>
                <a:off x="524758" y="1345450"/>
                <a:ext cx="11142483" cy="4653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Nga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zbritja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kompenzimit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dirty="0"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𝑟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Ndryshimi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midis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perafersishme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drejtimit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k,r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drejtimit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k,I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jep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antarin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lire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linear: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𝑟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bSup>
                      <m:r>
                        <a:rPr lang="en-US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fjale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tjera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rregulla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“e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perafersishme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minus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zbatohet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pare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kualitetin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antareve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lire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çdo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stacion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Shenojme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pergjithshem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linear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rastin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tri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pikat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cilat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perkasin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trekendeshi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), jane pika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bashku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antarin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lire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absolut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sub>
                    </m:sSub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sSub>
                      <m:sSubPr>
                        <m:ctrlP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𝒓</m:t>
                        </m:r>
                      </m:sub>
                    </m:sSub>
                    <m:r>
                      <a:rPr 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sub>
                    </m:sSub>
                    <m:r>
                      <m:rPr>
                        <m:nor/>
                      </m:rPr>
                      <a:rPr lang="en-US" b="1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sub>
                    </m:sSub>
                    <m:r>
                      <m:rPr>
                        <m:nor/>
                      </m:rPr>
                      <a: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b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𝒓</m:t>
                        </m:r>
                      </m:sub>
                    </m:sSub>
                    <m:r>
                      <a:rPr 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b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sub>
                    </m:sSub>
                    <m:r>
                      <m:rPr>
                        <m:nor/>
                      </m:rPr>
                      <a:rPr lang="en-US" b="1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sub>
                    </m:sSub>
                    <m:r>
                      <a: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𝒓</m:t>
                        </m:r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sub>
                    </m:sSub>
                    <m:r>
                      <m:rPr>
                        <m:nor/>
                      </m:rPr>
                      <a: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𝒓</m:t>
                        </m:r>
                      </m:sub>
                    </m:sSub>
                    <m:r>
                      <a:rPr lang="en-US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b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𝒓</m:t>
                        </m:r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sub>
                    </m:sSub>
                    <m:r>
                      <m:rPr>
                        <m:nor/>
                      </m:rPr>
                      <a: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𝒓</m:t>
                        </m:r>
                      </m:sub>
                    </m:sSub>
                    <m:r>
                      <a:rPr 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sub>
                    </m:sSub>
                    <m:r>
                      <m:rPr>
                        <m:nor/>
                      </m:rPr>
                      <a: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sub>
                    </m:sSub>
                    <m:r>
                      <a:rPr 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b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sub>
                    </m:sSub>
                    <m:r>
                      <m:rPr>
                        <m:nor/>
                      </m:rPr>
                      <a: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sub>
                    </m:sSub>
                    <m:r>
                      <a: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0E44D-FFC0-03EA-E789-9A43A4343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58" y="1345450"/>
                <a:ext cx="11142483" cy="4653774"/>
              </a:xfrm>
              <a:prstGeom prst="rect">
                <a:avLst/>
              </a:prstGeom>
              <a:blipFill>
                <a:blip r:embed="rId2"/>
                <a:stretch>
                  <a:fillRect l="-438" t="-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13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B90E2-5983-FCEF-6924-D1631346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1" y="29718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Formimi</a:t>
            </a:r>
            <a:r>
              <a:rPr lang="en-US" sz="3600" dirty="0"/>
              <a:t> I  </a:t>
            </a:r>
            <a:r>
              <a:rPr lang="en-US" sz="3600" dirty="0" err="1"/>
              <a:t>ekuacioneve</a:t>
            </a:r>
            <a:r>
              <a:rPr lang="en-US" sz="3600" dirty="0"/>
              <a:t> </a:t>
            </a:r>
            <a:r>
              <a:rPr lang="en-US" sz="3600" dirty="0" err="1"/>
              <a:t>lineare</a:t>
            </a:r>
            <a:r>
              <a:rPr lang="en-US" sz="3600" dirty="0"/>
              <a:t> </a:t>
            </a:r>
            <a:r>
              <a:rPr lang="en-US" sz="3600" dirty="0" err="1"/>
              <a:t>dhe</a:t>
            </a:r>
            <a:r>
              <a:rPr lang="en-US" sz="3600" dirty="0"/>
              <a:t> </a:t>
            </a:r>
            <a:r>
              <a:rPr lang="en-US" sz="3600" dirty="0" err="1"/>
              <a:t>antareve</a:t>
            </a:r>
            <a:r>
              <a:rPr lang="en-US" sz="3600" dirty="0"/>
              <a:t> </a:t>
            </a:r>
            <a:r>
              <a:rPr lang="en-US" sz="3600" dirty="0" err="1"/>
              <a:t>te</a:t>
            </a:r>
            <a:r>
              <a:rPr lang="en-US" sz="3600" dirty="0"/>
              <a:t> lire per </a:t>
            </a:r>
            <a:r>
              <a:rPr lang="en-US" sz="3600" dirty="0" err="1"/>
              <a:t>kende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0E44D-FFC0-03EA-E789-9A43A4343CC3}"/>
                  </a:ext>
                </a:extLst>
              </p:cNvPr>
              <p:cNvSpPr txBox="1"/>
              <p:nvPr/>
            </p:nvSpPr>
            <p:spPr>
              <a:xfrm>
                <a:off x="1184281" y="1892477"/>
                <a:ext cx="8817557" cy="4801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Nese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behen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zevendesimet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perkatese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prej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pikave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caktohen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barazim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pika jane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treta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caktohet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barazim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P. sh. Kemi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rastin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piken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jane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definitive: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𝑑h𝑒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pikat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jane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fikse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duhet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caktuar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koordintat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pikes 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k.</a:t>
                </a:r>
              </a:p>
              <a:p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etj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0E44D-FFC0-03EA-E789-9A43A4343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81" y="1892477"/>
                <a:ext cx="8817557" cy="4801314"/>
              </a:xfrm>
              <a:prstGeom prst="rect">
                <a:avLst/>
              </a:prstGeom>
              <a:blipFill>
                <a:blip r:embed="rId2"/>
                <a:stretch>
                  <a:fillRect l="-553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191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70E44D-FFC0-03EA-E789-9A43A4343CC3}"/>
              </a:ext>
            </a:extLst>
          </p:cNvPr>
          <p:cNvSpPr txBox="1"/>
          <p:nvPr/>
        </p:nvSpPr>
        <p:spPr>
          <a:xfrm>
            <a:off x="373576" y="72832"/>
            <a:ext cx="10258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vazhdim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paraqesim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tabelen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ekuacioneve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lineare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antareve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lire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gjitha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rastet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mundeshme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CE178CD-6BF5-2964-7717-7EAFC8D527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8891913"/>
                  </p:ext>
                </p:extLst>
              </p:nvPr>
            </p:nvGraphicFramePr>
            <p:xfrm>
              <a:off x="2437353" y="719163"/>
              <a:ext cx="8893666" cy="616788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181781">
                      <a:extLst>
                        <a:ext uri="{9D8B030D-6E8A-4147-A177-3AD203B41FA5}">
                          <a16:colId xmlns:a16="http://schemas.microsoft.com/office/drawing/2014/main" val="284074094"/>
                        </a:ext>
                      </a:extLst>
                    </a:gridCol>
                    <a:gridCol w="6711885">
                      <a:extLst>
                        <a:ext uri="{9D8B030D-6E8A-4147-A177-3AD203B41FA5}">
                          <a16:colId xmlns:a16="http://schemas.microsoft.com/office/drawing/2014/main" val="31464116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Pika e </a:t>
                          </a:r>
                          <a:r>
                            <a:rPr lang="en-US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dhene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01589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endPara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=(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∆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∆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dirty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∆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b="0" i="1" dirty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∆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b="0" i="0" dirty="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endPara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𝑟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𝑖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6770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r=0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=(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∆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∆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∆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dirty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∆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0" dirty="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endPara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𝑟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𝑖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77084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k=0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∆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b="0" i="1" dirty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∆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∆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dirty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∆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0" dirty="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endParaRPr lang="en-US" b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𝑟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𝑖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73964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 </a:t>
                          </a:r>
                          <a:r>
                            <a:rPr lang="en-US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dhe</a:t>
                          </a: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=(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∆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∆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dirty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endParaRPr lang="en-US" b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𝑟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𝑖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08786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 </a:t>
                          </a:r>
                          <a:r>
                            <a:rPr lang="en-US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dhe</a:t>
                          </a: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∆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b="0" i="1" dirty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∆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b="0" i="0" dirty="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b="0" dirty="0">
                              <a:effectLst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endParaRPr lang="en-US" b="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𝑟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𝑖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0614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 </a:t>
                          </a:r>
                          <a:r>
                            <a:rPr lang="en-US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dhe</a:t>
                          </a: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∆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∆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∆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dirty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m:rPr>
                                  <m:nor/>
                                </m:rPr>
                                <a:rPr lang="en-US" b="0" dirty="0">
                                  <a:effectLst/>
                                  <a:latin typeface="Arial" panose="020B0604020202020204" pitchFamily="34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∆</m:t>
                                  </m:r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dirty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0" dirty="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b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endParaRPr lang="en-US" b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𝑟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𝑖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09607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CE178CD-6BF5-2964-7717-7EAFC8D527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8891913"/>
                  </p:ext>
                </p:extLst>
              </p:nvPr>
            </p:nvGraphicFramePr>
            <p:xfrm>
              <a:off x="2437353" y="719163"/>
              <a:ext cx="8893666" cy="616788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181781">
                      <a:extLst>
                        <a:ext uri="{9D8B030D-6E8A-4147-A177-3AD203B41FA5}">
                          <a16:colId xmlns:a16="http://schemas.microsoft.com/office/drawing/2014/main" val="284074094"/>
                        </a:ext>
                      </a:extLst>
                    </a:gridCol>
                    <a:gridCol w="6711885">
                      <a:extLst>
                        <a:ext uri="{9D8B030D-6E8A-4147-A177-3AD203B41FA5}">
                          <a16:colId xmlns:a16="http://schemas.microsoft.com/office/drawing/2014/main" val="31464116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Pika e </a:t>
                          </a:r>
                          <a:r>
                            <a:rPr lang="en-US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dhene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0158999"/>
                      </a:ext>
                    </a:extLst>
                  </a:tr>
                  <a:tr h="10606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9" t="-37931" r="-308939" b="-4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577" t="-37931" r="-363" b="-4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6770546"/>
                      </a:ext>
                    </a:extLst>
                  </a:tr>
                  <a:tr h="10606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9" t="-137931" r="-308939" b="-3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577" t="-137931" r="-363" b="-3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7708464"/>
                      </a:ext>
                    </a:extLst>
                  </a:tr>
                  <a:tr h="786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9" t="-320930" r="-308939" b="-369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577" t="-320930" r="-363" b="-3697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739642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9" t="-359603" r="-308939" b="-215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577" t="-359603" r="-363" b="-215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0878634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9" t="-462667" r="-308939" b="-1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577" t="-462667" r="-363" b="-11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061499"/>
                      </a:ext>
                    </a:extLst>
                  </a:tr>
                  <a:tr h="10606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9" t="-485057" r="-308939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577" t="-485057" r="-363" b="-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9607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4380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B90E2-5983-FCEF-6924-D1631346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51" y="-110248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Formimi</a:t>
            </a:r>
            <a:r>
              <a:rPr lang="en-US" sz="3600" dirty="0"/>
              <a:t> I  </a:t>
            </a:r>
            <a:r>
              <a:rPr lang="en-US" sz="3600" dirty="0" err="1"/>
              <a:t>ekuacioneve</a:t>
            </a:r>
            <a:r>
              <a:rPr lang="en-US" sz="3600" dirty="0"/>
              <a:t> Normale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0E44D-FFC0-03EA-E789-9A43A4343CC3}"/>
                  </a:ext>
                </a:extLst>
              </p:cNvPr>
              <p:cNvSpPr txBox="1"/>
              <p:nvPr/>
            </p:nvSpPr>
            <p:spPr>
              <a:xfrm>
                <a:off x="1088655" y="826976"/>
                <a:ext cx="9648473" cy="4804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formimin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normale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nisemi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kompenzimeve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cilat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formohen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baze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gjitha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matjejt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jane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saktesie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peshe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perkundrazi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secila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kryer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saktesi-peshe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caktuar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Rrjedhimisht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çdo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fillestar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shoqerohet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peshen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perkatese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…………….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…………….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------------------------------------------------------------------------------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…………….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kendveshtrimi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kuadratit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minimum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merr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pvv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]=minimum. 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bejme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fuqizimin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kuadrat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kompenzimeve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------------------------------------------------------------------------------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0E44D-FFC0-03EA-E789-9A43A4343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655" y="826976"/>
                <a:ext cx="9648473" cy="4804392"/>
              </a:xfrm>
              <a:prstGeom prst="rect">
                <a:avLst/>
              </a:prstGeom>
              <a:blipFill>
                <a:blip r:embed="rId2"/>
                <a:stretch>
                  <a:fillRect l="-569" t="-761" b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916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743463-65FD-B78F-E977-D42BC032A83C}"/>
                  </a:ext>
                </a:extLst>
              </p:cNvPr>
              <p:cNvSpPr txBox="1"/>
              <p:nvPr/>
            </p:nvSpPr>
            <p:spPr>
              <a:xfrm>
                <a:off x="0" y="289679"/>
                <a:ext cx="11708092" cy="5642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Perkatesisht, pa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parsysh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peshat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,………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kemi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------------------------------------------------------------------------------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Paraqesim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detajit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fuqizimin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kuadrat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-----------------------------------------------------------------------------------------------------------------------------------------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743463-65FD-B78F-E977-D42BC032A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9679"/>
                <a:ext cx="11708092" cy="5642955"/>
              </a:xfrm>
              <a:prstGeom prst="rect">
                <a:avLst/>
              </a:prstGeom>
              <a:blipFill>
                <a:blip r:embed="rId2"/>
                <a:stretch>
                  <a:fillRect l="-41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186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6D42C0-C6DF-AA92-4D91-BED5166A965F}"/>
                  </a:ext>
                </a:extLst>
              </p:cNvPr>
              <p:cNvSpPr txBox="1"/>
              <p:nvPr/>
            </p:nvSpPr>
            <p:spPr>
              <a:xfrm>
                <a:off x="711723" y="413936"/>
                <a:ext cx="9827444" cy="60705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Gjejme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shumat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sipas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ideksave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caktuar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𝑎𝑎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2[ab]*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y+2[ac]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z+2[ad]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t+2[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bc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]*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z+2[bd]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t+2[cd]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t+2[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af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x+2[bf]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y+2[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z+2[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df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t+[ff]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pesha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dyfishta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formula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siperme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merr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𝑝𝑣𝑣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𝑝𝑎𝑎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𝑝𝑏𝑏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𝑝𝑐𝑐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𝑝𝑑𝑑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2[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pab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]*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y+2[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pac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z+2[pad]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t+2[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pbc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]*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z+2[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pbd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t+2[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pcd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t+2[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paf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x+2[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pbf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y+2[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pcf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z+2[pdf]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t+[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pff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Kushti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minimumit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pvv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]=minimum,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arrihet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barazimi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zero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derivatit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pare: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𝑝𝑣𝑣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;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𝑝𝑣𝑣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;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𝑝𝑣𝑣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;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𝑝𝑣𝑣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Prandaj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6D42C0-C6DF-AA92-4D91-BED5166A9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23" y="413936"/>
                <a:ext cx="9827444" cy="6070508"/>
              </a:xfrm>
              <a:prstGeom prst="rect">
                <a:avLst/>
              </a:prstGeom>
              <a:blipFill>
                <a:blip r:embed="rId2"/>
                <a:stretch>
                  <a:fillRect l="-558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966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9471E9-61D8-BE70-159A-79630BF22AA3}"/>
                  </a:ext>
                </a:extLst>
              </p:cNvPr>
              <p:cNvSpPr txBox="1"/>
              <p:nvPr/>
            </p:nvSpPr>
            <p:spPr>
              <a:xfrm>
                <a:off x="805990" y="377103"/>
                <a:ext cx="7112523" cy="5715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𝑝𝑣𝑣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𝑝𝑎𝑎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𝑝𝑎𝑏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𝑝𝑎𝑐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𝑝𝑎𝑑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𝑝𝑎𝑓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𝑝𝑣𝑣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𝑝𝑣𝑣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𝑝𝑎𝑐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𝑝𝑏𝑐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𝑝𝑐𝑐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𝑝𝑐𝑑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𝑝𝑐𝑓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𝑝𝑣𝑣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𝑝𝑎𝑑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𝑝𝑏𝑑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𝑝𝑐𝑑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𝑝𝑑𝑑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𝑝𝑑𝑓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/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Perfundimisht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normale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duken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keshtu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400050" indent="-400050">
                  <a:buAutoNum type="romanUcPeriod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𝑝𝑎𝑓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400050" indent="-400050">
                  <a:buFontTx/>
                  <a:buAutoNum type="romanUcPeriod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400050" indent="-400050">
                  <a:buFontTx/>
                  <a:buAutoNum type="romanUcPeriod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400050" indent="-400050">
                  <a:buFontTx/>
                  <a:buAutoNum type="romanUcPeriod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𝑝𝑏𝑑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𝑝𝑐𝑑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𝑝𝑑𝑑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𝑝𝑑𝑓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b="0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/>
              </a:p>
              <a:p>
                <a:pPr marL="400050" indent="-400050">
                  <a:buAutoNum type="romanUcPeriod"/>
                </a:pPr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9471E9-61D8-BE70-159A-79630BF22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90" y="377103"/>
                <a:ext cx="7112523" cy="5715604"/>
              </a:xfrm>
              <a:prstGeom prst="rect">
                <a:avLst/>
              </a:prstGeom>
              <a:blipFill>
                <a:blip r:embed="rId2"/>
                <a:stretch>
                  <a:fillRect l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585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</TotalTime>
  <Words>1997</Words>
  <Application>Microsoft Office PowerPoint</Application>
  <PresentationFormat>Widescreen</PresentationFormat>
  <Paragraphs>194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Cambria Math</vt:lpstr>
      <vt:lpstr>Impact</vt:lpstr>
      <vt:lpstr>Main Event</vt:lpstr>
      <vt:lpstr>Formimi I  ekuacioneve lineare dhe antareve te lire per kende</vt:lpstr>
      <vt:lpstr>Formimi I  ekuacioneve lineare dhe antareve te lire per kende</vt:lpstr>
      <vt:lpstr>Formimi I  ekuacioneve lineare dhe antareve te lire per kende</vt:lpstr>
      <vt:lpstr>Formimi I  ekuacioneve lineare dhe antareve te lire per kende</vt:lpstr>
      <vt:lpstr>PowerPoint Presentation</vt:lpstr>
      <vt:lpstr>Formimi I  ekuacioneve Normale</vt:lpstr>
      <vt:lpstr>PowerPoint Presentation</vt:lpstr>
      <vt:lpstr>PowerPoint Presentation</vt:lpstr>
      <vt:lpstr>PowerPoint Presentation</vt:lpstr>
      <vt:lpstr>PowerPoint Presentation</vt:lpstr>
      <vt:lpstr>Definimi I funksionalitetit midis madhesive te matura dhe madhesive te kerkuara</vt:lpstr>
      <vt:lpstr>PowerPoint Presentation</vt:lpstr>
      <vt:lpstr>Reduktimi I koeficienteve</vt:lpstr>
      <vt:lpstr>Homogjenizimi I peshave</vt:lpstr>
      <vt:lpstr>ESE- Vleresimi I saktesise se te panjohurave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Matjet e drejtperdrejta</dc:title>
  <dc:creator>Fitore Bajrami</dc:creator>
  <cp:lastModifiedBy>dell</cp:lastModifiedBy>
  <cp:revision>49</cp:revision>
  <dcterms:created xsi:type="dcterms:W3CDTF">2023-10-17T18:20:16Z</dcterms:created>
  <dcterms:modified xsi:type="dcterms:W3CDTF">2024-11-05T14:07:25Z</dcterms:modified>
</cp:coreProperties>
</file>