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8" r:id="rId2"/>
    <p:sldId id="602" r:id="rId3"/>
    <p:sldId id="603" r:id="rId4"/>
    <p:sldId id="604" r:id="rId5"/>
    <p:sldId id="605" r:id="rId6"/>
    <p:sldId id="606" r:id="rId7"/>
    <p:sldId id="608" r:id="rId8"/>
    <p:sldId id="656" r:id="rId9"/>
    <p:sldId id="657" r:id="rId10"/>
    <p:sldId id="658" r:id="rId11"/>
    <p:sldId id="659" r:id="rId12"/>
    <p:sldId id="660" r:id="rId13"/>
    <p:sldId id="661" r:id="rId14"/>
    <p:sldId id="662" r:id="rId15"/>
    <p:sldId id="663" r:id="rId16"/>
    <p:sldId id="664" r:id="rId17"/>
    <p:sldId id="665" r:id="rId18"/>
    <p:sldId id="666" r:id="rId19"/>
    <p:sldId id="667" r:id="rId20"/>
    <p:sldId id="668" r:id="rId21"/>
    <p:sldId id="669" r:id="rId22"/>
    <p:sldId id="685" r:id="rId23"/>
    <p:sldId id="690" r:id="rId24"/>
    <p:sldId id="689" r:id="rId25"/>
    <p:sldId id="688" r:id="rId26"/>
    <p:sldId id="687" r:id="rId27"/>
    <p:sldId id="686" r:id="rId28"/>
    <p:sldId id="60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90" d="100"/>
          <a:sy n="90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95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47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0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D6A7-0286-4A9C-968E-C32D7C3EAD2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CB74-BE6B-9D5C-96A1-FC2487E5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956" y="517577"/>
            <a:ext cx="8911687" cy="1062647"/>
          </a:xfrm>
        </p:spPr>
        <p:txBody>
          <a:bodyPr>
            <a:normAutofit/>
          </a:bodyPr>
          <a:lstStyle/>
          <a:p>
            <a:pPr algn="ctr"/>
            <a:r>
              <a:rPr lang="de-AT" altLang="de-DE" b="1" dirty="0">
                <a:solidFill>
                  <a:schemeClr val="tx1"/>
                </a:solidFill>
                <a:latin typeface="Arial" charset="0"/>
              </a:rPr>
              <a:t>Dylbia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5613B-2158-28E8-724A-31567F7909F3}"/>
              </a:ext>
            </a:extLst>
          </p:cNvPr>
          <p:cNvSpPr txBox="1"/>
          <p:nvPr/>
        </p:nvSpPr>
        <p:spPr>
          <a:xfrm>
            <a:off x="1415357" y="1383098"/>
            <a:ext cx="90707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Me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shfrytezimin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kalimit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rrezeve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drites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neper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thjerra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eshte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ndertuar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mjeti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optic I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ashtuquajtur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dylbi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 Per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ndertimin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dylbise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shfrytezohen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dy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kalime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rrezeve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drites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neper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thjerre</a:t>
            </a:r>
            <a:r>
              <a:rPr lang="en-US" altLang="de-DE" dirty="0">
                <a:latin typeface="Arial" panose="020B0604020202020204" pitchFamily="34" charset="0"/>
              </a:rPr>
              <a:t>: 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Kur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nga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objekti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nisen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rrezet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drites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I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cili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gjendet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shume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larg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perkatesisht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gjatesi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me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madhe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se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gjatesia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fokusale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tjerres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figuren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pare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</a:rPr>
              <a:t>Kur </a:t>
            </a:r>
            <a:r>
              <a:rPr lang="en-US" altLang="de-DE" dirty="0" err="1">
                <a:latin typeface="Arial" panose="020B0604020202020204" pitchFamily="34" charset="0"/>
              </a:rPr>
              <a:t>shembellimi</a:t>
            </a:r>
            <a:r>
              <a:rPr lang="en-US" altLang="de-DE" dirty="0">
                <a:latin typeface="Arial" panose="020B0604020202020204" pitchFamily="34" charset="0"/>
              </a:rPr>
              <a:t> I </a:t>
            </a:r>
            <a:r>
              <a:rPr lang="en-US" altLang="de-DE" dirty="0" err="1">
                <a:latin typeface="Arial" panose="020B0604020202020204" pitchFamily="34" charset="0"/>
              </a:rPr>
              <a:t>tij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gjendet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shume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afer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thjerres</a:t>
            </a:r>
            <a:r>
              <a:rPr lang="en-US" altLang="de-DE" dirty="0">
                <a:latin typeface="Arial" panose="020B0604020202020204" pitchFamily="34" charset="0"/>
              </a:rPr>
              <a:t>, </a:t>
            </a:r>
            <a:r>
              <a:rPr lang="en-US" altLang="de-DE" dirty="0" err="1">
                <a:latin typeface="Arial" panose="020B0604020202020204" pitchFamily="34" charset="0"/>
              </a:rPr>
              <a:t>perkatesisht</a:t>
            </a:r>
            <a:r>
              <a:rPr lang="en-US" altLang="de-DE" dirty="0">
                <a:latin typeface="Arial" panose="020B0604020202020204" pitchFamily="34" charset="0"/>
              </a:rPr>
              <a:t> midis </a:t>
            </a:r>
            <a:r>
              <a:rPr lang="en-US" altLang="de-DE" dirty="0" err="1">
                <a:latin typeface="Arial" panose="020B0604020202020204" pitchFamily="34" charset="0"/>
              </a:rPr>
              <a:t>thjerres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dhe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fokusit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saj</a:t>
            </a:r>
            <a:r>
              <a:rPr lang="en-US" altLang="de-DE" dirty="0">
                <a:latin typeface="Arial" panose="020B0604020202020204" pitchFamily="34" charset="0"/>
              </a:rPr>
              <a:t> (</a:t>
            </a:r>
            <a:r>
              <a:rPr lang="en-US" altLang="de-DE" dirty="0" err="1">
                <a:latin typeface="Arial" panose="020B0604020202020204" pitchFamily="34" charset="0"/>
              </a:rPr>
              <a:t>perdormi</a:t>
            </a:r>
            <a:r>
              <a:rPr lang="en-US" altLang="de-DE" dirty="0">
                <a:latin typeface="Arial" panose="020B0604020202020204" pitchFamily="34" charset="0"/>
              </a:rPr>
              <a:t> I </a:t>
            </a:r>
            <a:r>
              <a:rPr lang="en-US" altLang="de-DE" dirty="0" err="1">
                <a:latin typeface="Arial" panose="020B0604020202020204" pitchFamily="34" charset="0"/>
              </a:rPr>
              <a:t>qelqit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zmadhues</a:t>
            </a:r>
            <a:r>
              <a:rPr lang="en-US" altLang="de-DE" dirty="0">
                <a:latin typeface="Arial" panose="020B0604020202020204" pitchFamily="34" charset="0"/>
              </a:rPr>
              <a:t>), </a:t>
            </a:r>
            <a:r>
              <a:rPr lang="en-US" altLang="de-DE" dirty="0" err="1">
                <a:latin typeface="Arial" panose="020B0604020202020204" pitchFamily="34" charset="0"/>
              </a:rPr>
              <a:t>si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figuren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dyte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paraqitur</a:t>
            </a:r>
            <a:r>
              <a:rPr lang="en-US" altLang="de-DE" dirty="0">
                <a:latin typeface="Arial" panose="020B0604020202020204" pitchFamily="34" charset="0"/>
              </a:rPr>
              <a:t>.</a:t>
            </a:r>
            <a:endParaRPr lang="de-AT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A8CF5-E329-FB21-CCBF-67C3A8A3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3573596"/>
            <a:ext cx="77819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5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1B051E42-6818-BC0F-34A1-9A4723EC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675783"/>
            <a:ext cx="838517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F0B8F-2A28-AC9A-9764-A9B6008B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2800" dirty="0" err="1"/>
              <a:t>Kontrollimi</a:t>
            </a:r>
            <a:r>
              <a:rPr lang="de-AT" sz="2800" dirty="0"/>
              <a:t> </a:t>
            </a:r>
            <a:r>
              <a:rPr lang="de-AT" sz="2800" dirty="0" err="1"/>
              <a:t>dhe</a:t>
            </a:r>
            <a:r>
              <a:rPr lang="de-AT" sz="2800" dirty="0"/>
              <a:t> </a:t>
            </a:r>
            <a:r>
              <a:rPr lang="de-AT" sz="2800" dirty="0" err="1"/>
              <a:t>rektifikimi</a:t>
            </a:r>
            <a:r>
              <a:rPr lang="de-AT" sz="2800" dirty="0"/>
              <a:t> i </a:t>
            </a:r>
            <a:r>
              <a:rPr lang="de-AT" sz="2800" dirty="0" err="1"/>
              <a:t>libelles</a:t>
            </a:r>
            <a:r>
              <a:rPr lang="de-AT" sz="2800" dirty="0"/>
              <a:t> </a:t>
            </a:r>
            <a:r>
              <a:rPr lang="de-AT" sz="2800" dirty="0" err="1"/>
              <a:t>cilindrike</a:t>
            </a:r>
            <a:endParaRPr lang="de-AT" sz="2800" dirty="0"/>
          </a:p>
        </p:txBody>
      </p:sp>
      <p:pic>
        <p:nvPicPr>
          <p:cNvPr id="131075" name="Picture 2">
            <a:extLst>
              <a:ext uri="{FF2B5EF4-FFF2-40B4-BE49-F238E27FC236}">
                <a16:creationId xmlns:a16="http://schemas.microsoft.com/office/drawing/2014/main" id="{CB1CD30B-76D5-6BD5-2C3C-03DA92F545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/>
          <a:stretch>
            <a:fillRect/>
          </a:stretch>
        </p:blipFill>
        <p:spPr>
          <a:xfrm>
            <a:off x="2412507" y="1107489"/>
            <a:ext cx="814705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2">
            <a:extLst>
              <a:ext uri="{FF2B5EF4-FFF2-40B4-BE49-F238E27FC236}">
                <a16:creationId xmlns:a16="http://schemas.microsoft.com/office/drawing/2014/main" id="{55B34BDA-7B43-B3DE-4D77-FF6E669944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716" y="1505129"/>
            <a:ext cx="750252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247E4-32EC-DED0-415E-7C683DA27BED}"/>
              </a:ext>
            </a:extLst>
          </p:cNvPr>
          <p:cNvSpPr txBox="1"/>
          <p:nvPr/>
        </p:nvSpPr>
        <p:spPr>
          <a:xfrm>
            <a:off x="2212759" y="304800"/>
            <a:ext cx="8671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Kontrollimi dhe rektifikimi i libelles cilindrike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2">
            <a:extLst>
              <a:ext uri="{FF2B5EF4-FFF2-40B4-BE49-F238E27FC236}">
                <a16:creationId xmlns:a16="http://schemas.microsoft.com/office/drawing/2014/main" id="{60511B31-062C-6A04-B7BF-04D96901E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652" y="517863"/>
            <a:ext cx="7819747" cy="579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A3A45-2538-67BF-23AB-AA011491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de-AT" sz="4400" err="1"/>
              <a:t>Libela</a:t>
            </a:r>
            <a:r>
              <a:rPr lang="de-AT" sz="4400"/>
              <a:t> sferike</a:t>
            </a:r>
            <a:endParaRPr lang="de-AT" sz="4400" dirty="0"/>
          </a:p>
        </p:txBody>
      </p:sp>
      <p:pic>
        <p:nvPicPr>
          <p:cNvPr id="134147" name="Picture 2">
            <a:extLst>
              <a:ext uri="{FF2B5EF4-FFF2-40B4-BE49-F238E27FC236}">
                <a16:creationId xmlns:a16="http://schemas.microsoft.com/office/drawing/2014/main" id="{28B64A92-4C59-9B83-CFD5-747728B01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/>
          <a:stretch>
            <a:fillRect/>
          </a:stretch>
        </p:blipFill>
        <p:spPr>
          <a:xfrm>
            <a:off x="1828800" y="1295400"/>
            <a:ext cx="8153400" cy="521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ADF38-4DDB-E14D-C000-B9031838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dirty="0" err="1"/>
              <a:t>Libella</a:t>
            </a:r>
            <a:r>
              <a:rPr lang="de-AT" dirty="0"/>
              <a:t> </a:t>
            </a:r>
            <a:r>
              <a:rPr lang="de-AT" dirty="0" err="1"/>
              <a:t>me</a:t>
            </a:r>
            <a:r>
              <a:rPr lang="de-AT" dirty="0"/>
              <a:t> </a:t>
            </a:r>
            <a:r>
              <a:rPr lang="de-AT" dirty="0" err="1"/>
              <a:t>prizma</a:t>
            </a:r>
            <a:endParaRPr lang="de-AT" dirty="0"/>
          </a:p>
        </p:txBody>
      </p:sp>
      <p:pic>
        <p:nvPicPr>
          <p:cNvPr id="135171" name="Picture 2">
            <a:extLst>
              <a:ext uri="{FF2B5EF4-FFF2-40B4-BE49-F238E27FC236}">
                <a16:creationId xmlns:a16="http://schemas.microsoft.com/office/drawing/2014/main" id="{1A59474A-4F3E-BE35-4725-5720531E2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"/>
          <a:stretch>
            <a:fillRect/>
          </a:stretch>
        </p:blipFill>
        <p:spPr>
          <a:xfrm>
            <a:off x="2133600" y="1219200"/>
            <a:ext cx="7086600" cy="535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2">
            <a:extLst>
              <a:ext uri="{FF2B5EF4-FFF2-40B4-BE49-F238E27FC236}">
                <a16:creationId xmlns:a16="http://schemas.microsoft.com/office/drawing/2014/main" id="{EFCF1BF3-8010-9A41-E783-C7765A23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239838"/>
            <a:ext cx="7108825" cy="546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2">
            <a:extLst>
              <a:ext uri="{FF2B5EF4-FFF2-40B4-BE49-F238E27FC236}">
                <a16:creationId xmlns:a16="http://schemas.microsoft.com/office/drawing/2014/main" id="{2FA3BAA4-9431-3500-4745-68474E57E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r="6741" b="2950"/>
          <a:stretch>
            <a:fillRect/>
          </a:stretch>
        </p:blipFill>
        <p:spPr>
          <a:xfrm>
            <a:off x="1990725" y="609600"/>
            <a:ext cx="77724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0" name="Picture 3">
            <a:extLst>
              <a:ext uri="{FF2B5EF4-FFF2-40B4-BE49-F238E27FC236}">
                <a16:creationId xmlns:a16="http://schemas.microsoft.com/office/drawing/2014/main" id="{2BB29F84-C43B-CCE4-0DB4-9F9FD3C4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77724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65B07-6393-06E6-871E-6018A7E9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AT"/>
          </a:p>
        </p:txBody>
      </p:sp>
      <p:sp>
        <p:nvSpPr>
          <p:cNvPr id="138243" name="Inhaltsplatzhalter 2">
            <a:extLst>
              <a:ext uri="{FF2B5EF4-FFF2-40B4-BE49-F238E27FC236}">
                <a16:creationId xmlns:a16="http://schemas.microsoft.com/office/drawing/2014/main" id="{518953E9-23AA-9FFD-31C1-2BB8112D4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altLang="de-DE"/>
          </a:p>
        </p:txBody>
      </p:sp>
      <p:pic>
        <p:nvPicPr>
          <p:cNvPr id="138244" name="Picture 2">
            <a:extLst>
              <a:ext uri="{FF2B5EF4-FFF2-40B4-BE49-F238E27FC236}">
                <a16:creationId xmlns:a16="http://schemas.microsoft.com/office/drawing/2014/main" id="{8F6BA6CA-EF7C-4EA9-09BA-9EA4EAA6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1"/>
            <a:ext cx="746760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2">
            <a:extLst>
              <a:ext uri="{FF2B5EF4-FFF2-40B4-BE49-F238E27FC236}">
                <a16:creationId xmlns:a16="http://schemas.microsoft.com/office/drawing/2014/main" id="{91499658-A67B-2B65-CE93-EC21E551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62" y="531922"/>
            <a:ext cx="633730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CB74-BE6B-9D5C-96A1-FC2487E5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956" y="517577"/>
            <a:ext cx="8911687" cy="1062647"/>
          </a:xfrm>
        </p:spPr>
        <p:txBody>
          <a:bodyPr>
            <a:normAutofit/>
          </a:bodyPr>
          <a:lstStyle/>
          <a:p>
            <a:pPr algn="ctr"/>
            <a:r>
              <a:rPr lang="de-AT" altLang="de-DE" b="1" dirty="0">
                <a:solidFill>
                  <a:schemeClr val="tx1"/>
                </a:solidFill>
                <a:latin typeface="Arial" charset="0"/>
              </a:rPr>
              <a:t>Dylbia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5613B-2158-28E8-724A-31567F7909F3}"/>
              </a:ext>
            </a:extLst>
          </p:cNvPr>
          <p:cNvSpPr txBox="1"/>
          <p:nvPr/>
        </p:nvSpPr>
        <p:spPr>
          <a:xfrm>
            <a:off x="1415357" y="1383098"/>
            <a:ext cx="907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lidhje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me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nje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tersi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kalimit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rrezeve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drites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neper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thjerre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paraqitur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dy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figurat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mesiperme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fitohet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optika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dylbise</a:t>
            </a:r>
            <a:r>
              <a:rPr lang="en-US" altLang="de-DE" dirty="0">
                <a:latin typeface="Arial" panose="020B0604020202020204" pitchFamily="34" charset="0"/>
              </a:rPr>
              <a:t>, e </a:t>
            </a:r>
            <a:r>
              <a:rPr lang="en-US" altLang="de-DE" dirty="0" err="1">
                <a:latin typeface="Arial" panose="020B0604020202020204" pitchFamily="34" charset="0"/>
              </a:rPr>
              <a:t>dhene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si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figuren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meposhtme</a:t>
            </a:r>
            <a:r>
              <a:rPr lang="en-US" altLang="de-DE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79E2B-1573-D3E7-FB7F-AEFAC634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99" y="2760873"/>
            <a:ext cx="79914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2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0E6E1-C0E6-17B2-63D0-B546DADE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AT"/>
          </a:p>
        </p:txBody>
      </p:sp>
      <p:sp>
        <p:nvSpPr>
          <p:cNvPr id="140291" name="Inhaltsplatzhalter 2">
            <a:extLst>
              <a:ext uri="{FF2B5EF4-FFF2-40B4-BE49-F238E27FC236}">
                <a16:creationId xmlns:a16="http://schemas.microsoft.com/office/drawing/2014/main" id="{C2BA330E-65D8-709A-E88C-6B0F7EC6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altLang="de-DE"/>
          </a:p>
        </p:txBody>
      </p:sp>
      <p:pic>
        <p:nvPicPr>
          <p:cNvPr id="140292" name="Picture 2">
            <a:extLst>
              <a:ext uri="{FF2B5EF4-FFF2-40B4-BE49-F238E27FC236}">
                <a16:creationId xmlns:a16="http://schemas.microsoft.com/office/drawing/2014/main" id="{1D5D5821-3060-C673-81FB-71212A77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/>
          <a:stretch>
            <a:fillRect/>
          </a:stretch>
        </p:blipFill>
        <p:spPr bwMode="auto">
          <a:xfrm>
            <a:off x="2603501" y="904875"/>
            <a:ext cx="7485063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6D624-2D43-A288-C60F-F84D2B29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AT"/>
          </a:p>
        </p:txBody>
      </p:sp>
      <p:sp>
        <p:nvSpPr>
          <p:cNvPr id="141315" name="Inhaltsplatzhalter 2">
            <a:extLst>
              <a:ext uri="{FF2B5EF4-FFF2-40B4-BE49-F238E27FC236}">
                <a16:creationId xmlns:a16="http://schemas.microsoft.com/office/drawing/2014/main" id="{B9B18535-8A7E-1A4A-5102-263086ED5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altLang="de-DE"/>
          </a:p>
        </p:txBody>
      </p:sp>
      <p:pic>
        <p:nvPicPr>
          <p:cNvPr id="141316" name="Picture 2">
            <a:extLst>
              <a:ext uri="{FF2B5EF4-FFF2-40B4-BE49-F238E27FC236}">
                <a16:creationId xmlns:a16="http://schemas.microsoft.com/office/drawing/2014/main" id="{D33F23D7-06F9-CD36-0494-0A9F2A41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1"/>
            <a:ext cx="78708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3">
            <a:extLst>
              <a:ext uri="{FF2B5EF4-FFF2-40B4-BE49-F238E27FC236}">
                <a16:creationId xmlns:a16="http://schemas.microsoft.com/office/drawing/2014/main" id="{BC4BCD4C-8BE5-B3BE-0A4D-782328EE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2778126"/>
            <a:ext cx="8275637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8" name="Rectangle 13">
            <a:extLst>
              <a:ext uri="{FF2B5EF4-FFF2-40B4-BE49-F238E27FC236}">
                <a16:creationId xmlns:a16="http://schemas.microsoft.com/office/drawing/2014/main" id="{2298442F-15B6-2F68-B68D-954B831D7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-685800" y="5807075"/>
            <a:ext cx="630237" cy="56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1F01F48C-3D5B-4177-B2B2-F7E916ADF681}" type="slidenum">
              <a:rPr lang="de-AT" altLang="de-DE" sz="1200">
                <a:solidFill>
                  <a:srgbClr val="D38E27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de-AT" altLang="de-DE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D0135-905C-687B-C551-96486B75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240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Limba</a:t>
            </a:r>
          </a:p>
        </p:txBody>
      </p:sp>
      <p:sp>
        <p:nvSpPr>
          <p:cNvPr id="143363" name="Inhaltsplatzhalter 2">
            <a:extLst>
              <a:ext uri="{FF2B5EF4-FFF2-40B4-BE49-F238E27FC236}">
                <a16:creationId xmlns:a16="http://schemas.microsoft.com/office/drawing/2014/main" id="{C65B1AF1-9E6B-9311-9DF4-5076F78FB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19201"/>
            <a:ext cx="9411810" cy="5004046"/>
          </a:xfrm>
        </p:spPr>
        <p:txBody>
          <a:bodyPr>
            <a:noAutofit/>
          </a:bodyPr>
          <a:lstStyle/>
          <a:p>
            <a:pPr algn="just"/>
            <a:r>
              <a:rPr lang="en-US" altLang="de-DE" u="sng" dirty="0" err="1">
                <a:solidFill>
                  <a:srgbClr val="0070C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Limba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instrumentat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gjeodezikë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ka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formën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një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disku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shkallëzuar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gjatë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perimetrit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tyre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instrumentat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hershëm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ato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janë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metalike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kurse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teodolitët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optik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janë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prej</a:t>
            </a:r>
            <a:r>
              <a:rPr lang="en-US" altLang="de-DE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xhami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Vlerat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shkallëzimeve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limbës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rriten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në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drejtimin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orar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nga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0-360</a:t>
            </a:r>
            <a:r>
              <a:rPr lang="en-US" altLang="de-DE" baseline="30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0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ose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0-400</a:t>
            </a:r>
            <a:r>
              <a:rPr lang="en-US" altLang="de-DE" baseline="30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dhe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shërbejnë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për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përcaktuar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vlerat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këndeve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që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kërkohen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maten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Ndarja më e vogël e limbës, në varësi të saktësisë së instrumentit, varion në vlerat 1</a:t>
            </a:r>
            <a:r>
              <a:rPr lang="it-IT" altLang="de-DE" baseline="30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</a:t>
            </a:r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30</a:t>
            </a:r>
            <a:r>
              <a:rPr lang="it-IT" altLang="de-DE" baseline="30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’</a:t>
            </a:r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20</a:t>
            </a:r>
            <a:r>
              <a:rPr lang="it-IT" altLang="de-DE" baseline="30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’</a:t>
            </a:r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10</a:t>
            </a:r>
            <a:r>
              <a:rPr lang="it-IT" altLang="de-DE" baseline="30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’</a:t>
            </a:r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5</a:t>
            </a:r>
            <a:r>
              <a:rPr lang="it-IT" altLang="de-DE" baseline="30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’</a:t>
            </a:r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ose 4</a:t>
            </a:r>
            <a:r>
              <a:rPr lang="it-IT" altLang="de-DE" baseline="30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’</a:t>
            </a:r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de-AT" altLang="de-DE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Sistemet e leximit.</a:t>
            </a:r>
            <a:endParaRPr lang="de-AT" altLang="de-DE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Në teodolitët e sotëm gjeodezik përdoren dy lloj sistemesh leximi:</a:t>
            </a:r>
            <a:endParaRPr lang="de-AT" altLang="de-DE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me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mikroskop</a:t>
            </a:r>
            <a:endParaRPr lang="de-AT" altLang="de-DE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me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mikrometër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optik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de-AT" altLang="de-DE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Sistemi i leximit me mikroskop.</a:t>
            </a:r>
            <a:endParaRPr lang="de-AT" altLang="de-DE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Ky system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leximi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gjen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përdorim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gjerë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në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it-IT" altLang="de-DE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teodolitët optik të saktësisë teknike dhe shërben për të lehtësuar dhe për rritur saktësia e leximit në limbë. Si mjet leximi përdoret mikroskopi, që vendoset drejtpërdrejt në limbë ose në unazat mbajtëse ose pranë dylbisë. </a:t>
            </a:r>
            <a:endParaRPr lang="de-AT" altLang="de-DE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DA5646-AADC-9BAF-D2DE-CCD65245D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219201"/>
            <a:ext cx="9007136" cy="4525963"/>
          </a:xfrm>
        </p:spPr>
        <p:txBody>
          <a:bodyPr>
            <a:normAutofit/>
          </a:bodyPr>
          <a:lstStyle/>
          <a:p>
            <a:pPr indent="0" algn="just">
              <a:buNone/>
              <a:defRPr/>
            </a:pP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varësi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llojit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mënyrës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së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leximit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mikroskopet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ndahen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</a:t>
            </a:r>
            <a:endParaRPr lang="de-AT" sz="1900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indent="457200" algn="just">
              <a:defRPr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tregues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</a:t>
            </a:r>
            <a:endParaRPr lang="de-AT" sz="1900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indent="457200" algn="just">
              <a:defRPr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shkallëzim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</a:t>
            </a:r>
            <a:endParaRPr lang="de-AT" sz="1900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Mikroskopi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tregues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është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pajisja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thjeshtë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leximit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përdoret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leximet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limbës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saktësi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vogël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Limba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këtyre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instrumentëve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ndahet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pjesë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shkallës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ç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 10</a:t>
            </a:r>
            <a:r>
              <a:rPr lang="en-US" sz="1900" baseline="300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'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ose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20</a:t>
            </a:r>
            <a:r>
              <a:rPr lang="en-US" sz="1900" baseline="300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'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mikroskopin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leximit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vendoset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një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një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pllakë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xhami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hollë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që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ka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mes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një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vijë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paralele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vijat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ndarëse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limbës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që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përfaqëson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treguesin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marrjen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leximeve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de-AT" sz="1900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  <a:endParaRPr lang="de-AT" sz="1900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                                     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Leximi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këtë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është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lehtë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       </a:t>
            </a:r>
          </a:p>
          <a:p>
            <a:pPr marL="0" indent="0" algn="just">
              <a:buNone/>
              <a:defRPr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                                      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shpejtë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por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jo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shumë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saktë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de-AT" sz="1900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lvl="1">
              <a:defRPr/>
            </a:pPr>
            <a:endParaRPr lang="de-AT" dirty="0"/>
          </a:p>
        </p:txBody>
      </p:sp>
      <p:pic>
        <p:nvPicPr>
          <p:cNvPr id="144388" name="Picture 879">
            <a:extLst>
              <a:ext uri="{FF2B5EF4-FFF2-40B4-BE49-F238E27FC236}">
                <a16:creationId xmlns:a16="http://schemas.microsoft.com/office/drawing/2014/main" id="{28F95EDA-CD82-B3E6-1C28-88455D9B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65" y="396092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7482AB-44E8-5B55-9B2A-522E145A9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1"/>
            <a:ext cx="8686800" cy="4525963"/>
          </a:xfrm>
        </p:spPr>
        <p:txBody>
          <a:bodyPr>
            <a:normAutofit/>
          </a:bodyPr>
          <a:lstStyle/>
          <a:p>
            <a:pPr indent="457200" algn="just"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shkallëzim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indent="457200" algn="just"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shkallëzuar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pllakën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hollë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xhamit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që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vendoset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qëndrën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vatërzimit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tij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vënd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vije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vetme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vendosen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ndarjet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formën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shkallës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cila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paraqitet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fushën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shikimit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bashku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shëmbëllimin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ndarjeve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limbës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ndahet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numër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barabartë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pjesësh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ndarjet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limbës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ç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 1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pllakën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xhamit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ndahet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6, 30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60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pjesë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shkallore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10, 50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100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pjesë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gradore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emërtohet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drejtim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kundërt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rritjes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ndarjeve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kryesore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limbës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Si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tregues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marrjen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leximeve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shërben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vija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gradëve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ndarjes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limbës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zeroja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shkallës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përkatëse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këndet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horizontalë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zenitalë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sipas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paraqitjeve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treguara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figurën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2/12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janë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poshtë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 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>
              <a:defRPr/>
            </a:pPr>
            <a:endParaRPr lang="de-AT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881">
            <a:extLst>
              <a:ext uri="{FF2B5EF4-FFF2-40B4-BE49-F238E27FC236}">
                <a16:creationId xmlns:a16="http://schemas.microsoft.com/office/drawing/2014/main" id="{33DD1306-862A-1086-5D9E-5D36CF9D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9" y="22930"/>
            <a:ext cx="84582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8E68938-46CA-51D3-8E06-CCBA759E5EA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2941696"/>
            <a:ext cx="8991600" cy="3893374"/>
          </a:xfrm>
          <a:prstGeom prst="rect">
            <a:avLst/>
          </a:prstGeom>
          <a:blipFill rotWithShape="1">
            <a:blip r:embed="rId3"/>
            <a:stretch>
              <a:fillRect l="-339" t="-627" r="-33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de-AT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56CBA2-BC07-C15E-2338-68C31AE7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599" y="1143001"/>
            <a:ext cx="9415509" cy="4525963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Symbol"/>
              <a:buChar char=""/>
              <a:defRPr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Sistemi i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leximit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m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ikromet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optik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indent="57150" algn="just"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system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gjen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përdorim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gjerë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instrumentët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saktësisë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mesme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lartë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Parimi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funksionimit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këtij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sistemi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është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bazuar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futjen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sistemi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prizmash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thjerrëzash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anët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diametralisht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kundërta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rrathëve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horizontal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vertikal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cilat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sjellin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fushën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shikimit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mikroskopit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pamje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diametralisht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kundërta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limbës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(Fig.2/12).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Mikrometri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optik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përbëhet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pyka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pllaka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paralele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cilat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zhvendosen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rrotullin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barabanit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Leximi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realizohet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duke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përputhur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paraqitjet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ndarjeve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dimetralisht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kundërta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limbës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duke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zhvendosur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ato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kundrejt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njëra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tjetrës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anën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barabanit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 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460" name="Picture 889">
            <a:extLst>
              <a:ext uri="{FF2B5EF4-FFF2-40B4-BE49-F238E27FC236}">
                <a16:creationId xmlns:a16="http://schemas.microsoft.com/office/drawing/2014/main" id="{FE9B8B3C-BE42-A9BE-A34B-96BC2903C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38" y="4250184"/>
            <a:ext cx="708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3E02C-8495-2CF0-F166-7E87BBC1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148483" name="Inhaltsplatzhalter 2">
            <a:extLst>
              <a:ext uri="{FF2B5EF4-FFF2-40B4-BE49-F238E27FC236}">
                <a16:creationId xmlns:a16="http://schemas.microsoft.com/office/drawing/2014/main" id="{6649DA00-42A1-5791-488A-1645C66D4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Në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figurën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2/13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paraqitet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një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nga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modelet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këtyre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sistemeve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Sipas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këtij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modeli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vlera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këndit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matur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do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jetë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endParaRPr lang="de-AT" altLang="de-DE" sz="14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de-DE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</a:t>
            </a:r>
            <a:r>
              <a:rPr lang="en-US" altLang="de-DE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 </a:t>
            </a:r>
            <a:r>
              <a:rPr lang="en-US" altLang="de-DE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= 25</a:t>
            </a:r>
            <a:r>
              <a:rPr lang="en-US" altLang="de-DE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en-US" altLang="de-DE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13</a:t>
            </a:r>
            <a:r>
              <a:rPr lang="en-US" altLang="de-DE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</a:t>
            </a:r>
            <a:r>
              <a:rPr lang="en-US" altLang="de-DE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20</a:t>
            </a:r>
            <a:r>
              <a:rPr lang="en-US" altLang="de-DE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’’</a:t>
            </a:r>
            <a:endParaRPr lang="de-AT" altLang="de-DE" sz="14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Një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model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tjetër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paraqitet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në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figurën</a:t>
            </a:r>
            <a:r>
              <a:rPr lang="en-US" altLang="de-DE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2/14.</a:t>
            </a:r>
            <a:endParaRPr lang="de-AT" altLang="de-DE" sz="14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48484" name="Picture 890">
            <a:extLst>
              <a:ext uri="{FF2B5EF4-FFF2-40B4-BE49-F238E27FC236}">
                <a16:creationId xmlns:a16="http://schemas.microsoft.com/office/drawing/2014/main" id="{0FF1AAC3-DEDD-065B-21AC-025C4FB07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64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Rechteck 4">
            <a:extLst>
              <a:ext uri="{FF2B5EF4-FFF2-40B4-BE49-F238E27FC236}">
                <a16:creationId xmlns:a16="http://schemas.microsoft.com/office/drawing/2014/main" id="{4A9F248C-181A-1351-7F2F-D234C845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3340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Sipas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këtij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modeli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vlera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këndit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matur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do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jetë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endParaRPr lang="de-AT" altLang="de-DE" sz="1400" dirty="0">
              <a:solidFill>
                <a:schemeClr val="tx1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</a:t>
            </a:r>
            <a:r>
              <a:rPr lang="en-US" altLang="de-DE" sz="1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 </a:t>
            </a:r>
            <a:r>
              <a:rPr lang="en-US" altLang="de-DE" sz="1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= 203</a:t>
            </a:r>
            <a:r>
              <a:rPr lang="en-US" altLang="de-DE" sz="18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en-US" altLang="de-DE" sz="1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26</a:t>
            </a:r>
            <a:r>
              <a:rPr lang="en-US" altLang="de-DE" sz="18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</a:t>
            </a:r>
            <a:r>
              <a:rPr lang="en-US" altLang="de-DE" sz="1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14</a:t>
            </a:r>
            <a:r>
              <a:rPr lang="en-US" altLang="de-DE" sz="18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’’</a:t>
            </a:r>
            <a:r>
              <a:rPr lang="en-US" altLang="de-DE" sz="18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de-AT" altLang="de-DE" sz="1400" dirty="0">
              <a:solidFill>
                <a:schemeClr val="tx1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Mënyra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marrjes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së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leximeve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në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rrethin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vertikal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është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njëjt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me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atë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de-DE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rrethit</a:t>
            </a:r>
            <a:r>
              <a:rPr lang="en-US" altLang="de-DE" sz="1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horizontal. </a:t>
            </a:r>
            <a:endParaRPr lang="de-AT" altLang="de-DE" sz="1400" dirty="0">
              <a:solidFill>
                <a:schemeClr val="tx1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798E-7932-DE5E-57CF-C446FB02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488" y="2515053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ESE-</a:t>
            </a:r>
            <a:r>
              <a:rPr lang="en-US" dirty="0" err="1"/>
              <a:t>Stacioni</a:t>
            </a:r>
            <a:r>
              <a:rPr lang="en-US" dirty="0"/>
              <a:t> total</a:t>
            </a:r>
          </a:p>
        </p:txBody>
      </p:sp>
    </p:spTree>
    <p:extLst>
      <p:ext uri="{BB962C8B-B14F-4D97-AF65-F5344CB8AC3E}">
        <p14:creationId xmlns:p14="http://schemas.microsoft.com/office/powerpoint/2010/main" val="143678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CB74-BE6B-9D5C-96A1-FC2487E5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956" y="517577"/>
            <a:ext cx="8911687" cy="1062647"/>
          </a:xfrm>
        </p:spPr>
        <p:txBody>
          <a:bodyPr>
            <a:normAutofit/>
          </a:bodyPr>
          <a:lstStyle/>
          <a:p>
            <a:pPr algn="ctr"/>
            <a:r>
              <a:rPr lang="de-AT" altLang="de-DE" b="1" dirty="0">
                <a:solidFill>
                  <a:schemeClr val="tx1"/>
                </a:solidFill>
                <a:latin typeface="Arial" charset="0"/>
              </a:rPr>
              <a:t>Dylbia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5613B-2158-28E8-724A-31567F7909F3}"/>
              </a:ext>
            </a:extLst>
          </p:cNvPr>
          <p:cNvSpPr txBox="1"/>
          <p:nvPr/>
        </p:nvSpPr>
        <p:spPr>
          <a:xfrm>
            <a:off x="1415357" y="1383098"/>
            <a:ext cx="90707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Dylbia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perbehet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prej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dy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pjeseve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kryesore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optike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qe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quhen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objektivi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dhe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okulari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Objektivi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ze vend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afer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objektit</a:t>
            </a:r>
            <a:r>
              <a:rPr lang="en-US" altLang="de-DE" dirty="0">
                <a:latin typeface="Arial" panose="020B0604020202020204" pitchFamily="34" charset="0"/>
              </a:rPr>
              <a:t>, </a:t>
            </a:r>
            <a:r>
              <a:rPr lang="en-US" altLang="de-DE" dirty="0" err="1">
                <a:latin typeface="Arial" panose="020B0604020202020204" pitchFamily="34" charset="0"/>
              </a:rPr>
              <a:t>kurse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okulari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afer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syrit</a:t>
            </a:r>
            <a:r>
              <a:rPr lang="en-US" altLang="de-DE" dirty="0">
                <a:latin typeface="Arial" panose="020B0604020202020204" pitchFamily="34" charset="0"/>
              </a:rPr>
              <a:t>.  </a:t>
            </a:r>
            <a:r>
              <a:rPr lang="en-US" altLang="de-DE" dirty="0" err="1">
                <a:latin typeface="Arial" panose="020B0604020202020204" pitchFamily="34" charset="0"/>
              </a:rPr>
              <a:t>Thjerra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objektivit</a:t>
            </a:r>
            <a:r>
              <a:rPr lang="en-US" altLang="de-DE" dirty="0">
                <a:latin typeface="Arial" panose="020B0604020202020204" pitchFamily="34" charset="0"/>
              </a:rPr>
              <a:t> ka </a:t>
            </a:r>
            <a:r>
              <a:rPr lang="en-US" altLang="de-DE" dirty="0" err="1">
                <a:latin typeface="Arial" panose="020B0604020202020204" pitchFamily="34" charset="0"/>
              </a:rPr>
              <a:t>gjatesia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fokusale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relativisht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madhe</a:t>
            </a:r>
            <a:r>
              <a:rPr lang="en-US" altLang="de-DE" dirty="0">
                <a:latin typeface="Arial" panose="020B0604020202020204" pitchFamily="34" charset="0"/>
              </a:rPr>
              <a:t>, </a:t>
            </a:r>
            <a:r>
              <a:rPr lang="en-US" altLang="de-DE" dirty="0" err="1">
                <a:latin typeface="Arial" panose="020B0604020202020204" pitchFamily="34" charset="0"/>
              </a:rPr>
              <a:t>rreth</a:t>
            </a:r>
            <a:r>
              <a:rPr lang="en-US" altLang="de-DE" dirty="0">
                <a:latin typeface="Arial" panose="020B0604020202020204" pitchFamily="34" charset="0"/>
              </a:rPr>
              <a:t> 25 cm, </a:t>
            </a:r>
            <a:r>
              <a:rPr lang="en-US" altLang="de-DE" dirty="0" err="1">
                <a:latin typeface="Arial" panose="020B0604020202020204" pitchFamily="34" charset="0"/>
              </a:rPr>
              <a:t>ndaj</a:t>
            </a:r>
            <a:r>
              <a:rPr lang="en-US" altLang="de-DE" dirty="0">
                <a:latin typeface="Arial" panose="020B0604020202020204" pitchFamily="34" charset="0"/>
              </a:rPr>
              <a:t> neper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kalojne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rrezet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drites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dala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prej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objektit</a:t>
            </a:r>
            <a:r>
              <a:rPr lang="en-US" altLang="de-DE" dirty="0">
                <a:latin typeface="Arial" panose="020B0604020202020204" pitchFamily="34" charset="0"/>
              </a:rPr>
              <a:t>, </a:t>
            </a:r>
            <a:r>
              <a:rPr lang="en-US" altLang="de-DE" dirty="0" err="1">
                <a:latin typeface="Arial" panose="020B0604020202020204" pitchFamily="34" charset="0"/>
              </a:rPr>
              <a:t>sipas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ligjeve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optikes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gjeometrike</a:t>
            </a:r>
            <a:r>
              <a:rPr lang="en-US" altLang="de-DE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dirty="0" err="1">
                <a:latin typeface="Arial" panose="020B0604020202020204" pitchFamily="34" charset="0"/>
              </a:rPr>
              <a:t>Rrezet</a:t>
            </a:r>
            <a:r>
              <a:rPr lang="en-US" altLang="de-DE" dirty="0">
                <a:latin typeface="Arial" panose="020B0604020202020204" pitchFamily="34" charset="0"/>
              </a:rPr>
              <a:t> pas </a:t>
            </a:r>
            <a:r>
              <a:rPr lang="en-US" altLang="de-DE" dirty="0" err="1">
                <a:latin typeface="Arial" panose="020B0604020202020204" pitchFamily="34" charset="0"/>
              </a:rPr>
              <a:t>perthyrjes</a:t>
            </a:r>
            <a:r>
              <a:rPr lang="en-US" altLang="de-DE" dirty="0">
                <a:latin typeface="Arial" panose="020B0604020202020204" pitchFamily="34" charset="0"/>
              </a:rPr>
              <a:t>, ne </a:t>
            </a:r>
            <a:r>
              <a:rPr lang="en-US" altLang="de-DE" dirty="0" err="1">
                <a:latin typeface="Arial" panose="020B0604020202020204" pitchFamily="34" charset="0"/>
              </a:rPr>
              <a:t>anen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tjeter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objektivit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krijojne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shembellimin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zvogeluar</a:t>
            </a:r>
            <a:r>
              <a:rPr lang="en-US" altLang="de-DE" dirty="0">
                <a:latin typeface="Arial" panose="020B0604020202020204" pitchFamily="34" charset="0"/>
              </a:rPr>
              <a:t>,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permbysur</a:t>
            </a:r>
            <a:r>
              <a:rPr lang="en-US" altLang="de-DE" dirty="0">
                <a:latin typeface="Arial" panose="020B0604020202020204" pitchFamily="34" charset="0"/>
              </a:rPr>
              <a:t>, </a:t>
            </a:r>
            <a:r>
              <a:rPr lang="en-US" altLang="de-DE" dirty="0" err="1">
                <a:latin typeface="Arial" panose="020B0604020202020204" pitchFamily="34" charset="0"/>
              </a:rPr>
              <a:t>por</a:t>
            </a:r>
            <a:r>
              <a:rPr lang="en-US" altLang="de-DE" dirty="0">
                <a:latin typeface="Arial" panose="020B0604020202020204" pitchFamily="34" charset="0"/>
              </a:rPr>
              <a:t> real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objektit</a:t>
            </a:r>
            <a:r>
              <a:rPr lang="en-US" altLang="de-DE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dirty="0" err="1">
                <a:latin typeface="Arial" panose="020B0604020202020204" pitchFamily="34" charset="0"/>
              </a:rPr>
              <a:t>Thjerra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okularit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cila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gjendet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largesi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caktuar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prej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shembellimit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krijuar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nga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objektivi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qe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zmadhon</a:t>
            </a:r>
            <a:r>
              <a:rPr lang="en-US" altLang="de-DE" dirty="0">
                <a:latin typeface="Arial" panose="020B0604020202020204" pitchFamily="34" charset="0"/>
              </a:rPr>
              <a:t> ate </a:t>
            </a:r>
            <a:r>
              <a:rPr lang="en-US" altLang="de-DE" dirty="0" err="1">
                <a:latin typeface="Arial" panose="020B0604020202020204" pitchFamily="34" charset="0"/>
              </a:rPr>
              <a:t>disa</a:t>
            </a:r>
            <a:r>
              <a:rPr lang="en-US" altLang="de-DE" dirty="0">
                <a:latin typeface="Arial" panose="020B0604020202020204" pitchFamily="34" charset="0"/>
              </a:rPr>
              <a:t> here.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BA191-D09E-CC45-38AE-24DD40EF3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278" y="3534931"/>
            <a:ext cx="4038600" cy="2238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9CBF91-6574-0370-5F72-CA8DE234991B}"/>
              </a:ext>
            </a:extLst>
          </p:cNvPr>
          <p:cNvSpPr txBox="1"/>
          <p:nvPr/>
        </p:nvSpPr>
        <p:spPr>
          <a:xfrm>
            <a:off x="1415357" y="3624049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dirty="0">
                <a:latin typeface="Arial" panose="020B0604020202020204" pitchFamily="34" charset="0"/>
              </a:rPr>
              <a:t>Keto </a:t>
            </a:r>
            <a:r>
              <a:rPr lang="en-US" altLang="de-DE" dirty="0" err="1">
                <a:latin typeface="Arial" panose="020B0604020202020204" pitchFamily="34" charset="0"/>
              </a:rPr>
              <a:t>thjerra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gjenden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vendosura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nga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nje</a:t>
            </a:r>
            <a:r>
              <a:rPr lang="en-US" altLang="de-DE" dirty="0">
                <a:latin typeface="Arial" panose="020B0604020202020204" pitchFamily="34" charset="0"/>
              </a:rPr>
              <a:t> gyp tub </a:t>
            </a:r>
            <a:r>
              <a:rPr lang="en-US" altLang="de-DE" dirty="0" err="1">
                <a:latin typeface="Arial" panose="020B0604020202020204" pitchFamily="34" charset="0"/>
              </a:rPr>
              <a:t>metalik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gjatesi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caktuar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lidhur</a:t>
            </a:r>
            <a:r>
              <a:rPr lang="en-US" altLang="de-DE" dirty="0">
                <a:latin typeface="Arial" panose="020B0604020202020204" pitchFamily="34" charset="0"/>
              </a:rPr>
              <a:t> me </a:t>
            </a:r>
            <a:r>
              <a:rPr lang="en-US" altLang="de-DE" dirty="0" err="1">
                <a:latin typeface="Arial" panose="020B0604020202020204" pitchFamily="34" charset="0"/>
              </a:rPr>
              <a:t>bosht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perbashket</a:t>
            </a:r>
            <a:r>
              <a:rPr lang="en-US" altLang="de-DE" dirty="0">
                <a:latin typeface="Arial" panose="020B0604020202020204" pitchFamily="34" charset="0"/>
              </a:rPr>
              <a:t> optic.</a:t>
            </a:r>
          </a:p>
          <a:p>
            <a:r>
              <a:rPr lang="en-US" dirty="0">
                <a:latin typeface="Arial" panose="020B0604020202020204" pitchFamily="34" charset="0"/>
              </a:rPr>
              <a:t>Per </a:t>
            </a:r>
            <a:r>
              <a:rPr lang="en-US" dirty="0" err="1">
                <a:latin typeface="Arial" panose="020B0604020202020204" pitchFamily="34" charset="0"/>
              </a:rPr>
              <a:t>arritjen</a:t>
            </a:r>
            <a:r>
              <a:rPr lang="en-US" dirty="0">
                <a:latin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</a:rPr>
              <a:t>efektit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zmadhimit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objektit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vrojtuar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levizur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okularin</a:t>
            </a:r>
            <a:r>
              <a:rPr lang="en-US" dirty="0">
                <a:latin typeface="Arial" panose="020B0604020202020204" pitchFamily="34" charset="0"/>
              </a:rPr>
              <a:t> para-pas </a:t>
            </a:r>
            <a:r>
              <a:rPr lang="en-US" dirty="0" err="1">
                <a:latin typeface="Arial" panose="020B0604020202020204" pitchFamily="34" charset="0"/>
              </a:rPr>
              <a:t>pergjate</a:t>
            </a:r>
            <a:r>
              <a:rPr lang="en-US" dirty="0">
                <a:latin typeface="Arial" panose="020B0604020202020204" pitchFamily="34" charset="0"/>
              </a:rPr>
              <a:t> bushtit optic </a:t>
            </a:r>
            <a:r>
              <a:rPr lang="en-US" dirty="0" err="1">
                <a:latin typeface="Arial" panose="020B0604020202020204" pitchFamily="34" charset="0"/>
              </a:rPr>
              <a:t>ndaj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objektivit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palevizshem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5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CB74-BE6B-9D5C-96A1-FC2487E5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80" y="233493"/>
            <a:ext cx="8911687" cy="787440"/>
          </a:xfrm>
        </p:spPr>
        <p:txBody>
          <a:bodyPr>
            <a:normAutofit/>
          </a:bodyPr>
          <a:lstStyle/>
          <a:p>
            <a:pPr algn="ctr"/>
            <a:r>
              <a:rPr lang="de-AT" altLang="de-DE" b="1" dirty="0">
                <a:solidFill>
                  <a:schemeClr val="tx1"/>
                </a:solidFill>
                <a:latin typeface="Arial" charset="0"/>
              </a:rPr>
              <a:t>Diafragma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5613B-2158-28E8-724A-31567F7909F3}"/>
              </a:ext>
            </a:extLst>
          </p:cNvPr>
          <p:cNvSpPr txBox="1"/>
          <p:nvPr/>
        </p:nvSpPr>
        <p:spPr>
          <a:xfrm>
            <a:off x="1560620" y="958789"/>
            <a:ext cx="90707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dylbi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midis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objektivit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me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afer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okularit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gjendet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diafragma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Kjo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eshte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nje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pllake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qelqi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xhami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)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cilen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jane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gravuara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vija</a:t>
            </a:r>
            <a:r>
              <a:rPr lang="en-US" altLang="de-DE" dirty="0">
                <a:latin typeface="Arial" panose="020B0604020202020204" pitchFamily="34" charset="0"/>
              </a:rPr>
              <a:t>. </a:t>
            </a:r>
            <a:r>
              <a:rPr lang="en-US" altLang="de-DE" dirty="0" err="1">
                <a:latin typeface="Arial" panose="020B0604020202020204" pitchFamily="34" charset="0"/>
              </a:rPr>
              <a:t>Vijat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kane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destinim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veçante</a:t>
            </a:r>
            <a:r>
              <a:rPr lang="en-US" altLang="de-DE" dirty="0">
                <a:latin typeface="Arial" panose="020B0604020202020204" pitchFamily="34" charset="0"/>
              </a:rPr>
              <a:t>. Ne </a:t>
            </a:r>
            <a:r>
              <a:rPr lang="en-US" altLang="de-DE" dirty="0" err="1">
                <a:latin typeface="Arial" panose="020B0604020202020204" pitchFamily="34" charset="0"/>
              </a:rPr>
              <a:t>prerjen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vijes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diametrale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horizontale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dhe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vertikale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vrojtohen</a:t>
            </a:r>
            <a:r>
              <a:rPr lang="en-US" altLang="de-DE" dirty="0">
                <a:latin typeface="Arial" panose="020B0604020202020204" pitchFamily="34" charset="0"/>
              </a:rPr>
              <a:t> pika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caktuara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objekte</a:t>
            </a:r>
            <a:r>
              <a:rPr lang="en-US" altLang="de-DE" dirty="0">
                <a:latin typeface="Arial" panose="020B0604020202020204" pitchFamily="34" charset="0"/>
              </a:rPr>
              <a:t> (</a:t>
            </a:r>
            <a:r>
              <a:rPr lang="en-US" altLang="de-DE" dirty="0" err="1">
                <a:latin typeface="Arial" panose="020B0604020202020204" pitchFamily="34" charset="0"/>
              </a:rPr>
              <a:t>ato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qe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perfaqesojne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pikat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gjeodezike</a:t>
            </a:r>
            <a:r>
              <a:rPr lang="en-US" altLang="de-DE" dirty="0">
                <a:latin typeface="Arial" panose="020B0604020202020204" pitchFamily="34" charset="0"/>
              </a:rPr>
              <a:t>). </a:t>
            </a:r>
            <a:r>
              <a:rPr lang="en-US" altLang="de-DE" dirty="0" err="1">
                <a:latin typeface="Arial" panose="020B0604020202020204" pitchFamily="34" charset="0"/>
              </a:rPr>
              <a:t>Duhet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shikohen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qarte</a:t>
            </a:r>
            <a:r>
              <a:rPr lang="en-US" altLang="de-DE" dirty="0">
                <a:latin typeface="Arial" panose="020B0604020202020204" pitchFamily="34" charset="0"/>
              </a:rPr>
              <a:t> perms </a:t>
            </a:r>
            <a:r>
              <a:rPr lang="en-US" altLang="de-DE" dirty="0" err="1">
                <a:latin typeface="Arial" panose="020B0604020202020204" pitchFamily="34" charset="0"/>
              </a:rPr>
              <a:t>dylbise</a:t>
            </a:r>
            <a:r>
              <a:rPr lang="en-US" altLang="de-DE" dirty="0">
                <a:latin typeface="Arial" panose="020B0604020202020204" pitchFamily="34" charset="0"/>
              </a:rPr>
              <a:t>, </a:t>
            </a:r>
            <a:r>
              <a:rPr lang="en-US" altLang="de-DE" dirty="0" err="1">
                <a:latin typeface="Arial" panose="020B0604020202020204" pitchFamily="34" charset="0"/>
              </a:rPr>
              <a:t>njekohesisht</a:t>
            </a:r>
            <a:r>
              <a:rPr lang="en-US" altLang="de-DE" dirty="0">
                <a:latin typeface="Arial" panose="020B0604020202020204" pitchFamily="34" charset="0"/>
              </a:rPr>
              <a:t> pika ne object (</a:t>
            </a:r>
            <a:r>
              <a:rPr lang="en-US" altLang="de-DE" dirty="0" err="1">
                <a:latin typeface="Arial" panose="020B0604020202020204" pitchFamily="34" charset="0"/>
              </a:rPr>
              <a:t>sinjal</a:t>
            </a:r>
            <a:r>
              <a:rPr lang="en-US" altLang="de-DE" dirty="0">
                <a:latin typeface="Arial" panose="020B0604020202020204" pitchFamily="34" charset="0"/>
              </a:rPr>
              <a:t>) </a:t>
            </a:r>
            <a:r>
              <a:rPr lang="en-US" altLang="de-DE" dirty="0" err="1">
                <a:latin typeface="Arial" panose="020B0604020202020204" pitchFamily="34" charset="0"/>
              </a:rPr>
              <a:t>dhe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prerja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vijave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diafragmes</a:t>
            </a:r>
            <a:r>
              <a:rPr lang="en-US" altLang="de-DE" dirty="0">
                <a:latin typeface="Arial" panose="020B0604020202020204" pitchFamily="34" charset="0"/>
              </a:rPr>
              <a:t> (</a:t>
            </a:r>
            <a:r>
              <a:rPr lang="en-US" altLang="de-DE" dirty="0" err="1">
                <a:latin typeface="Arial" panose="020B0604020202020204" pitchFamily="34" charset="0"/>
              </a:rPr>
              <a:t>paralakse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diafragmes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nuk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duhet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kete</a:t>
            </a:r>
            <a:r>
              <a:rPr lang="en-US" altLang="de-DE" dirty="0">
                <a:latin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043215-6E73-0132-CBDF-A771DAAB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28" y="2430957"/>
            <a:ext cx="7194750" cy="2707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C99F67-74BC-B563-B936-1E29315E04F4}"/>
                  </a:ext>
                </a:extLst>
              </p:cNvPr>
              <p:cNvSpPr txBox="1"/>
              <p:nvPr/>
            </p:nvSpPr>
            <p:spPr>
              <a:xfrm>
                <a:off x="1314080" y="4907970"/>
                <a:ext cx="98834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de-DE" dirty="0">
                    <a:latin typeface="Arial" panose="020B0604020202020204" pitchFamily="34" charset="0"/>
                  </a:rPr>
                  <a:t>Per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qellime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caktuara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prerja</a:t>
                </a:r>
                <a:r>
                  <a:rPr lang="en-US" altLang="de-DE" dirty="0">
                    <a:latin typeface="Arial" panose="020B0604020202020204" pitchFamily="34" charset="0"/>
                  </a:rPr>
                  <a:t> 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dy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vijave</a:t>
                </a:r>
                <a:r>
                  <a:rPr lang="en-US" altLang="de-DE" dirty="0">
                    <a:latin typeface="Arial" panose="020B0604020202020204" pitchFamily="34" charset="0"/>
                  </a:rPr>
                  <a:t> ne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diafragme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mund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nderroje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pozite</a:t>
                </a:r>
                <a:r>
                  <a:rPr lang="en-US" altLang="de-DE" dirty="0">
                    <a:latin typeface="Arial" panose="020B0604020202020204" pitchFamily="34" charset="0"/>
                  </a:rPr>
                  <a:t>. Brenda per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brenda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gypit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diafragmes</a:t>
                </a:r>
                <a:r>
                  <a:rPr lang="en-US" altLang="de-DE" dirty="0">
                    <a:latin typeface="Arial" panose="020B0604020202020204" pitchFamily="34" charset="0"/>
                  </a:rPr>
                  <a:t>.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Nderrimi</a:t>
                </a:r>
                <a:r>
                  <a:rPr lang="en-US" altLang="de-DE" dirty="0">
                    <a:latin typeface="Arial" panose="020B0604020202020204" pitchFamily="34" charset="0"/>
                  </a:rPr>
                  <a:t> I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pozites</a:t>
                </a:r>
                <a:r>
                  <a:rPr lang="en-US" altLang="de-DE" dirty="0">
                    <a:latin typeface="Arial" panose="020B0604020202020204" pitchFamily="34" charset="0"/>
                  </a:rPr>
                  <a:t> se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diafragmes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eshte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shume</a:t>
                </a:r>
                <a:r>
                  <a:rPr lang="en-US" altLang="de-DE" dirty="0">
                    <a:latin typeface="Arial" panose="020B0604020202020204" pitchFamily="34" charset="0"/>
                  </a:rPr>
                  <a:t> me I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vogel</a:t>
                </a:r>
                <a:r>
                  <a:rPr lang="en-US" altLang="de-DE" dirty="0">
                    <a:latin typeface="Arial" panose="020B0604020202020204" pitchFamily="34" charset="0"/>
                  </a:rPr>
                  <a:t>,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por</a:t>
                </a:r>
                <a:r>
                  <a:rPr lang="en-US" altLang="de-DE" dirty="0">
                    <a:latin typeface="Arial" panose="020B0604020202020204" pitchFamily="34" charset="0"/>
                  </a:rPr>
                  <a:t> mese I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nevojshem</a:t>
                </a:r>
                <a:r>
                  <a:rPr lang="en-US" altLang="de-DE" dirty="0">
                    <a:latin typeface="Arial" panose="020B0604020202020204" pitchFamily="34" charset="0"/>
                  </a:rPr>
                  <a:t>.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Kjo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gje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arrihet</a:t>
                </a:r>
                <a:r>
                  <a:rPr lang="en-US" altLang="de-DE" dirty="0">
                    <a:latin typeface="Arial" panose="020B0604020202020204" pitchFamily="34" charset="0"/>
                  </a:rPr>
                  <a:t> me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levizjen</a:t>
                </a:r>
                <a:r>
                  <a:rPr lang="en-US" altLang="de-DE" dirty="0">
                    <a:latin typeface="Arial" panose="020B0604020202020204" pitchFamily="34" charset="0"/>
                  </a:rPr>
                  <a:t> 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xhamit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diafragmes</a:t>
                </a:r>
                <a:r>
                  <a:rPr lang="en-US" altLang="de-DE" dirty="0">
                    <a:latin typeface="Arial" panose="020B0604020202020204" pitchFamily="34" charset="0"/>
                  </a:rPr>
                  <a:t>.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Leviza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mund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behet</a:t>
                </a:r>
                <a:r>
                  <a:rPr lang="en-US" altLang="de-DE" dirty="0">
                    <a:latin typeface="Arial" panose="020B0604020202020204" pitchFamily="34" charset="0"/>
                  </a:rPr>
                  <a:t> ne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çfaredo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drejtimi</a:t>
                </a:r>
                <a:r>
                  <a:rPr lang="en-US" altLang="de-DE" dirty="0">
                    <a:latin typeface="Arial" panose="020B0604020202020204" pitchFamily="34" charset="0"/>
                  </a:rPr>
                  <a:t> (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gjithenje</a:t>
                </a:r>
                <a:r>
                  <a:rPr lang="en-US" altLang="de-DE" dirty="0">
                    <a:latin typeface="Arial" panose="020B0604020202020204" pitchFamily="34" charset="0"/>
                  </a:rPr>
                  <a:t> ne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rrafshin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qe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perkon</a:t>
                </a:r>
                <a:r>
                  <a:rPr lang="en-US" altLang="de-DE" dirty="0">
                    <a:latin typeface="Arial" panose="020B0604020202020204" pitchFamily="34" charset="0"/>
                  </a:rPr>
                  <a:t> me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diafragmen</a:t>
                </a:r>
                <a:r>
                  <a:rPr lang="en-US" altLang="de-DE" dirty="0">
                    <a:latin typeface="Arial" panose="020B0604020202020204" pitchFamily="34" charset="0"/>
                  </a:rPr>
                  <a:t>). Per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kete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qellim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diafragma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eshte</a:t>
                </a:r>
                <a:r>
                  <a:rPr lang="en-US" altLang="de-DE" dirty="0">
                    <a:latin typeface="Arial" panose="020B0604020202020204" pitchFamily="34" charset="0"/>
                  </a:rPr>
                  <a:t> 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paisur</a:t>
                </a:r>
                <a:r>
                  <a:rPr lang="en-US" altLang="de-DE" dirty="0">
                    <a:latin typeface="Arial" panose="020B0604020202020204" pitchFamily="34" charset="0"/>
                  </a:rPr>
                  <a:t> me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kater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vida</a:t>
                </a:r>
                <a:r>
                  <a:rPr lang="en-US" altLang="de-DE" dirty="0">
                    <a:latin typeface="Arial" panose="020B0604020202020204" pitchFamily="34" charset="0"/>
                  </a:rPr>
                  <a:t> (v)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vendosura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diametralisht</a:t>
                </a:r>
                <a:r>
                  <a:rPr lang="en-US" altLang="de-DE" dirty="0">
                    <a:latin typeface="Arial" panose="020B0604020202020204" pitchFamily="34" charset="0"/>
                  </a:rPr>
                  <a:t> 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ndonjehere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edhe</a:t>
                </a:r>
                <a:r>
                  <a:rPr lang="en-US" altLang="de-DE" dirty="0">
                    <a:latin typeface="Arial" panose="020B0604020202020204" pitchFamily="34" charset="0"/>
                  </a:rPr>
                  <a:t> me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viden</a:t>
                </a:r>
                <a:r>
                  <a:rPr lang="en-US" altLang="de-DE" dirty="0">
                    <a:latin typeface="Arial" panose="020B0604020202020204" pitchFamily="34" charset="0"/>
                  </a:rPr>
                  <a:t> 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peste</a:t>
                </a:r>
                <a:r>
                  <a:rPr lang="en-US" altLang="de-DE" dirty="0">
                    <a:latin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de-DE" dirty="0">
                    <a:latin typeface="Arial" panose="020B0604020202020204" pitchFamily="34" charset="0"/>
                  </a:rPr>
                  <a:t>). Vida e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peste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vendoset</a:t>
                </a:r>
                <a:r>
                  <a:rPr lang="en-US" altLang="de-DE" dirty="0">
                    <a:latin typeface="Arial" panose="020B0604020202020204" pitchFamily="34" charset="0"/>
                  </a:rPr>
                  <a:t> midis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kater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vidave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te</a:t>
                </a:r>
                <a:r>
                  <a:rPr lang="en-US" altLang="de-DE" dirty="0">
                    <a:latin typeface="Arial" panose="020B0604020202020204" pitchFamily="34" charset="0"/>
                  </a:rPr>
                  <a:t> </a:t>
                </a:r>
                <a:r>
                  <a:rPr lang="en-US" altLang="de-DE" dirty="0" err="1">
                    <a:latin typeface="Arial" panose="020B0604020202020204" pitchFamily="34" charset="0"/>
                  </a:rPr>
                  <a:t>permendura</a:t>
                </a:r>
                <a:r>
                  <a:rPr lang="en-US" altLang="de-DE" dirty="0"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C99F67-74BC-B563-B936-1E29315E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80" y="4907970"/>
                <a:ext cx="9883436" cy="1754326"/>
              </a:xfrm>
              <a:prstGeom prst="rect">
                <a:avLst/>
              </a:prstGeom>
              <a:blipFill>
                <a:blip r:embed="rId3"/>
                <a:stretch>
                  <a:fillRect l="-555" t="-1736" r="-92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67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CB74-BE6B-9D5C-96A1-FC2487E5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80" y="233493"/>
            <a:ext cx="8911687" cy="787440"/>
          </a:xfrm>
        </p:spPr>
        <p:txBody>
          <a:bodyPr>
            <a:normAutofit/>
          </a:bodyPr>
          <a:lstStyle/>
          <a:p>
            <a:pPr algn="ctr"/>
            <a:r>
              <a:rPr lang="de-AT" altLang="de-DE" b="1" dirty="0">
                <a:solidFill>
                  <a:schemeClr val="tx1"/>
                </a:solidFill>
                <a:latin typeface="Arial" charset="0"/>
              </a:rPr>
              <a:t>Diafragma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5613B-2158-28E8-724A-31567F7909F3}"/>
              </a:ext>
            </a:extLst>
          </p:cNvPr>
          <p:cNvSpPr txBox="1"/>
          <p:nvPr/>
        </p:nvSpPr>
        <p:spPr>
          <a:xfrm>
            <a:off x="1900243" y="1384918"/>
            <a:ext cx="9070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Prerja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vijave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diafragmes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leviz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posht-lart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me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lirimin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vides se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poshtme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dhe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shtrengimin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asaj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siperme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kurse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majtas-djathtas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me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veprim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viden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majtas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dhe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djathtas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diafragmes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Rrotullimi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I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diafragmes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behet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pasi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jete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liruar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vida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peste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b="1" dirty="0" err="1">
                <a:latin typeface="Arial" panose="020B0604020202020204" pitchFamily="34" charset="0"/>
              </a:rPr>
              <a:t>Drejteza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qe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kalon</a:t>
            </a:r>
            <a:r>
              <a:rPr lang="en-US" altLang="de-DE" b="1" dirty="0">
                <a:latin typeface="Arial" panose="020B0604020202020204" pitchFamily="34" charset="0"/>
              </a:rPr>
              <a:t> neper </a:t>
            </a:r>
            <a:r>
              <a:rPr lang="en-US" altLang="de-DE" b="1" dirty="0" err="1">
                <a:latin typeface="Arial" panose="020B0604020202020204" pitchFamily="34" charset="0"/>
              </a:rPr>
              <a:t>qendren</a:t>
            </a:r>
            <a:r>
              <a:rPr lang="en-US" altLang="de-DE" b="1" dirty="0">
                <a:latin typeface="Arial" panose="020B0604020202020204" pitchFamily="34" charset="0"/>
              </a:rPr>
              <a:t> e </a:t>
            </a:r>
            <a:r>
              <a:rPr lang="en-US" altLang="de-DE" b="1" dirty="0" err="1">
                <a:latin typeface="Arial" panose="020B0604020202020204" pitchFamily="34" charset="0"/>
              </a:rPr>
              <a:t>objektivit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dhe</a:t>
            </a:r>
            <a:r>
              <a:rPr lang="en-US" altLang="de-DE" b="1" dirty="0">
                <a:latin typeface="Arial" panose="020B0604020202020204" pitchFamily="34" charset="0"/>
              </a:rPr>
              <a:t> neper </a:t>
            </a:r>
            <a:r>
              <a:rPr lang="en-US" altLang="de-DE" b="1" dirty="0" err="1">
                <a:latin typeface="Arial" panose="020B0604020202020204" pitchFamily="34" charset="0"/>
              </a:rPr>
              <a:t>prerjen</a:t>
            </a:r>
            <a:r>
              <a:rPr lang="en-US" altLang="de-DE" b="1" dirty="0">
                <a:latin typeface="Arial" panose="020B0604020202020204" pitchFamily="34" charset="0"/>
              </a:rPr>
              <a:t> e </a:t>
            </a:r>
            <a:r>
              <a:rPr lang="en-US" altLang="de-DE" b="1" dirty="0" err="1">
                <a:latin typeface="Arial" panose="020B0604020202020204" pitchFamily="34" charset="0"/>
              </a:rPr>
              <a:t>vijave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te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diafragmes</a:t>
            </a:r>
            <a:r>
              <a:rPr lang="en-US" altLang="de-DE" b="1" dirty="0">
                <a:latin typeface="Arial" panose="020B0604020202020204" pitchFamily="34" charset="0"/>
              </a:rPr>
              <a:t> P </a:t>
            </a:r>
            <a:r>
              <a:rPr lang="en-US" altLang="de-DE" b="1" dirty="0" err="1">
                <a:latin typeface="Arial" panose="020B0604020202020204" pitchFamily="34" charset="0"/>
              </a:rPr>
              <a:t>quhet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boshti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vizuel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ose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boshti</a:t>
            </a:r>
            <a:r>
              <a:rPr lang="en-US" altLang="de-DE" b="1" dirty="0">
                <a:latin typeface="Arial" panose="020B0604020202020204" pitchFamily="34" charset="0"/>
              </a:rPr>
              <a:t> I </a:t>
            </a:r>
            <a:r>
              <a:rPr lang="en-US" altLang="de-DE" b="1" dirty="0" err="1">
                <a:latin typeface="Arial" panose="020B0604020202020204" pitchFamily="34" charset="0"/>
              </a:rPr>
              <a:t>kolimacionit</a:t>
            </a:r>
            <a:r>
              <a:rPr lang="en-US" altLang="de-DE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Bazuar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aftesite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personale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vrojtuese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dylbi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paraqitet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ashtuquajtuara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paralaksa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diafragmes</a:t>
            </a:r>
            <a:r>
              <a:rPr lang="en-US" altLang="de-DE" dirty="0">
                <a:latin typeface="Arial" panose="020B0604020202020204" pitchFamily="34" charset="0"/>
              </a:rPr>
              <a:t>. </a:t>
            </a:r>
            <a:r>
              <a:rPr lang="en-US" altLang="de-DE" dirty="0" err="1">
                <a:latin typeface="Arial" panose="020B0604020202020204" pitchFamily="34" charset="0"/>
              </a:rPr>
              <a:t>Pralaksa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diafragmes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paraqitet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kur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ekziston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mosperputhja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rrafshit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shembellimit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objktit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dhe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rrafshit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diafragmes</a:t>
            </a:r>
            <a:r>
              <a:rPr lang="en-US" altLang="de-DE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dirty="0" err="1">
                <a:latin typeface="Arial" panose="020B0604020202020204" pitchFamily="34" charset="0"/>
              </a:rPr>
              <a:t>Kjo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mosperputhje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ndonjehere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ndodh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nga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qe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objektet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vrojtuara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gjenden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largesi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ndryshme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nga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objektivi</a:t>
            </a:r>
            <a:r>
              <a:rPr lang="en-US" altLang="de-DE" dirty="0">
                <a:latin typeface="Arial" panose="020B0604020202020204" pitchFamily="34" charset="0"/>
              </a:rPr>
              <a:t> I </a:t>
            </a:r>
            <a:r>
              <a:rPr lang="en-US" altLang="de-DE" dirty="0" err="1">
                <a:latin typeface="Arial" panose="020B0604020202020204" pitchFamily="34" charset="0"/>
              </a:rPr>
              <a:t>dylbise</a:t>
            </a:r>
            <a:r>
              <a:rPr lang="en-US" altLang="de-DE" dirty="0">
                <a:latin typeface="Arial" panose="020B0604020202020204" pitchFamily="34" charset="0"/>
              </a:rPr>
              <a:t>.</a:t>
            </a:r>
            <a:endParaRPr lang="en-US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0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CB74-BE6B-9D5C-96A1-FC2487E5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80" y="233493"/>
            <a:ext cx="8911687" cy="787440"/>
          </a:xfrm>
        </p:spPr>
        <p:txBody>
          <a:bodyPr>
            <a:normAutofit/>
          </a:bodyPr>
          <a:lstStyle/>
          <a:p>
            <a:pPr algn="ctr"/>
            <a:r>
              <a:rPr lang="de-AT" altLang="de-DE" b="1" dirty="0">
                <a:solidFill>
                  <a:schemeClr val="tx1"/>
                </a:solidFill>
                <a:latin typeface="Arial" charset="0"/>
              </a:rPr>
              <a:t>Libela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5613B-2158-28E8-724A-31567F7909F3}"/>
              </a:ext>
            </a:extLst>
          </p:cNvPr>
          <p:cNvSpPr txBox="1"/>
          <p:nvPr/>
        </p:nvSpPr>
        <p:spPr>
          <a:xfrm>
            <a:off x="1979780" y="1020933"/>
            <a:ext cx="90707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Horizontimi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I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limbes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se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teodolitit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edhe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çfardo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po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ashtu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vendoset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nje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rrafsh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ose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drejtez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pozite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vertikale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Libelat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ndahen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dirty="0">
                <a:latin typeface="Arial" panose="020B0604020202020204" pitchFamily="34" charset="0"/>
              </a:rPr>
              <a:t>ne </a:t>
            </a:r>
            <a:r>
              <a:rPr lang="en-US" altLang="de-DE" dirty="0" err="1">
                <a:latin typeface="Arial" panose="020B0604020202020204" pitchFamily="34" charset="0"/>
              </a:rPr>
              <a:t>librrafshi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tjeter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arrihet</a:t>
            </a:r>
            <a:r>
              <a:rPr lang="en-US" altLang="de-DE" dirty="0">
                <a:latin typeface="Arial" panose="020B0604020202020204" pitchFamily="34" charset="0"/>
              </a:rPr>
              <a:t> me </a:t>
            </a:r>
            <a:r>
              <a:rPr lang="en-US" altLang="de-DE" dirty="0" err="1">
                <a:latin typeface="Arial" panose="020B0604020202020204" pitchFamily="34" charset="0"/>
              </a:rPr>
              <a:t>mjetin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horizontimikt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qe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quhet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libele</a:t>
            </a:r>
            <a:r>
              <a:rPr lang="en-US" altLang="de-DE" dirty="0">
                <a:latin typeface="Arial" panose="020B0604020202020204" pitchFamily="34" charset="0"/>
              </a:rPr>
              <a:t>. Me </a:t>
            </a:r>
            <a:r>
              <a:rPr lang="en-US" altLang="de-DE" dirty="0" err="1">
                <a:latin typeface="Arial" panose="020B0604020202020204" pitchFamily="34" charset="0"/>
              </a:rPr>
              <a:t>ndihmen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ketij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mjeti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ela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cilindrike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dhe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ferike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Ne </a:t>
            </a:r>
            <a:r>
              <a:rPr lang="en-US" altLang="de-DE" dirty="0" err="1">
                <a:latin typeface="Arial" panose="020B0604020202020204" pitchFamily="34" charset="0"/>
              </a:rPr>
              <a:t>praktiken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gjeodezike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qe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dy</a:t>
            </a:r>
            <a:r>
              <a:rPr lang="en-US" altLang="de-DE" dirty="0">
                <a:latin typeface="Arial" panose="020B0604020202020204" pitchFamily="34" charset="0"/>
              </a:rPr>
              <a:t> keto </a:t>
            </a:r>
            <a:r>
              <a:rPr lang="en-US" altLang="de-DE" dirty="0" err="1">
                <a:latin typeface="Arial" panose="020B0604020202020204" pitchFamily="34" charset="0"/>
              </a:rPr>
              <a:t>libela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perdoren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fiksuara</a:t>
            </a:r>
            <a:r>
              <a:rPr lang="en-US" altLang="de-DE" dirty="0">
                <a:latin typeface="Arial" panose="020B0604020202020204" pitchFamily="34" charset="0"/>
              </a:rPr>
              <a:t> neper </a:t>
            </a:r>
            <a:r>
              <a:rPr lang="en-US" altLang="de-DE" dirty="0" err="1">
                <a:latin typeface="Arial" panose="020B0604020202020204" pitchFamily="34" charset="0"/>
              </a:rPr>
              <a:t>pjese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ndryshme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teodolitit</a:t>
            </a:r>
            <a:r>
              <a:rPr lang="en-US" altLang="de-DE" dirty="0">
                <a:latin typeface="Arial" panose="020B0604020202020204" pitchFamily="34" charset="0"/>
              </a:rPr>
              <a:t>. </a:t>
            </a:r>
            <a:r>
              <a:rPr lang="en-US" altLang="de-DE" dirty="0" err="1">
                <a:latin typeface="Arial" panose="020B0604020202020204" pitchFamily="34" charset="0"/>
              </a:rPr>
              <a:t>Libela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sferike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perdoret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edhe</a:t>
            </a:r>
            <a:r>
              <a:rPr lang="en-US" altLang="de-DE" dirty="0">
                <a:latin typeface="Arial" panose="020B0604020202020204" pitchFamily="34" charset="0"/>
              </a:rPr>
              <a:t> per </a:t>
            </a:r>
            <a:r>
              <a:rPr lang="en-US" altLang="de-DE" dirty="0" err="1">
                <a:latin typeface="Arial" panose="020B0604020202020204" pitchFamily="34" charset="0"/>
              </a:rPr>
              <a:t>vertiklizimin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mjeteve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ndryshme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qe</a:t>
            </a:r>
            <a:r>
              <a:rPr lang="en-US" altLang="de-DE" dirty="0">
                <a:latin typeface="Arial" panose="020B0604020202020204" pitchFamily="34" charset="0"/>
              </a:rPr>
              <a:t> jane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nevojshem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gjate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zhvillimit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te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puneve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gjeodezike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terren</a:t>
            </a:r>
            <a:r>
              <a:rPr lang="en-US" altLang="de-DE" dirty="0">
                <a:latin typeface="Arial" panose="020B0604020202020204" pitchFamily="34" charset="0"/>
              </a:rPr>
              <a:t>. </a:t>
            </a:r>
            <a:endParaRPr lang="en-US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E0CF9-C7C9-42AF-5ABC-8213DA122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62" y="3298031"/>
            <a:ext cx="3609975" cy="1733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691B7-9EF0-7A0B-51F5-4199D01C6A84}"/>
              </a:ext>
            </a:extLst>
          </p:cNvPr>
          <p:cNvSpPr txBox="1"/>
          <p:nvPr/>
        </p:nvSpPr>
        <p:spPr>
          <a:xfrm>
            <a:off x="1979780" y="2854225"/>
            <a:ext cx="63874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b="1" dirty="0" err="1">
                <a:latin typeface="Arial" panose="020B0604020202020204" pitchFamily="34" charset="0"/>
              </a:rPr>
              <a:t>Libela</a:t>
            </a:r>
            <a:r>
              <a:rPr lang="en-US" altLang="de-DE" b="1" dirty="0">
                <a:latin typeface="Arial" panose="020B0604020202020204" pitchFamily="34" charset="0"/>
              </a:rPr>
              <a:t> </a:t>
            </a:r>
            <a:r>
              <a:rPr lang="en-US" altLang="de-DE" b="1" dirty="0" err="1">
                <a:latin typeface="Arial" panose="020B0604020202020204" pitchFamily="34" charset="0"/>
              </a:rPr>
              <a:t>cilindrike</a:t>
            </a:r>
            <a:endParaRPr lang="en-US" altLang="de-DE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Per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ndertimin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libeles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cilindrike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merret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ena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forms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cilindrike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kubezuar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(ne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planin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vertical) per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rreze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R,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cila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mbushet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me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lenge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eter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ose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alkool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)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gjendje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ngrohet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 Me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ftohejen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ketij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lengu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mbyllur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hermetikisht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kete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ene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formohet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nje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hapsire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pa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ajer-fluske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shikim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nga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lart-posht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fluska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ka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formen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elipses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Fluska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ngaqe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siperfaqja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brendshme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enes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eshte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lemuar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merr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poziten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gjithnje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me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larte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ne </a:t>
            </a:r>
            <a:r>
              <a:rPr lang="en-US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</a:t>
            </a:r>
            <a:r>
              <a:rPr lang="en-US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Pika </a:t>
            </a:r>
            <a:r>
              <a:rPr lang="en-US" altLang="de-DE" dirty="0" err="1">
                <a:latin typeface="Arial" panose="020B0604020202020204" pitchFamily="34" charset="0"/>
              </a:rPr>
              <a:t>qendrore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fluskes</a:t>
            </a:r>
            <a:r>
              <a:rPr lang="en-US" altLang="de-DE" dirty="0">
                <a:latin typeface="Arial" panose="020B0604020202020204" pitchFamily="34" charset="0"/>
              </a:rPr>
              <a:t> ne </a:t>
            </a:r>
            <a:r>
              <a:rPr lang="en-US" altLang="de-DE" dirty="0" err="1">
                <a:latin typeface="Arial" panose="020B0604020202020204" pitchFamily="34" charset="0"/>
              </a:rPr>
              <a:t>nje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ndertim</a:t>
            </a:r>
            <a:r>
              <a:rPr lang="en-US" altLang="de-DE" dirty="0">
                <a:latin typeface="Arial" panose="020B0604020202020204" pitchFamily="34" charset="0"/>
              </a:rPr>
              <a:t>, </a:t>
            </a:r>
            <a:r>
              <a:rPr lang="en-US" altLang="de-DE" dirty="0" err="1">
                <a:latin typeface="Arial" panose="020B0604020202020204" pitchFamily="34" charset="0"/>
              </a:rPr>
              <a:t>shenohet</a:t>
            </a:r>
            <a:r>
              <a:rPr lang="en-US" altLang="de-DE" dirty="0">
                <a:latin typeface="Arial" panose="020B0604020202020204" pitchFamily="34" charset="0"/>
              </a:rPr>
              <a:t> (</a:t>
            </a:r>
            <a:r>
              <a:rPr lang="en-US" altLang="de-DE" dirty="0" err="1">
                <a:latin typeface="Arial" panose="020B0604020202020204" pitchFamily="34" charset="0"/>
              </a:rPr>
              <a:t>fiksohet</a:t>
            </a:r>
            <a:r>
              <a:rPr lang="en-US" altLang="de-DE" dirty="0">
                <a:latin typeface="Arial" panose="020B0604020202020204" pitchFamily="34" charset="0"/>
              </a:rPr>
              <a:t>) ne </a:t>
            </a:r>
            <a:r>
              <a:rPr lang="en-US" altLang="de-DE" dirty="0" err="1">
                <a:latin typeface="Arial" panose="020B0604020202020204" pitchFamily="34" charset="0"/>
              </a:rPr>
              <a:t>siperfaqen</a:t>
            </a:r>
            <a:r>
              <a:rPr lang="en-US" altLang="de-DE" dirty="0">
                <a:latin typeface="Arial" panose="020B0604020202020204" pitchFamily="34" charset="0"/>
              </a:rPr>
              <a:t> e </a:t>
            </a:r>
            <a:r>
              <a:rPr lang="en-US" altLang="de-DE" dirty="0" err="1">
                <a:latin typeface="Arial" panose="020B0604020202020204" pitchFamily="34" charset="0"/>
              </a:rPr>
              <a:t>jashtme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rgbClr val="FF0000"/>
                </a:solidFill>
                <a:latin typeface="Arial" panose="020B0604020202020204" pitchFamily="34" charset="0"/>
              </a:rPr>
              <a:t>te</a:t>
            </a:r>
            <a:r>
              <a:rPr lang="en-US" altLang="de-DE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solidFill>
                  <a:srgbClr val="FF0000"/>
                </a:solidFill>
                <a:latin typeface="Arial" panose="020B0604020202020204" pitchFamily="34" charset="0"/>
              </a:rPr>
              <a:t>nes</a:t>
            </a:r>
            <a:r>
              <a:rPr lang="en-US" altLang="de-DE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dhe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quhet</a:t>
            </a:r>
            <a:r>
              <a:rPr lang="en-US" altLang="de-DE" dirty="0">
                <a:latin typeface="Arial" panose="020B0604020202020204" pitchFamily="34" charset="0"/>
              </a:rPr>
              <a:t> nadir (</a:t>
            </a:r>
            <a:r>
              <a:rPr lang="en-US" altLang="de-DE" dirty="0" err="1">
                <a:latin typeface="Arial" panose="020B0604020202020204" pitchFamily="34" charset="0"/>
              </a:rPr>
              <a:t>emertim</a:t>
            </a:r>
            <a:r>
              <a:rPr lang="en-US" altLang="de-DE" dirty="0">
                <a:latin typeface="Arial" panose="020B0604020202020204" pitchFamily="34" charset="0"/>
              </a:rPr>
              <a:t> </a:t>
            </a:r>
            <a:r>
              <a:rPr lang="en-US" altLang="de-DE" dirty="0" err="1">
                <a:latin typeface="Arial" panose="020B0604020202020204" pitchFamily="34" charset="0"/>
              </a:rPr>
              <a:t>arab</a:t>
            </a:r>
            <a:r>
              <a:rPr lang="en-US" altLang="de-DE" dirty="0">
                <a:latin typeface="Arial" panose="020B0604020202020204" pitchFamily="34" charset="0"/>
              </a:rPr>
              <a:t>) </a:t>
            </a:r>
            <a:r>
              <a:rPr lang="en-US" altLang="de-DE" dirty="0" err="1">
                <a:latin typeface="Arial" panose="020B0604020202020204" pitchFamily="34" charset="0"/>
              </a:rPr>
              <a:t>ose</a:t>
            </a:r>
            <a:r>
              <a:rPr lang="en-US" altLang="de-DE" dirty="0">
                <a:latin typeface="Arial" panose="020B0604020202020204" pitchFamily="34" charset="0"/>
              </a:rPr>
              <a:t> pike </a:t>
            </a:r>
            <a:r>
              <a:rPr lang="en-US" altLang="de-DE" dirty="0" err="1">
                <a:latin typeface="Arial" panose="020B0604020202020204" pitchFamily="34" charset="0"/>
              </a:rPr>
              <a:t>normale</a:t>
            </a:r>
            <a:r>
              <a:rPr lang="en-US" altLang="de-DE" dirty="0">
                <a:latin typeface="Arial" panose="020B0604020202020204" pitchFamily="34" charset="0"/>
              </a:rPr>
              <a:t> N.</a:t>
            </a:r>
            <a:endParaRPr lang="en-US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4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CB74-BE6B-9D5C-96A1-FC2487E5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80" y="233493"/>
            <a:ext cx="8911687" cy="787440"/>
          </a:xfrm>
        </p:spPr>
        <p:txBody>
          <a:bodyPr>
            <a:normAutofit/>
          </a:bodyPr>
          <a:lstStyle/>
          <a:p>
            <a:pPr algn="ctr"/>
            <a:r>
              <a:rPr lang="de-AT" altLang="de-DE" b="1" dirty="0">
                <a:solidFill>
                  <a:schemeClr val="tx1"/>
                </a:solidFill>
                <a:latin typeface="Arial" charset="0"/>
              </a:rPr>
              <a:t>Libela cilindrike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0CFBA-F4FE-7051-5C79-800E5F91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70" y="1020933"/>
            <a:ext cx="75755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88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7EF2E657-C7B5-2DD7-75A4-701E4F9C8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604792"/>
            <a:ext cx="802163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3" name="Picture 3">
            <a:extLst>
              <a:ext uri="{FF2B5EF4-FFF2-40B4-BE49-F238E27FC236}">
                <a16:creationId xmlns:a16="http://schemas.microsoft.com/office/drawing/2014/main" id="{2E42E4A0-272E-F957-0A21-5E87C4E3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141617"/>
            <a:ext cx="80232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4" name="Rectangle 13">
            <a:extLst>
              <a:ext uri="{FF2B5EF4-FFF2-40B4-BE49-F238E27FC236}">
                <a16:creationId xmlns:a16="http://schemas.microsoft.com/office/drawing/2014/main" id="{A55C9C3D-8023-FFE2-E715-5C4F0CBDE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36637" y="6242050"/>
            <a:ext cx="617538" cy="56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58106A69-EEE8-4E89-B486-377F1B09CE00}" type="slidenum">
              <a:rPr lang="de-AT" altLang="de-DE" sz="1200">
                <a:solidFill>
                  <a:srgbClr val="D38E27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de-AT" altLang="de-DE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7793DF08-1974-7099-C2F7-A0A5D0EB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31" y="450849"/>
            <a:ext cx="76612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7" name="Picture 2">
            <a:extLst>
              <a:ext uri="{FF2B5EF4-FFF2-40B4-BE49-F238E27FC236}">
                <a16:creationId xmlns:a16="http://schemas.microsoft.com/office/drawing/2014/main" id="{66054AF9-8101-01B3-8F98-6DAAEFA0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5"/>
          <a:stretch>
            <a:fillRect/>
          </a:stretch>
        </p:blipFill>
        <p:spPr bwMode="auto">
          <a:xfrm>
            <a:off x="3671888" y="3505201"/>
            <a:ext cx="4726388" cy="228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8" name="Rectangle 13">
            <a:extLst>
              <a:ext uri="{FF2B5EF4-FFF2-40B4-BE49-F238E27FC236}">
                <a16:creationId xmlns:a16="http://schemas.microsoft.com/office/drawing/2014/main" id="{755F75C1-1EEF-378D-8186-C76884D70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774826" y="6684963"/>
            <a:ext cx="587375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13303DF1-427C-4F11-96E9-7488A16C27DB}" type="slidenum">
              <a:rPr lang="de-AT" altLang="de-DE" sz="1200">
                <a:solidFill>
                  <a:srgbClr val="D38E27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de-AT" altLang="de-DE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988</TotalTime>
  <Words>1426</Words>
  <Application>Microsoft Office PowerPoint</Application>
  <PresentationFormat>Widescreen</PresentationFormat>
  <Paragraphs>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MS Mincho</vt:lpstr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Wisp</vt:lpstr>
      <vt:lpstr>Dylbia</vt:lpstr>
      <vt:lpstr>Dylbia</vt:lpstr>
      <vt:lpstr>Dylbia</vt:lpstr>
      <vt:lpstr>Diafragma</vt:lpstr>
      <vt:lpstr>Diafragma</vt:lpstr>
      <vt:lpstr>Libela</vt:lpstr>
      <vt:lpstr>Libela cilindrike</vt:lpstr>
      <vt:lpstr>PowerPoint Presentation</vt:lpstr>
      <vt:lpstr>PowerPoint Presentation</vt:lpstr>
      <vt:lpstr>PowerPoint Presentation</vt:lpstr>
      <vt:lpstr>Kontrollimi dhe rektifikimi i libelles cilindrike</vt:lpstr>
      <vt:lpstr>PowerPoint Presentation</vt:lpstr>
      <vt:lpstr>PowerPoint Presentation</vt:lpstr>
      <vt:lpstr>Libela sferike</vt:lpstr>
      <vt:lpstr>Libella me prizma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ESE-Stacioni total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Njësitë e matjeve </dc:title>
  <dc:creator>Fitore Bajrami</dc:creator>
  <cp:lastModifiedBy>dell</cp:lastModifiedBy>
  <cp:revision>96</cp:revision>
  <dcterms:created xsi:type="dcterms:W3CDTF">2023-10-15T12:23:20Z</dcterms:created>
  <dcterms:modified xsi:type="dcterms:W3CDTF">2024-12-09T14:55:40Z</dcterms:modified>
</cp:coreProperties>
</file>