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88" r:id="rId2"/>
    <p:sldId id="602" r:id="rId3"/>
    <p:sldId id="603" r:id="rId4"/>
    <p:sldId id="604" r:id="rId5"/>
    <p:sldId id="605" r:id="rId6"/>
    <p:sldId id="606" r:id="rId7"/>
    <p:sldId id="611" r:id="rId8"/>
    <p:sldId id="607" r:id="rId9"/>
    <p:sldId id="612" r:id="rId10"/>
    <p:sldId id="608" r:id="rId11"/>
    <p:sldId id="609" r:id="rId12"/>
    <p:sldId id="610" r:id="rId13"/>
    <p:sldId id="60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20" autoAdjust="0"/>
    <p:restoredTop sz="94660"/>
  </p:normalViewPr>
  <p:slideViewPr>
    <p:cSldViewPr snapToGrid="0">
      <p:cViewPr varScale="1">
        <p:scale>
          <a:sx n="86" d="100"/>
          <a:sy n="86" d="100"/>
        </p:scale>
        <p:origin x="74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41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788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1951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820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5479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02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172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774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8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925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156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36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15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118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677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48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ED6A7-0286-4A9C-968E-C32D7C3EAD20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2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BCB74-BE6B-9D5C-96A1-FC2487E5F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4956" y="517577"/>
            <a:ext cx="8911687" cy="1062647"/>
          </a:xfrm>
        </p:spPr>
        <p:txBody>
          <a:bodyPr>
            <a:normAutofit fontScale="90000"/>
          </a:bodyPr>
          <a:lstStyle/>
          <a:p>
            <a:pPr algn="ctr"/>
            <a:r>
              <a:rPr lang="de-AT" altLang="de-DE" b="1" dirty="0">
                <a:solidFill>
                  <a:schemeClr val="tx1"/>
                </a:solidFill>
                <a:latin typeface="Arial" charset="0"/>
              </a:rPr>
              <a:t>Gjeometria e optikes se dy mjediseve te kufizuara ne siperfaqe te rrafshet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645613B-2158-28E8-724A-31567F7909F3}"/>
                  </a:ext>
                </a:extLst>
              </p:cNvPr>
              <p:cNvSpPr txBox="1"/>
              <p:nvPr/>
            </p:nvSpPr>
            <p:spPr>
              <a:xfrm>
                <a:off x="1538056" y="1853615"/>
                <a:ext cx="6094520" cy="28623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de-AT" altLang="de-DE" sz="18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Per shqyrtim te levizjes se rrezeve te drites neper dy mjedise marrim rastin kur ato ndahen ne nje rrafsh. Keto dy mjedise jane homogjene te cilat kane indeksin e thyerjes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AT" altLang="de-DE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de-DE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altLang="de-DE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de-AT" altLang="de-DE" sz="18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dhe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AT" altLang="de-DE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de-DE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altLang="de-DE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de-AT" altLang="de-DE" sz="18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. Te dala nga burimi i drites njera rreze kalon ne pikes A kurse tjetra neper piken B. Jane paralele. 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de-AT" altLang="de-DE" dirty="0">
                    <a:latin typeface="Arial" panose="020B0604020202020204" pitchFamily="34" charset="0"/>
                  </a:rPr>
                  <a:t>Derisa rrezja e pare ka arritur ne piken A rrezja e dyte ka vonese per rrugen A‘B. Per te njejten kohe rrezja e pare ka bere rrugeb AB‘ kurse rrezja e dyte A‘B. </a:t>
                </a:r>
              </a:p>
              <a:p>
                <a:pPr>
                  <a:spcBef>
                    <a:spcPct val="0"/>
                  </a:spcBef>
                </a:pPr>
                <a:endParaRPr lang="de-AT" altLang="de-DE" sz="180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AT" altLang="de-DE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de-DE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US" altLang="de-DE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de-DE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altLang="de-DE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𝑠𝑖𝑛</m:t>
                      </m:r>
                      <m:sSub>
                        <m:sSubPr>
                          <m:ctrlPr>
                            <a:rPr lang="en-US" altLang="de-DE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de-DE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altLang="de-DE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de-DE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de-AT" altLang="de-D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de-DE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US" altLang="de-D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de-DE" i="1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altLang="de-DE" i="1">
                          <a:latin typeface="Cambria Math" panose="02040503050406030204" pitchFamily="18" charset="0"/>
                        </a:rPr>
                        <m:t>𝑠𝑖𝑛</m:t>
                      </m:r>
                      <m:sSub>
                        <m:sSubPr>
                          <m:ctrlPr>
                            <a:rPr lang="en-US" altLang="de-D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de-DE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altLang="de-D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de-AT" altLang="de-DE" sz="180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645613B-2158-28E8-724A-31567F7909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8056" y="1853615"/>
                <a:ext cx="6094520" cy="2862322"/>
              </a:xfrm>
              <a:prstGeom prst="rect">
                <a:avLst/>
              </a:prstGeom>
              <a:blipFill>
                <a:blip r:embed="rId2"/>
                <a:stretch>
                  <a:fillRect l="-800" t="-1064" r="-1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851B5D7E-6949-5432-F6ED-1D187B4487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2576" y="1892668"/>
            <a:ext cx="4267200" cy="28765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B4E77F9-354F-F7F4-8CC1-AA2AF70690CB}"/>
              </a:ext>
            </a:extLst>
          </p:cNvPr>
          <p:cNvSpPr txBox="1"/>
          <p:nvPr/>
        </p:nvSpPr>
        <p:spPr>
          <a:xfrm>
            <a:off x="1623060" y="4909494"/>
            <a:ext cx="719632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altLang="de-DE" dirty="0">
                <a:latin typeface="Arial" panose="020B0604020202020204" pitchFamily="34" charset="0"/>
              </a:rPr>
              <a:t>Kjo formule paraqet ligjin mbi kalimin e rrezeve te drites neper siperfaqe te rrafshet e cila ndane dy mjedise me dendesi te ndryshme. </a:t>
            </a:r>
          </a:p>
          <a:p>
            <a:r>
              <a:rPr lang="de-AT" dirty="0">
                <a:latin typeface="Arial" panose="020B0604020202020204" pitchFamily="34" charset="0"/>
              </a:rPr>
              <a:t>Bazuar ne kete ligj, rrezet e drites mund te kalojne nga mjedisi i rralle ne mjedis te dendur: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852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67AD1-59BC-E1DD-7AC4-1ECD3D1F6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Qelqi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zmadhues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Llupa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0F8EA3-770E-9AF8-B626-0F60AD288E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9845" y="2970367"/>
            <a:ext cx="4848225" cy="282892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3C2613F-F5C6-85A5-4248-85163ABD4892}"/>
                  </a:ext>
                </a:extLst>
              </p:cNvPr>
              <p:cNvSpPr txBox="1"/>
              <p:nvPr/>
            </p:nvSpPr>
            <p:spPr>
              <a:xfrm>
                <a:off x="1520301" y="1411901"/>
                <a:ext cx="9399233" cy="14773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Qelqi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zmadhues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eshte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nje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thjerre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konvekse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cila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mund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luaj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rolin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mjetit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optik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zmadhues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vetem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atehere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objekti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vrojtuar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gjendet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brenda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fokusit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saj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Me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perdorim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tille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kjo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thjerre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syrin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vrojtuesit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krijon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nje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paraqitje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drejte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virtuale-imagjinare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dhe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zmadhuar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objektit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Shikimi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objektit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menyre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dhe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zmadhuar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kushtezohet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largesia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objektit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(e)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prej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fokusit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1.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dhe</a:t>
                </a:r>
                <a:r>
                  <a:rPr lang="en-US" dirty="0"/>
                  <a:t> </a:t>
                </a:r>
                <a:r>
                  <a:rPr lang="en-US" dirty="0" err="1"/>
                  <a:t>nga</a:t>
                </a:r>
                <a:r>
                  <a:rPr lang="en-US" dirty="0"/>
                  <a:t> </a:t>
                </a:r>
                <a:r>
                  <a:rPr lang="en-US" dirty="0" err="1"/>
                  <a:t>largesia</a:t>
                </a:r>
                <a:r>
                  <a:rPr lang="en-US" dirty="0"/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1.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syri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thjerra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3C2613F-F5C6-85A5-4248-85163ABD48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0301" y="1411901"/>
                <a:ext cx="9399233" cy="1477328"/>
              </a:xfrm>
              <a:prstGeom prst="rect">
                <a:avLst/>
              </a:prstGeom>
              <a:blipFill>
                <a:blip r:embed="rId3"/>
                <a:stretch>
                  <a:fillRect l="-519" t="-2479" r="-324" b="-61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1756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EE479-B396-065C-4B5D-A4F73AD9B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8839" y="153593"/>
            <a:ext cx="8911687" cy="1280890"/>
          </a:xfrm>
        </p:spPr>
        <p:txBody>
          <a:bodyPr/>
          <a:lstStyle/>
          <a:p>
            <a:pPr algn="ctr"/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Qelqi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zmadhues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Llupa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48A0430-DB51-FFBD-AFA1-95ECC93DB396}"/>
                  </a:ext>
                </a:extLst>
              </p:cNvPr>
              <p:cNvSpPr txBox="1"/>
              <p:nvPr/>
            </p:nvSpPr>
            <p:spPr>
              <a:xfrm>
                <a:off x="2168370" y="1249817"/>
                <a:ext cx="7606565" cy="532363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Thjerra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marre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shqyrtim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mundeson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zmadhimin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Marrim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parasysh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ekuacionin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kryesor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dioptrik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764CAF7F-78A2-4D09-AAD5-6817D9F8D716}" type="mathplaceholder">
                        <a:rPr lang="en-US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a:t>Type equation here.</a:t>
                      </a:fld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𝑓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−1=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𝑓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Perkatesisht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𝑍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=1+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𝑓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Nese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objektivi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real ka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madhesine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1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atehere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ky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pas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shikimit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me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thjerre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do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zmadhihet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per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vleren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den>
                    </m:f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48A0430-DB51-FFBD-AFA1-95ECC93DB3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8370" y="1249817"/>
                <a:ext cx="7606565" cy="5323637"/>
              </a:xfrm>
              <a:prstGeom prst="rect">
                <a:avLst/>
              </a:prstGeom>
              <a:blipFill>
                <a:blip r:embed="rId2"/>
                <a:stretch>
                  <a:fillRect l="-722" t="-5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8573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FCC70-AEC5-9D5E-1710-A325CA8F0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Qelqi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zmadhues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Llupa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3642B56-D59F-89DB-8F38-78A0EC741B75}"/>
                  </a:ext>
                </a:extLst>
              </p:cNvPr>
              <p:cNvSpPr txBox="1"/>
              <p:nvPr/>
            </p:nvSpPr>
            <p:spPr>
              <a:xfrm>
                <a:off x="1759998" y="1404436"/>
                <a:ext cx="9958526" cy="511935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Me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fjale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tjera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zmadhimi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varte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menyre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drejtperdrejte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largesia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dhe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dhe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menyre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zhdrejte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largesia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fokusale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f. </a:t>
                </a:r>
              </a:p>
              <a:p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Vlera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zmadhuese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thjerres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do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jete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maksimale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per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=0.</a:t>
                </a: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=1+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Kurse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minimale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per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=f: </a:t>
                </a: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𝑚𝑖𝑛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Ne rend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pare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zmadhimi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varet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largesia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Eshte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kjo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ashtuqujtura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largesia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shikimit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cila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varet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aftesia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personale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syrit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Aftesia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shikimit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barazohet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me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vetine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fiziologjike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organit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shikimit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Largesia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shikimit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prej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0.25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eshte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ajo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largesi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cilen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syri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do ta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dalloj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gjesendin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me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imet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pa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korigjime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artificiale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Kur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syri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gjendet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ne focus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thjerres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zmadhuese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zmadhimi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minimal)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fitohet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qelqi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zmadhues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 Wilson-it.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3642B56-D59F-89DB-8F38-78A0EC741B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9998" y="1404436"/>
                <a:ext cx="9958526" cy="5119350"/>
              </a:xfrm>
              <a:prstGeom prst="rect">
                <a:avLst/>
              </a:prstGeom>
              <a:blipFill>
                <a:blip r:embed="rId2"/>
                <a:stretch>
                  <a:fillRect l="-551" t="-595" b="-9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4821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4798E-7932-DE5E-57CF-C446FB025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1488" y="2515053"/>
            <a:ext cx="8911687" cy="1280890"/>
          </a:xfrm>
        </p:spPr>
        <p:txBody>
          <a:bodyPr/>
          <a:lstStyle/>
          <a:p>
            <a:pPr algn="ctr"/>
            <a:r>
              <a:rPr lang="en-US" dirty="0"/>
              <a:t>ESE-</a:t>
            </a:r>
            <a:r>
              <a:rPr lang="en-US" dirty="0" err="1"/>
              <a:t>Dylbia</a:t>
            </a:r>
            <a:r>
              <a:rPr lang="en-US" dirty="0"/>
              <a:t>, </a:t>
            </a:r>
            <a:r>
              <a:rPr lang="en-US" dirty="0" err="1"/>
              <a:t>Alhidada</a:t>
            </a:r>
            <a:r>
              <a:rPr lang="en-US" dirty="0"/>
              <a:t>, </a:t>
            </a:r>
            <a:r>
              <a:rPr lang="en-US" dirty="0" err="1"/>
              <a:t>Libella</a:t>
            </a:r>
            <a:r>
              <a:rPr lang="en-US" dirty="0"/>
              <a:t>, </a:t>
            </a:r>
            <a:r>
              <a:rPr lang="en-US" dirty="0" err="1"/>
              <a:t>Limba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786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BCB74-BE6B-9D5C-96A1-FC2487E5F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4956" y="517577"/>
            <a:ext cx="8911687" cy="1062647"/>
          </a:xfrm>
        </p:spPr>
        <p:txBody>
          <a:bodyPr>
            <a:normAutofit fontScale="90000"/>
          </a:bodyPr>
          <a:lstStyle/>
          <a:p>
            <a:pPr algn="ctr"/>
            <a:r>
              <a:rPr lang="de-AT" altLang="de-DE" b="1" dirty="0">
                <a:solidFill>
                  <a:schemeClr val="tx1"/>
                </a:solidFill>
                <a:latin typeface="Arial" charset="0"/>
              </a:rPr>
              <a:t>Gjeometria e optikes se dy mjediseve te kufizuara ne siperfaqe te rrafshet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1B5D7E-6949-5432-F6ED-1D187B448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2576" y="1892668"/>
            <a:ext cx="4267200" cy="287655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B065F20-B7C0-1388-9EA5-E219F9A9304C}"/>
                  </a:ext>
                </a:extLst>
              </p:cNvPr>
              <p:cNvSpPr txBox="1"/>
              <p:nvPr/>
            </p:nvSpPr>
            <p:spPr>
              <a:xfrm>
                <a:off x="1364742" y="1537701"/>
                <a:ext cx="6917436" cy="59469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func>
                                <m:funcPr>
                                  <m:ctrlP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600" b="0" i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</m:func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𝑠𝑖𝑛𝑖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&gt;1</m:t>
                      </m:r>
                    </m:oMath>
                  </m:oMathPara>
                </a14:m>
                <a:endParaRPr lang="en-US" sz="16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Sepse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16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endParaRPr lang="en-US" sz="16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Ose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anasjelltas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func>
                                <m:funcPr>
                                  <m:ctrlP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600" b="0" i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</m:func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𝑠𝑖𝑛𝑖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6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endParaRPr lang="en-US" sz="16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Sepse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Vlera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makimale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e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kendit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eshte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=90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ose </a:t>
                </a:r>
                <a14:m>
                  <m:oMath xmlns:m="http://schemas.openxmlformats.org/officeDocument/2006/math">
                    <m:r>
                      <a:rPr lang="en-US" altLang="de-DE" sz="1600" i="1">
                        <a:latin typeface="Cambria Math" panose="02040503050406030204" pitchFamily="18" charset="0"/>
                      </a:rPr>
                      <m:t>𝑠𝑖𝑛</m:t>
                    </m:r>
                    <m:sSub>
                      <m:sSubPr>
                        <m:ctrlPr>
                          <a:rPr lang="en-US" altLang="de-DE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de-DE" sz="16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altLang="de-DE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=1 </a:t>
                </a:r>
              </a:p>
              <a:p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Ne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raste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te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tilla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ndodh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perthyrja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totale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.</a:t>
                </a:r>
              </a:p>
              <a:p>
                <a:endParaRPr lang="en-US" sz="16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de-DE" sz="1600" i="1">
                          <a:latin typeface="Cambria Math" panose="02040503050406030204" pitchFamily="18" charset="0"/>
                        </a:rPr>
                        <m:t>𝑠𝑖𝑛</m:t>
                      </m:r>
                      <m:sSub>
                        <m:sSubPr>
                          <m:ctrlPr>
                            <a:rPr lang="en-US" altLang="de-DE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de-DE" sz="16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altLang="de-DE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16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Mjedisi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idela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ka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indeksin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e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perthyrjes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AT" altLang="de-DE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de-DE" sz="16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altLang="de-DE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=1,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kurse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kendi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kufitar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I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perthyrjes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totale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ka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vleren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𝑠𝑖𝑛𝑖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16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Çdo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mjedis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ka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koeficient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te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vet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perthyres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(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refraksionit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)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qe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eshte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I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barabarte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me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vleren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reciproke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te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shpejtesise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se </a:t>
                </a:r>
                <a:r>
                  <a:rPr lang="en-US" sz="1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drites</a:t>
                </a:r>
                <a:r>
                  <a:rPr lang="en-US" sz="1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.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16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B065F20-B7C0-1388-9EA5-E219F9A930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742" y="1537701"/>
                <a:ext cx="6917436" cy="5946949"/>
              </a:xfrm>
              <a:prstGeom prst="rect">
                <a:avLst/>
              </a:prstGeom>
              <a:blipFill>
                <a:blip r:embed="rId3"/>
                <a:stretch>
                  <a:fillRect l="-5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9049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F7B9D-9876-EA22-334A-DEDF42E56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0277" y="340646"/>
            <a:ext cx="8911687" cy="820642"/>
          </a:xfrm>
        </p:spPr>
        <p:txBody>
          <a:bodyPr/>
          <a:lstStyle/>
          <a:p>
            <a:pPr algn="ctr"/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Thjerra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E2DB8C-E46B-2518-D0B6-00070C0DFDA3}"/>
              </a:ext>
            </a:extLst>
          </p:cNvPr>
          <p:cNvSpPr txBox="1"/>
          <p:nvPr/>
        </p:nvSpPr>
        <p:spPr>
          <a:xfrm>
            <a:off x="1349121" y="1225810"/>
            <a:ext cx="96694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Mjedisi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I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kufizuar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midis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dy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siperfaqeve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harkore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të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ndertuara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nga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xhami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quhet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thjerre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Siperfaqet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harkore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te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cilat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perfshijne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kete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mjedis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xhamin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mund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te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mbledhin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rrezet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e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drites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ose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mund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te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I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shperndajne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ato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Thjerrat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te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cilat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mbledhin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rrezet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e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drites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jane: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bikonvekse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plankonvkese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konvekse-konkave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Boshti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optik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I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bashkon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qendrat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siperfaqeve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harkuara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cilat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njekohesisht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jane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kulmet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thjerrave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Trashesia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thjerres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caktohet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nga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largesia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kulmeve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thjerrave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810FFE6-F919-CFC4-3166-A531BB9030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2365" y="3296899"/>
            <a:ext cx="7172325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274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858EE29-3E66-7C9F-D149-996D2FCB6B2D}"/>
              </a:ext>
            </a:extLst>
          </p:cNvPr>
          <p:cNvSpPr txBox="1"/>
          <p:nvPr/>
        </p:nvSpPr>
        <p:spPr>
          <a:xfrm>
            <a:off x="1748790" y="992012"/>
            <a:ext cx="901369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Drejtimi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i</a:t>
            </a:r>
            <a:r>
              <a:rPr lang="en-US" sz="18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rrezes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, 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cila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kalon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neper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thjerre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dy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here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thyhet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Rrezja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e dale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nga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objekti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duke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kaluar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neper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thjerre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thihet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ne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piken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1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dhe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2.</a:t>
            </a:r>
          </a:p>
          <a:p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Pikeprerja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rrezes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hyrese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dhe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rrezes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dalese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percakton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poziten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rrafshit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kryesor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objektit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dhe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rrafshit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kryesor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shembellimes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Me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zvogelimin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trashesise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se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thjerres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do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zvogelohet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edhe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largesia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midis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rrafsheve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kryesore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. Me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zvogelimin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ne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maksimum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kesaj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largesie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fitohet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thjerra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holle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njekohesisht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fitohet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qendra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optike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thjerres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se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holle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gjitha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rrezet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drites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qe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kalojne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neper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thjerren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holle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nuk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ndrrojne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drejtimin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Cilesia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sistemit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optic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varet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nga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gabimet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krijimit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shembellimit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Nese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nje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system optic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eshte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I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liruar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prej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ketyre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gabimeve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thuhet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se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eshte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system ideal optic. Ne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nje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ideal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optik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çdo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pike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projektohet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ne pike.</a:t>
            </a:r>
          </a:p>
          <a:p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Shembellimi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çdo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objekti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eshte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i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ngjajshem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me vet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objektin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por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nuk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ndryshon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nga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madhesia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4075F6B-10C1-9F7B-A9F7-A60935C886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8295" y="4627061"/>
            <a:ext cx="5000625" cy="19716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00D5E30-2D03-C6C9-2D3E-9371504EF2EE}"/>
              </a:ext>
            </a:extLst>
          </p:cNvPr>
          <p:cNvSpPr txBox="1"/>
          <p:nvPr/>
        </p:nvSpPr>
        <p:spPr>
          <a:xfrm>
            <a:off x="2983230" y="259264"/>
            <a:ext cx="60944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Thjerra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9644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E4FAD-26E3-98B4-3AD9-11E4B4431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201" y="269003"/>
            <a:ext cx="8911687" cy="1280890"/>
          </a:xfrm>
        </p:spPr>
        <p:txBody>
          <a:bodyPr/>
          <a:lstStyle/>
          <a:p>
            <a:pPr algn="ctr"/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Thjerra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FB16157-559D-C6CF-F428-7BE7F086C845}"/>
                  </a:ext>
                </a:extLst>
              </p:cNvPr>
              <p:cNvSpPr txBox="1"/>
              <p:nvPr/>
            </p:nvSpPr>
            <p:spPr>
              <a:xfrm>
                <a:off x="2107558" y="909448"/>
                <a:ext cx="8111972" cy="64657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Per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paraqitjen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sistemit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optic, I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cili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sherben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per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krijimin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shembellimes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mjafton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merren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parasysh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tre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rreze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karakteristike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dala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objekti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Keto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rreze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jane: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Rrezja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parallel me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boshtin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optik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Rrezja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cila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kalon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neper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qendren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sistemit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optik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dhe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Rrezja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cila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kalon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neper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fokusin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pare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Largesia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midis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dhe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objektivit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eshte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shenuar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me x,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kurse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largesa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dhe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shembellimes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se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objektit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me Madhesi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reale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AB.</a:t>
                </a:r>
              </a:p>
              <a:p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Gjeometria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sistemit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optic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fikson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anen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objektit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dy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trekendesha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ngjajshem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ΔA,B,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dhe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l-GR" dirty="0">
                    <a:latin typeface="Arial" panose="020B0604020202020204" pitchFamily="34" charset="0"/>
                    <a:cs typeface="Arial" panose="020B0604020202020204" pitchFamily="34" charset="0"/>
                  </a:rPr>
                  <a:t>Δ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2,O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prej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mund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vendoset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ky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raport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𝐴𝐵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𝑓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Perkatesisht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ngjajshemeria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trekendeshave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(ne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anen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shembellimt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): ΔA’B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dhe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l-GR" dirty="0">
                    <a:latin typeface="Arial" panose="020B0604020202020204" pitchFamily="34" charset="0"/>
                    <a:cs typeface="Arial" panose="020B0604020202020204" pitchFamily="34" charset="0"/>
                  </a:rPr>
                  <a:t>Δ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1,O,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rapoti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𝐴𝐵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𝑓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Prej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rrjedh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ekuacioni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thjerres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se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Njutonit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 algn="ctr"/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x x’=f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’</a:t>
                </a: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FB16157-559D-C6CF-F428-7BE7F086C8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7558" y="909448"/>
                <a:ext cx="8111972" cy="6465744"/>
              </a:xfrm>
              <a:prstGeom prst="rect">
                <a:avLst/>
              </a:prstGeom>
              <a:blipFill>
                <a:blip r:embed="rId2"/>
                <a:stretch>
                  <a:fillRect l="-677" t="-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0284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BF831-49C3-B77D-6266-4B5C96F4F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429" y="304070"/>
            <a:ext cx="8911687" cy="1280890"/>
          </a:xfrm>
        </p:spPr>
        <p:txBody>
          <a:bodyPr/>
          <a:lstStyle/>
          <a:p>
            <a:pPr algn="ctr"/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Thjerra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208DF55-B685-4867-D110-FB9F9040E0C2}"/>
                  </a:ext>
                </a:extLst>
              </p:cNvPr>
              <p:cNvSpPr txBox="1"/>
              <p:nvPr/>
            </p:nvSpPr>
            <p:spPr>
              <a:xfrm>
                <a:off x="1858518" y="944515"/>
                <a:ext cx="9324594" cy="62163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Ne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vijim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jane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formulat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-x=- (a-f)</a:t>
                </a: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X’=b-f’</a:t>
                </a: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(a-f)(b-f’)=ff’</a:t>
                </a: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ab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af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’-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bf+ff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’=ff’</a:t>
                </a: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ab=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af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’+bf’</a:t>
                </a:r>
              </a:p>
              <a:p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Nese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themi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se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rrezet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harqeve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thjerres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jane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barabarta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atehere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edhe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f’=f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pjestimi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shprehjes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me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faktorin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(a*b*f)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jep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ekuacionin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kryesor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dioptric I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bazuar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kalimin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rrezeve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drites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seper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systemin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optik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𝑓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𝑓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Per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∞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; b=f. Me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vertetohet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edhe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menyre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kalimi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rrezeve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drites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neper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fokusin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dyte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ose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anasjelltas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∞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; a=f (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rrezet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kalojne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neper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fokusin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pare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1.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208DF55-B685-4867-D110-FB9F9040E0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8518" y="944515"/>
                <a:ext cx="9324594" cy="6216317"/>
              </a:xfrm>
              <a:prstGeom prst="rect">
                <a:avLst/>
              </a:prstGeom>
              <a:blipFill>
                <a:blip r:embed="rId2"/>
                <a:stretch>
                  <a:fillRect l="-588" t="-5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3729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E4F2F-ECCA-DA1F-D8C2-AFD128BAB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9558" y="606355"/>
            <a:ext cx="8911687" cy="1280890"/>
          </a:xfrm>
        </p:spPr>
        <p:txBody>
          <a:bodyPr/>
          <a:lstStyle/>
          <a:p>
            <a:pPr algn="ctr"/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Thjerra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15EB99-2F4A-A625-57AB-BB6C47EEEAB8}"/>
              </a:ext>
            </a:extLst>
          </p:cNvPr>
          <p:cNvSpPr txBox="1"/>
          <p:nvPr/>
        </p:nvSpPr>
        <p:spPr>
          <a:xfrm>
            <a:off x="2505721" y="1404436"/>
            <a:ext cx="828952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dallim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thjerra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holle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thjerrat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trashesi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caktuar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perbehen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prej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siperfaqeve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harkore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rrafsheve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kryesor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1C5C723-30C4-064D-B45A-A2FBFBECAE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8270" y="2154961"/>
            <a:ext cx="5976662" cy="4600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107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A8A37-3A21-DC43-36AB-BA8B5954E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17834"/>
            <a:ext cx="8911687" cy="1280890"/>
          </a:xfrm>
        </p:spPr>
        <p:txBody>
          <a:bodyPr/>
          <a:lstStyle/>
          <a:p>
            <a:pPr algn="ctr"/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Zmadhimi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linear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kendor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67AB2F7-1A39-65C6-45CF-BA0C009EA8D2}"/>
                  </a:ext>
                </a:extLst>
              </p:cNvPr>
              <p:cNvSpPr txBox="1"/>
              <p:nvPr/>
            </p:nvSpPr>
            <p:spPr>
              <a:xfrm>
                <a:off x="2061838" y="1050241"/>
                <a:ext cx="8333912" cy="22292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Çdo system optic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karakterizohet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prej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disa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parametrave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optic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nder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cilet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jane: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zmadhimi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linear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dhe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zmadhimi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kendor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Zmadhimi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linear I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sistemit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optic (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dylbise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eshte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vlere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konstante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dhe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varet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madhesia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objektit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vrojtuar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Zmadhimi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linear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shprehet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me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formulen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𝛽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𝑣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𝑣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Per a=b:</a:t>
                </a:r>
                <a:r>
                  <a:rPr lang="en-US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𝛽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=1 </a:t>
                </a:r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67AB2F7-1A39-65C6-45CF-BA0C009EA8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1838" y="1050241"/>
                <a:ext cx="8333912" cy="2229265"/>
              </a:xfrm>
              <a:prstGeom prst="rect">
                <a:avLst/>
              </a:prstGeom>
              <a:blipFill>
                <a:blip r:embed="rId2"/>
                <a:stretch>
                  <a:fillRect l="-585" t="-1366" b="-35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BCF73359-5B7F-8D99-6309-C2AD4764B8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5212" y="4883834"/>
            <a:ext cx="5095875" cy="184785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C114BE7-F07A-5F1F-F895-7E64FD59DFD5}"/>
              </a:ext>
            </a:extLst>
          </p:cNvPr>
          <p:cNvSpPr txBox="1"/>
          <p:nvPr/>
        </p:nvSpPr>
        <p:spPr>
          <a:xfrm>
            <a:off x="2061838" y="3349124"/>
            <a:ext cx="961229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Rrafshi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objektit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rrafshi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shembellimit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jane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njesoj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larguara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optik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Keto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rrafshe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quhen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rrafshe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keryesore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optik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Madhesia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objektit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shembellimit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tij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jane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barabarta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system optic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hyn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rreze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drite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prere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boshtin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optik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piken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kendin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u, pas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daljes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boshtin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optic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pret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piken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kendin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u’.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368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E28A6-971D-A8E7-F66D-4F76DBD1F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56115"/>
          </a:xfrm>
        </p:spPr>
        <p:txBody>
          <a:bodyPr/>
          <a:lstStyle/>
          <a:p>
            <a:pPr algn="ctr"/>
            <a:r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Zmadhimi linear dhe kendor 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F001558-FA28-A4DD-5CFD-0EB3D430FFA9}"/>
                  </a:ext>
                </a:extLst>
              </p:cNvPr>
              <p:cNvSpPr txBox="1"/>
              <p:nvPr/>
            </p:nvSpPr>
            <p:spPr>
              <a:xfrm>
                <a:off x="1442976" y="1231880"/>
                <a:ext cx="11962127" cy="55974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Raporti: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𝑡𝑔𝑢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𝑡𝑔𝑢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 err="1"/>
                  <a:t>Paraqet</a:t>
                </a:r>
                <a:r>
                  <a:rPr lang="en-US" dirty="0"/>
                  <a:t> </a:t>
                </a:r>
                <a:r>
                  <a:rPr lang="en-US" dirty="0" err="1"/>
                  <a:t>madhesine</a:t>
                </a:r>
                <a:r>
                  <a:rPr lang="en-US" dirty="0"/>
                  <a:t> e </a:t>
                </a:r>
                <a:r>
                  <a:rPr lang="en-US" dirty="0" err="1"/>
                  <a:t>fushes</a:t>
                </a:r>
                <a:r>
                  <a:rPr lang="en-US" dirty="0"/>
                  <a:t> se </a:t>
                </a:r>
                <a:r>
                  <a:rPr lang="en-US" dirty="0" err="1"/>
                  <a:t>shikimit</a:t>
                </a:r>
                <a:r>
                  <a:rPr lang="en-US" dirty="0"/>
                  <a:t> </a:t>
                </a:r>
                <a:r>
                  <a:rPr lang="en-US" dirty="0" err="1"/>
                  <a:t>ose</a:t>
                </a:r>
                <a:r>
                  <a:rPr lang="en-US" dirty="0"/>
                  <a:t> </a:t>
                </a:r>
              </a:p>
              <a:p>
                <a:r>
                  <a:rPr lang="en-US" dirty="0" err="1"/>
                  <a:t>zmadhimin</a:t>
                </a:r>
                <a:r>
                  <a:rPr lang="en-US" dirty="0"/>
                  <a:t> </a:t>
                </a:r>
                <a:r>
                  <a:rPr lang="en-US" dirty="0" err="1"/>
                  <a:t>kendor</a:t>
                </a:r>
                <a:r>
                  <a:rPr lang="en-US" dirty="0"/>
                  <a:t> </a:t>
                </a:r>
                <a:r>
                  <a:rPr lang="en-US" dirty="0" err="1"/>
                  <a:t>te</a:t>
                </a:r>
                <a:r>
                  <a:rPr lang="en-US" dirty="0"/>
                  <a:t> </a:t>
                </a:r>
                <a:r>
                  <a:rPr lang="en-US" dirty="0" err="1"/>
                  <a:t>sistemit</a:t>
                </a:r>
                <a:r>
                  <a:rPr lang="en-US" dirty="0"/>
                  <a:t> optic: 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𝑡𝑔𝑢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𝑡𝑔𝑢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′=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 err="1"/>
                  <a:t>Nese</a:t>
                </a:r>
                <a:r>
                  <a:rPr lang="en-US" dirty="0"/>
                  <a:t> </a:t>
                </a:r>
                <a:r>
                  <a:rPr lang="en-US" dirty="0" err="1"/>
                  <a:t>eshte</a:t>
                </a:r>
                <a:r>
                  <a:rPr lang="en-US" dirty="0"/>
                  <a:t>: f=f’ </a:t>
                </a:r>
                <a:r>
                  <a:rPr lang="en-US" dirty="0" err="1"/>
                  <a:t>dhe</a:t>
                </a:r>
                <a:r>
                  <a:rPr lang="en-US" dirty="0"/>
                  <a:t> h=h’, </a:t>
                </a:r>
                <a:r>
                  <a:rPr lang="en-US" dirty="0" err="1"/>
                  <a:t>fitohet</a:t>
                </a:r>
                <a:r>
                  <a:rPr lang="en-US" dirty="0"/>
                  <a:t> formula per </a:t>
                </a:r>
                <a:r>
                  <a:rPr lang="en-US" dirty="0" err="1"/>
                  <a:t>zmadhimin</a:t>
                </a:r>
                <a:r>
                  <a:rPr lang="en-US" dirty="0"/>
                  <a:t> </a:t>
                </a:r>
                <a:r>
                  <a:rPr lang="en-US" dirty="0" err="1"/>
                  <a:t>kendor</a:t>
                </a:r>
                <a:r>
                  <a:rPr lang="en-US" dirty="0"/>
                  <a:t>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Me </a:t>
                </a:r>
                <a:r>
                  <a:rPr lang="en-US" dirty="0" err="1"/>
                  <a:t>krahasimin</a:t>
                </a:r>
                <a:r>
                  <a:rPr lang="en-US" dirty="0"/>
                  <a:t> e </a:t>
                </a:r>
                <a:r>
                  <a:rPr lang="en-US" dirty="0" err="1"/>
                  <a:t>formulave</a:t>
                </a:r>
                <a:r>
                  <a:rPr lang="en-US" dirty="0"/>
                  <a:t>, del se </a:t>
                </a:r>
                <a:r>
                  <a:rPr lang="en-US" dirty="0" err="1"/>
                  <a:t>zmadhimi</a:t>
                </a:r>
                <a:r>
                  <a:rPr lang="en-US" dirty="0"/>
                  <a:t> </a:t>
                </a:r>
                <a:r>
                  <a:rPr lang="en-US" dirty="0" err="1"/>
                  <a:t>kendor</a:t>
                </a:r>
                <a:r>
                  <a:rPr lang="en-US" dirty="0"/>
                  <a:t> </a:t>
                </a:r>
                <a:r>
                  <a:rPr lang="en-US" dirty="0" err="1"/>
                  <a:t>eshte</a:t>
                </a:r>
                <a:r>
                  <a:rPr lang="en-US" dirty="0"/>
                  <a:t> </a:t>
                </a:r>
                <a:r>
                  <a:rPr lang="en-US" dirty="0" err="1"/>
                  <a:t>vlere</a:t>
                </a:r>
                <a:r>
                  <a:rPr lang="en-US" dirty="0"/>
                  <a:t> </a:t>
                </a:r>
                <a:r>
                  <a:rPr lang="en-US" dirty="0" err="1"/>
                  <a:t>reciproke</a:t>
                </a:r>
                <a:r>
                  <a:rPr lang="en-US" dirty="0"/>
                  <a:t> e </a:t>
                </a:r>
                <a:r>
                  <a:rPr lang="en-US" dirty="0" err="1"/>
                  <a:t>zmadhimit</a:t>
                </a:r>
                <a:r>
                  <a:rPr lang="en-US" dirty="0"/>
                  <a:t> linear: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</a:rPr>
                            <m:t>β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r>
                  <a:rPr lang="en-US" dirty="0" err="1"/>
                  <a:t>Zmadhimi</a:t>
                </a:r>
                <a:r>
                  <a:rPr lang="en-US" dirty="0"/>
                  <a:t> linear </a:t>
                </a:r>
                <a:r>
                  <a:rPr lang="en-US" dirty="0" err="1"/>
                  <a:t>quhet</a:t>
                </a:r>
                <a:r>
                  <a:rPr lang="en-US" dirty="0"/>
                  <a:t> </a:t>
                </a:r>
                <a:r>
                  <a:rPr lang="en-US" dirty="0" err="1"/>
                  <a:t>zmadhimi</a:t>
                </a:r>
                <a:r>
                  <a:rPr lang="en-US" dirty="0"/>
                  <a:t> I </a:t>
                </a:r>
                <a:r>
                  <a:rPr lang="en-US" dirty="0" err="1"/>
                  <a:t>dylbise</a:t>
                </a:r>
                <a:r>
                  <a:rPr lang="en-US" dirty="0"/>
                  <a:t> </a:t>
                </a:r>
                <a:r>
                  <a:rPr lang="en-US" dirty="0" err="1"/>
                  <a:t>kurse</a:t>
                </a:r>
                <a:r>
                  <a:rPr lang="en-US" dirty="0"/>
                  <a:t> </a:t>
                </a:r>
                <a:r>
                  <a:rPr lang="en-US" dirty="0" err="1"/>
                  <a:t>zmadhimi</a:t>
                </a:r>
                <a:r>
                  <a:rPr lang="en-US" dirty="0"/>
                  <a:t> </a:t>
                </a:r>
                <a:r>
                  <a:rPr lang="en-US" dirty="0" err="1"/>
                  <a:t>kendor</a:t>
                </a:r>
                <a:r>
                  <a:rPr lang="en-US" dirty="0"/>
                  <a:t> </a:t>
                </a:r>
                <a:r>
                  <a:rPr lang="en-US" dirty="0" err="1"/>
                  <a:t>quhet</a:t>
                </a:r>
                <a:r>
                  <a:rPr lang="en-US" dirty="0"/>
                  <a:t> </a:t>
                </a:r>
                <a:r>
                  <a:rPr lang="en-US" dirty="0" err="1"/>
                  <a:t>fusha</a:t>
                </a:r>
                <a:r>
                  <a:rPr lang="en-US" dirty="0"/>
                  <a:t> e </a:t>
                </a:r>
                <a:r>
                  <a:rPr lang="en-US" dirty="0" err="1"/>
                  <a:t>shikimit</a:t>
                </a:r>
                <a:r>
                  <a:rPr lang="en-US" dirty="0"/>
                  <a:t>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F001558-FA28-A4DD-5CFD-0EB3D430FF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2976" y="1231880"/>
                <a:ext cx="11962127" cy="5597430"/>
              </a:xfrm>
              <a:prstGeom prst="rect">
                <a:avLst/>
              </a:prstGeom>
              <a:blipFill>
                <a:blip r:embed="rId2"/>
                <a:stretch>
                  <a:fillRect l="-459" t="-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11">
            <a:extLst>
              <a:ext uri="{FF2B5EF4-FFF2-40B4-BE49-F238E27FC236}">
                <a16:creationId xmlns:a16="http://schemas.microsoft.com/office/drawing/2014/main" id="{B551F5EE-5271-04C3-07FF-BA38A7E372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7054" y="2303144"/>
            <a:ext cx="4769465" cy="2067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60041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1340</TotalTime>
  <Words>1341</Words>
  <Application>Microsoft Office PowerPoint</Application>
  <PresentationFormat>Widescreen</PresentationFormat>
  <Paragraphs>119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Cambria Math</vt:lpstr>
      <vt:lpstr>Century Gothic</vt:lpstr>
      <vt:lpstr>Wingdings 3</vt:lpstr>
      <vt:lpstr>Wisp</vt:lpstr>
      <vt:lpstr>Gjeometria e optikes se dy mjediseve te kufizuara ne siperfaqe te rrafshet</vt:lpstr>
      <vt:lpstr>Gjeometria e optikes se dy mjediseve te kufizuara ne siperfaqe te rrafshet</vt:lpstr>
      <vt:lpstr>Thjerra</vt:lpstr>
      <vt:lpstr>PowerPoint Presentation</vt:lpstr>
      <vt:lpstr>Thjerra</vt:lpstr>
      <vt:lpstr>Thjerra</vt:lpstr>
      <vt:lpstr>Thjerra </vt:lpstr>
      <vt:lpstr>Zmadhimi linear dhe kendor </vt:lpstr>
      <vt:lpstr>Zmadhimi linear dhe kendor </vt:lpstr>
      <vt:lpstr>Qelqi zmadhues - Llupa</vt:lpstr>
      <vt:lpstr>Qelqi zmadhues - Llupa</vt:lpstr>
      <vt:lpstr>Qelqi zmadhues - Llupa</vt:lpstr>
      <vt:lpstr>ESE-Dylbia, Alhidada, Libella, Limba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Njësitë e matjeve </dc:title>
  <dc:creator>Fitore Bajrami</dc:creator>
  <cp:lastModifiedBy>dell</cp:lastModifiedBy>
  <cp:revision>84</cp:revision>
  <dcterms:created xsi:type="dcterms:W3CDTF">2023-10-15T12:23:20Z</dcterms:created>
  <dcterms:modified xsi:type="dcterms:W3CDTF">2024-12-02T14:56:20Z</dcterms:modified>
</cp:coreProperties>
</file>