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307" r:id="rId3"/>
    <p:sldId id="309" r:id="rId4"/>
    <p:sldId id="308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20" r:id="rId15"/>
    <p:sldId id="319" r:id="rId16"/>
    <p:sldId id="321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13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5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8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77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2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23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6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970E093-DB97-4BD7-BF1F-DE8A184449B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6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970E093-DB97-4BD7-BF1F-DE8A184449B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83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996B-1762-9013-93EB-3CA54567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1377" y="310719"/>
            <a:ext cx="7478549" cy="68358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Triangulacioni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fotogrametrik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E8039D-70B8-2F98-3B84-1F877E9B0A69}"/>
              </a:ext>
            </a:extLst>
          </p:cNvPr>
          <p:cNvSpPr txBox="1"/>
          <p:nvPr/>
        </p:nvSpPr>
        <p:spPr>
          <a:xfrm>
            <a:off x="1289480" y="1098156"/>
            <a:ext cx="901749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triangulacionit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ajror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çlirojne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fotogrametrine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nevoja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siguruar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çdo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sereomodel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pakten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pika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kontrolli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matjeve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fushore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mundur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lidhen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zona pa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pikash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fushore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Rezultatet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trangulacionit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ajror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elementet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orientimit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gjitha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fotografive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stereomodeleve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koordinatat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XYZ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veçanta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caktuar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koordinativ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aspekt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flasim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matjet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pikes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fotogrametrike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sinjalizuara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fluturimit</a:t>
            </a:r>
            <a:endParaRPr lang="en-US" b="1" dirty="0">
              <a:solidFill>
                <a:srgbClr val="3C4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 “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natyrale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perzgjedhura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zakonisht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shoqeruara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skice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identifikuese</a:t>
            </a:r>
            <a:endParaRPr lang="en-US" b="1" dirty="0">
              <a:solidFill>
                <a:srgbClr val="3C4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 “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artificiale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perzgjedhura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shenjuara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ndonje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menyre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</a:t>
            </a:r>
            <a:endParaRPr lang="en-US" b="1" dirty="0">
              <a:solidFill>
                <a:srgbClr val="3C4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3C4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Matja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pikes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fotogrametrike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perdoret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aplikimet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meposhtme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Percaktimi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koordinatave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kontrollit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steromodele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veçuara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prodhimin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pas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hartave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topografike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ortofotove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Percaktimi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koordinatave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numri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madh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kufinjeve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kadastral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fushor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Percaktimi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koordinatave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kontrollit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numri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konsiderueshem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zbatime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inxhinierike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52086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996B-1762-9013-93EB-3CA54567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710" y="115409"/>
            <a:ext cx="9694416" cy="81674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Axhustimi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hapsinor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bllokut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CBC5E3-7AAA-2CF1-9285-56FC6E936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077" y="1045954"/>
            <a:ext cx="6471820" cy="2664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99A09F-3586-6225-1345-7EB0B13AD356}"/>
              </a:ext>
            </a:extLst>
          </p:cNvPr>
          <p:cNvSpPr txBox="1"/>
          <p:nvPr/>
        </p:nvSpPr>
        <p:spPr>
          <a:xfrm>
            <a:off x="665825" y="1346732"/>
            <a:ext cx="498925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stabilizm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perpendicular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shume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mire I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lartesive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bllok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realizohet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vetem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mbulesa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terthore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ndernjet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itenerareve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afersisht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60%.</a:t>
            </a:r>
          </a:p>
          <a:p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dyja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shihet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parimi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axhustimi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hapsinor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bllokut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secilin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jane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percaktuar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koordinativ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hapsinor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pavarur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cili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transformohet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koordinativ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terrenit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shtate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elementet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orientimit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85A037-24F8-0D03-1418-20156385FC86}"/>
                  </a:ext>
                </a:extLst>
              </p:cNvPr>
              <p:cNvSpPr txBox="1"/>
              <p:nvPr/>
            </p:nvSpPr>
            <p:spPr>
              <a:xfrm>
                <a:off x="739066" y="4486053"/>
                <a:ext cx="609452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xhustimi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hapsinor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bllokut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mund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percaktohet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vijon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zhvendosura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(me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spostime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b="0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rrotulluara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(me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rrotullime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𝝮, 𝝫,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3C404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𝜿)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vendosura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shkalle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(me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faktorin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shkalles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85A037-24F8-0D03-1418-20156385F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66" y="4486053"/>
                <a:ext cx="6094520" cy="1200329"/>
              </a:xfrm>
              <a:prstGeom prst="rect">
                <a:avLst/>
              </a:prstGeom>
              <a:blipFill>
                <a:blip r:embed="rId3"/>
                <a:stretch>
                  <a:fillRect l="-800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893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996B-1762-9013-93EB-3CA54567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710" y="115409"/>
            <a:ext cx="9694416" cy="81674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Axhustimi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hapsinor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bllokut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E4222F-1771-662B-4E5E-D6E4DC7C7677}"/>
                  </a:ext>
                </a:extLst>
              </p:cNvPr>
              <p:cNvSpPr txBox="1"/>
              <p:nvPr/>
            </p:nvSpPr>
            <p:spPr>
              <a:xfrm>
                <a:off x="1109710" y="1043499"/>
                <a:ext cx="9355954" cy="4585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Keshtuqe: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Pikat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lidhese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jane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perputhur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bashku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 mire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jete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mundur</a:t>
                </a:r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Mosperputhjet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mbetese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pikat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kontrollit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vogela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mundshme</a:t>
                </a:r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Lidhja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matematike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midis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sistemit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koordinativ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modelit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terrenit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mund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formulohet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ekuacioni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meposhtem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njohur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transformimi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hapsinor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ngjajshem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en-US" b="0" i="0" dirty="0">
                  <a:solidFill>
                    <a:srgbClr val="3C4043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𝑋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𝑌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𝑍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3C4043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3C4043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3C4043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3C4043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3C4043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3C4043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𝑧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Llogaritja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matematikore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njehereshme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elementeve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orientimit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absolut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gjitha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modeleve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bllok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quhet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transformim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hapsinor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ngjajshem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zingjir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E4222F-1771-662B-4E5E-D6E4DC7C7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710" y="1043499"/>
                <a:ext cx="9355954" cy="4585038"/>
              </a:xfrm>
              <a:prstGeom prst="rect">
                <a:avLst/>
              </a:prstGeom>
              <a:blipFill>
                <a:blip r:embed="rId2"/>
                <a:stretch>
                  <a:fillRect l="-521" t="-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09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996B-1762-9013-93EB-3CA54567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710" y="523782"/>
            <a:ext cx="9694416" cy="81674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Saktesia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planimetrike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naltimetrike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axhustimin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bllok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modele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pavarura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E4222F-1771-662B-4E5E-D6E4DC7C7677}"/>
              </a:ext>
            </a:extLst>
          </p:cNvPr>
          <p:cNvSpPr txBox="1"/>
          <p:nvPr/>
        </p:nvSpPr>
        <p:spPr>
          <a:xfrm>
            <a:off x="1109710" y="1629425"/>
            <a:ext cx="935595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Zvogelimi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kontrollit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matura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terren-objekti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triangulacionit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ajror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shoqerohet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pergjithesi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zvogelimin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saktesise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krahasuar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orientimin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çdo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kater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pika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terrenit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axhustim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hapsinorne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bllok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saktesia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planimetrike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ndikuar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saktesia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lartesive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model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shtrirja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kontrollit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lartesi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menyre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ngjajshme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saktesia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lartesi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pavarur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saktesia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koordinatave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model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x,y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shtrirja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kontrollit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planimetrike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solidFill>
                <a:srgbClr val="3C4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C4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C4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407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996B-1762-9013-93EB-3CA54567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710" y="115409"/>
            <a:ext cx="9694416" cy="81674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Saktesia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planimetrike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E4222F-1771-662B-4E5E-D6E4DC7C7677}"/>
                  </a:ext>
                </a:extLst>
              </p:cNvPr>
              <p:cNvSpPr txBox="1"/>
              <p:nvPr/>
            </p:nvSpPr>
            <p:spPr>
              <a:xfrm>
                <a:off x="1109710" y="1043499"/>
                <a:ext cx="9355954" cy="3618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Koordinatat 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pikave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jane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llogaritur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axhustim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vrojtime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indirekte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mund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gjejme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saktesine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tyre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korrekesisht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koeficientet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peshes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𝒙𝒙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𝒚𝒚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duke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invertruar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matricen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ekuacioneve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normale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Si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rezultat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struktures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simetrike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Y,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koeficientet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peshes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b>
                        <m:r>
                          <a:rPr lang="en-US" b="1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𝒙𝒙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b>
                        <m:r>
                          <a:rPr lang="en-US" b="1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𝒚𝒚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jane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identike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ato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posht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jane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emertuar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𝑳𝑳</m:t>
                        </m:r>
                      </m:sub>
                    </m:sSub>
                    <m:r>
                      <a:rPr lang="en-US" b="1" i="0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Ne</m:t>
                    </m:r>
                    <m:r>
                      <a:rPr lang="en-US" b="0" i="0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kete</m:t>
                    </m:r>
                    <m:r>
                      <a:rPr lang="en-US" b="0" i="0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meynure</m:t>
                    </m:r>
                    <m:r>
                      <a:rPr lang="en-US" b="0" i="0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kemi</m:t>
                    </m:r>
                    <m:r>
                      <a:rPr lang="en-US" b="0" i="0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saktesine</m:t>
                    </m:r>
                    <m:r>
                      <a:rPr lang="en-US" b="0" i="0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𝑳</m:t>
                        </m:r>
                      </m:sub>
                    </m:sSub>
                    <m:r>
                      <a:rPr lang="en-US" b="1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koordinatave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pikave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lidhese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pas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axhustimit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bllok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  <m:r>
                            <a:rPr lang="en-US" b="0" i="0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LL</m:t>
                              </m:r>
                            </m:sub>
                          </m:sSub>
                        </m:e>
                      </m:rad>
                      <m:r>
                        <a:rPr lang="en-US" b="0" i="0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LL</m:t>
                              </m:r>
                            </m:sub>
                          </m:sSub>
                        </m:e>
                      </m:rad>
                      <m:r>
                        <a:rPr lang="en-US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gmk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peshes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njesi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axhustimit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saktesia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𝑜𝑠𝑒</m:t>
                    </m:r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koordinatave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model 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ose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y, 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shprehur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systemin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koordinativ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terrenit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Madhesia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LL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mund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konsiderohet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factor, I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cili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shumezuar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saktesine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koordinatave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XY 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modele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veçante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jep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saktesine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planimetrike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bllokut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E4222F-1771-662B-4E5E-D6E4DC7C7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710" y="1043499"/>
                <a:ext cx="9355954" cy="3618170"/>
              </a:xfrm>
              <a:prstGeom prst="rect">
                <a:avLst/>
              </a:prstGeom>
              <a:blipFill>
                <a:blip r:embed="rId2"/>
                <a:stretch>
                  <a:fillRect l="-521" t="-842" r="-65" b="-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78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996B-1762-9013-93EB-3CA54567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710" y="115409"/>
            <a:ext cx="9694416" cy="81674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Saktesia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planimetrike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E4222F-1771-662B-4E5E-D6E4DC7C7677}"/>
                  </a:ext>
                </a:extLst>
              </p:cNvPr>
              <p:cNvSpPr txBox="1"/>
              <p:nvPr/>
            </p:nvSpPr>
            <p:spPr>
              <a:xfrm>
                <a:off x="1136344" y="1802378"/>
                <a:ext cx="4793940" cy="18127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figuren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meposhtme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keta factor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LL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permasa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ndryshme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blloku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ku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secila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permban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ka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pike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kontrolli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kater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cepat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bllokut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ndersa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𝑚𝑒𝑠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paraqet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vleren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gabimit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mesatar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kuadratik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gjitha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pikave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lidhese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bllok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E4222F-1771-662B-4E5E-D6E4DC7C7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344" y="1802378"/>
                <a:ext cx="4793940" cy="1812740"/>
              </a:xfrm>
              <a:prstGeom prst="rect">
                <a:avLst/>
              </a:prstGeom>
              <a:blipFill>
                <a:blip r:embed="rId2"/>
                <a:stretch>
                  <a:fillRect l="-1017" r="-2414" b="-4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6ED7E53-F3BA-8201-2841-AE722FE73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918" y="932155"/>
            <a:ext cx="5861590" cy="536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4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996B-1762-9013-93EB-3CA54567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710" y="115409"/>
            <a:ext cx="9694416" cy="81674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Saktesia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naltimetrike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E4222F-1771-662B-4E5E-D6E4DC7C7677}"/>
                  </a:ext>
                </a:extLst>
              </p:cNvPr>
              <p:cNvSpPr txBox="1"/>
              <p:nvPr/>
            </p:nvSpPr>
            <p:spPr>
              <a:xfrm>
                <a:off x="1109710" y="1043499"/>
                <a:ext cx="9355954" cy="31977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Saktesia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lartesive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pas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axhustimit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bllokut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mund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nxjerret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invertimi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 matrices se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ekuacioneve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normale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njejten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menyre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saktesine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planimetrike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Relacioni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analog I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ekuacionit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mesiperm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  <m:r>
                            <a:rPr lang="en-US" b="0" i="0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ZZ</m:t>
                              </m:r>
                            </m:sub>
                          </m:sSub>
                        </m:e>
                      </m:rad>
                      <m:r>
                        <a:rPr lang="en-US" b="0" i="0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ZZ</m:t>
                              </m:r>
                            </m:sub>
                          </m:sSub>
                        </m:e>
                      </m:rad>
                      <m:r>
                        <a:rPr lang="en-US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𝑀𝑍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Saktesia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lartesive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numri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modeleve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ndermjet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dy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zingjireve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pikave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kontrollit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lartesi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perpendikular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iteneraret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Gjithashtu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praktike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mire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permiresohet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saktesia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lartesi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pergjate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brinjeve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siperme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poshtme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bllokut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duke future pika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kontrolli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lartesie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keto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brinjene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interval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prej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½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modelesh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Struktura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ideale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pikave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kontrollit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lartesi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dhene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figuren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meposhtme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E4222F-1771-662B-4E5E-D6E4DC7C7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710" y="1043499"/>
                <a:ext cx="9355954" cy="3197735"/>
              </a:xfrm>
              <a:prstGeom prst="rect">
                <a:avLst/>
              </a:prstGeom>
              <a:blipFill>
                <a:blip r:embed="rId2"/>
                <a:stretch>
                  <a:fillRect l="-521" t="-952" r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201D2F2-A9B7-0948-818B-4A06815C7F19}"/>
              </a:ext>
            </a:extLst>
          </p:cNvPr>
          <p:cNvSpPr txBox="1"/>
          <p:nvPr/>
        </p:nvSpPr>
        <p:spPr>
          <a:xfrm>
            <a:off x="1003178" y="6000932"/>
            <a:ext cx="8584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2B2B2B"/>
                </a:solidFill>
                <a:latin typeface="Lato" panose="020F0502020204030204" pitchFamily="34" charset="0"/>
              </a:rPr>
              <a:t>*</a:t>
            </a:r>
            <a:r>
              <a:rPr lang="en-US" i="1" dirty="0" err="1">
                <a:solidFill>
                  <a:srgbClr val="2B2B2B"/>
                </a:solidFill>
                <a:latin typeface="Lato" panose="020F0502020204030204" pitchFamily="34" charset="0"/>
              </a:rPr>
              <a:t>L</a:t>
            </a:r>
            <a:r>
              <a:rPr lang="en-US" b="0" i="1" dirty="0" err="1">
                <a:solidFill>
                  <a:srgbClr val="2B2B2B"/>
                </a:solidFill>
                <a:effectLst/>
                <a:latin typeface="Lato" panose="020F0502020204030204" pitchFamily="34" charset="0"/>
              </a:rPr>
              <a:t>injat</a:t>
            </a:r>
            <a:r>
              <a:rPr lang="en-US" b="0" i="1" dirty="0">
                <a:solidFill>
                  <a:srgbClr val="2B2B2B"/>
                </a:solidFill>
                <a:effectLst/>
                <a:latin typeface="Lato" panose="020F0502020204030204" pitchFamily="34" charset="0"/>
              </a:rPr>
              <a:t> </a:t>
            </a:r>
            <a:r>
              <a:rPr lang="en-US" b="0" i="1" dirty="0" err="1">
                <a:solidFill>
                  <a:srgbClr val="2B2B2B"/>
                </a:solidFill>
                <a:effectLst/>
                <a:latin typeface="Lato" panose="020F0502020204030204" pitchFamily="34" charset="0"/>
              </a:rPr>
              <a:t>perpendikulare</a:t>
            </a:r>
            <a:r>
              <a:rPr lang="en-US" b="0" i="1" dirty="0">
                <a:solidFill>
                  <a:srgbClr val="2B2B2B"/>
                </a:solidFill>
                <a:effectLst/>
                <a:latin typeface="Lato" panose="020F0502020204030204" pitchFamily="34" charset="0"/>
              </a:rPr>
              <a:t> </a:t>
            </a:r>
            <a:r>
              <a:rPr lang="en-US" b="0" i="1" dirty="0" err="1">
                <a:solidFill>
                  <a:srgbClr val="2B2B2B"/>
                </a:solidFill>
                <a:effectLst/>
                <a:latin typeface="Lato" panose="020F0502020204030204" pitchFamily="34" charset="0"/>
              </a:rPr>
              <a:t>kalojnë</a:t>
            </a:r>
            <a:r>
              <a:rPr lang="en-US" b="0" i="1" dirty="0">
                <a:solidFill>
                  <a:srgbClr val="2B2B2B"/>
                </a:solidFill>
                <a:effectLst/>
                <a:latin typeface="Lato" panose="020F0502020204030204" pitchFamily="34" charset="0"/>
              </a:rPr>
              <a:t> </a:t>
            </a:r>
            <a:r>
              <a:rPr lang="en-US" b="0" i="1" dirty="0" err="1">
                <a:solidFill>
                  <a:srgbClr val="2B2B2B"/>
                </a:solidFill>
                <a:effectLst/>
                <a:latin typeface="Lato" panose="020F0502020204030204" pitchFamily="34" charset="0"/>
              </a:rPr>
              <a:t>për</a:t>
            </a:r>
            <a:r>
              <a:rPr lang="en-US" b="0" i="1" dirty="0">
                <a:solidFill>
                  <a:srgbClr val="2B2B2B"/>
                </a:solidFill>
                <a:effectLst/>
                <a:latin typeface="Lato" panose="020F0502020204030204" pitchFamily="34" charset="0"/>
              </a:rPr>
              <a:t> </a:t>
            </a:r>
            <a:r>
              <a:rPr lang="en-US" b="0" i="1" dirty="0" err="1">
                <a:solidFill>
                  <a:srgbClr val="2B2B2B"/>
                </a:solidFill>
                <a:effectLst/>
                <a:latin typeface="Lato" panose="020F0502020204030204" pitchFamily="34" charset="0"/>
              </a:rPr>
              <a:t>të</a:t>
            </a:r>
            <a:r>
              <a:rPr lang="en-US" b="0" i="1" dirty="0">
                <a:solidFill>
                  <a:srgbClr val="2B2B2B"/>
                </a:solidFill>
                <a:effectLst/>
                <a:latin typeface="Lato" panose="020F0502020204030204" pitchFamily="34" charset="0"/>
              </a:rPr>
              <a:t> </a:t>
            </a:r>
            <a:r>
              <a:rPr lang="en-US" b="0" i="1" dirty="0" err="1">
                <a:solidFill>
                  <a:srgbClr val="2B2B2B"/>
                </a:solidFill>
                <a:effectLst/>
                <a:latin typeface="Lato" panose="020F0502020204030204" pitchFamily="34" charset="0"/>
              </a:rPr>
              <a:t>formuar</a:t>
            </a:r>
            <a:r>
              <a:rPr lang="en-US" b="0" i="1" dirty="0">
                <a:solidFill>
                  <a:srgbClr val="2B2B2B"/>
                </a:solidFill>
                <a:effectLst/>
                <a:latin typeface="Lato" panose="020F0502020204030204" pitchFamily="34" charset="0"/>
              </a:rPr>
              <a:t> </a:t>
            </a:r>
            <a:r>
              <a:rPr lang="en-US" b="0" i="1" dirty="0" err="1">
                <a:solidFill>
                  <a:srgbClr val="2B2B2B"/>
                </a:solidFill>
                <a:effectLst/>
                <a:latin typeface="Lato" panose="020F0502020204030204" pitchFamily="34" charset="0"/>
              </a:rPr>
              <a:t>kënde</a:t>
            </a:r>
            <a:r>
              <a:rPr lang="en-US" b="0" i="1" dirty="0">
                <a:solidFill>
                  <a:srgbClr val="2B2B2B"/>
                </a:solidFill>
                <a:effectLst/>
                <a:latin typeface="Lato" panose="020F0502020204030204" pitchFamily="34" charset="0"/>
              </a:rPr>
              <a:t> 90 ° </a:t>
            </a:r>
            <a:r>
              <a:rPr lang="en-US" b="0" i="1" dirty="0" err="1">
                <a:solidFill>
                  <a:srgbClr val="2B2B2B"/>
                </a:solidFill>
                <a:effectLst/>
                <a:latin typeface="Lato" panose="020F0502020204030204" pitchFamily="34" charset="0"/>
              </a:rPr>
              <a:t>në</a:t>
            </a:r>
            <a:r>
              <a:rPr lang="en-US" b="0" i="1" dirty="0">
                <a:solidFill>
                  <a:srgbClr val="2B2B2B"/>
                </a:solidFill>
                <a:effectLst/>
                <a:latin typeface="Lato" panose="020F0502020204030204" pitchFamily="34" charset="0"/>
              </a:rPr>
              <a:t> </a:t>
            </a:r>
            <a:r>
              <a:rPr lang="en-US" b="0" i="1" dirty="0" err="1">
                <a:solidFill>
                  <a:srgbClr val="2B2B2B"/>
                </a:solidFill>
                <a:effectLst/>
                <a:latin typeface="Lato" panose="020F0502020204030204" pitchFamily="34" charset="0"/>
              </a:rPr>
              <a:t>kryqëzimin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64313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996B-1762-9013-93EB-3CA54567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710" y="115409"/>
            <a:ext cx="9694416" cy="81674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Saktesia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naltimetrike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E4222F-1771-662B-4E5E-D6E4DC7C7677}"/>
                  </a:ext>
                </a:extLst>
              </p:cNvPr>
              <p:cNvSpPr txBox="1"/>
              <p:nvPr/>
            </p:nvSpPr>
            <p:spPr>
              <a:xfrm>
                <a:off x="1215136" y="1320498"/>
                <a:ext cx="5282212" cy="2609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Kjo figure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tregon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lidhjen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ndermjet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saktesise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lartesive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pikave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cepat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modeleve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numrit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modeleve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lidhur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ndermjet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zingjireve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kontrollit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Gjithashtu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tregon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edhe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vleren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gmk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gjithe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bllokun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𝑚𝑒𝑠</m:t>
                        </m:r>
                      </m:sub>
                    </m:sSub>
                    <m:r>
                      <a:rPr lang="en-US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vleren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makimale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𝑚𝑎𝑥</m:t>
                        </m:r>
                      </m:sub>
                    </m:sSub>
                    <m:r>
                      <a:rPr lang="en-US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pozicionin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pafavorshem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bllok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Ekuacionet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perkatese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jane: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Bz</m:t>
                          </m:r>
                          <m:r>
                            <a:rPr lang="en-US" b="0" i="0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𝑚𝑒𝑠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≈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0.34+0.22∗</m:t>
                          </m:r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𝑀𝑍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Bz</m:t>
                          </m:r>
                          <m:r>
                            <a:rPr lang="en-US" b="0" i="0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𝑎𝑥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≈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0.27+0.31∗</m:t>
                          </m:r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𝑀𝑍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E4222F-1771-662B-4E5E-D6E4DC7C7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136" y="1320498"/>
                <a:ext cx="5282212" cy="2609689"/>
              </a:xfrm>
              <a:prstGeom prst="rect">
                <a:avLst/>
              </a:prstGeom>
              <a:blipFill>
                <a:blip r:embed="rId2"/>
                <a:stretch>
                  <a:fillRect l="-923" t="-1402" r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E581FAE-5FBD-C1DF-A5D6-DE6C7059B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348" y="1043499"/>
            <a:ext cx="5108725" cy="31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95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78FAB4-99AA-7028-F4ED-E6B22273EC32}"/>
              </a:ext>
            </a:extLst>
          </p:cNvPr>
          <p:cNvSpPr txBox="1"/>
          <p:nvPr/>
        </p:nvSpPr>
        <p:spPr>
          <a:xfrm>
            <a:off x="825624" y="2101333"/>
            <a:ext cx="101738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ESE –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Axhustimi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bllokut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me tufa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rrezesh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3951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996B-1762-9013-93EB-3CA54567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1377" y="310719"/>
            <a:ext cx="7478549" cy="68358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Triangulacioni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fotogrametrik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E8039D-70B8-2F98-3B84-1F877E9B0A69}"/>
              </a:ext>
            </a:extLst>
          </p:cNvPr>
          <p:cNvSpPr txBox="1"/>
          <p:nvPr/>
        </p:nvSpPr>
        <p:spPr>
          <a:xfrm>
            <a:off x="756820" y="1089278"/>
            <a:ext cx="553744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figure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paraqitur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triangulacioni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ajror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figure jane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paraqitur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itenerare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Mbi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vendosja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fotografive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itenerar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afersisht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60%,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pjesa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mbivendosur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ndermjet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itenerareve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25%.</a:t>
            </a:r>
            <a:endParaRPr lang="en-US" dirty="0">
              <a:solidFill>
                <a:srgbClr val="3C4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orientimin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ketyre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fotografive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kemi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pika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kontrolli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plota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pika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kontrolli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cilave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njihet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vetem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kuota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Duhen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percaktuar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elementet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orientimit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koordinatat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terren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Keto pika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lidhen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bashke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modelet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itenerar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lidhin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bashke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iteneraret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fqinje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 e re 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ndodhet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vetem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 e re 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ndodhet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11, 12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 e re 6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ndodhet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11,12,21,22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4DE82F-D946-6337-0EBD-2CDA2153B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44" y="1482571"/>
            <a:ext cx="9761761" cy="739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67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996B-1762-9013-93EB-3CA54567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195" y="312272"/>
            <a:ext cx="9032142" cy="68358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Axhustimi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bllokut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modele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pavarura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E4222F-1771-662B-4E5E-D6E4DC7C7677}"/>
              </a:ext>
            </a:extLst>
          </p:cNvPr>
          <p:cNvSpPr txBox="1"/>
          <p:nvPr/>
        </p:nvSpPr>
        <p:spPr>
          <a:xfrm>
            <a:off x="1223560" y="1176663"/>
            <a:ext cx="958677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Nisemi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bllok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fotografish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afersisht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mbivendosje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fotografive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njejtin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itenerar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afersisht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mbivendosje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itenerareve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fqinje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Axhustimi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bllokt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modele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pavarura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fillon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koordinatat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model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rrjedhin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orientimet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realative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numerike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formimi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stereomodeleve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Stereomodelet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jane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njesia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baze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triangulacionit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ajror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modele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pavarura</a:t>
            </a:r>
            <a:r>
              <a:rPr lang="en-US" sz="22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DB8E7C-ABEE-8A63-8AC6-737BF8EAE27A}"/>
              </a:ext>
            </a:extLst>
          </p:cNvPr>
          <p:cNvSpPr txBox="1"/>
          <p:nvPr/>
        </p:nvSpPr>
        <p:spPr>
          <a:xfrm>
            <a:off x="1223560" y="436513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Axhustimi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perpunim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4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996B-1762-9013-93EB-3CA54567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710" y="115409"/>
            <a:ext cx="9694416" cy="81674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Axhustimi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planimetrik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blloku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fotografish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E4222F-1771-662B-4E5E-D6E4DC7C7677}"/>
                  </a:ext>
                </a:extLst>
              </p:cNvPr>
              <p:cNvSpPr txBox="1"/>
              <p:nvPr/>
            </p:nvSpPr>
            <p:spPr>
              <a:xfrm>
                <a:off x="1109710" y="1043499"/>
                <a:ext cx="6255854" cy="55092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Kerkohen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koordinatat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XY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pikave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reja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systemin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koordinativ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terrenit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Jane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dhene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koordinatat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stereomodelit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x, y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modeleve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veçante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cilet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jane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orientuar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reciprocikisht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horizontuar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Supozojme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transformuar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stereomodel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system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koordinativ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terrenit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ndihmen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pikave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kontrollit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Athere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orientimi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relative I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fotografise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pasardhese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do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prodhoj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model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fqinje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niveluar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Elementet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e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orientimit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jashtem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dy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fotografive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mund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nxjerren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pikat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plota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kontrollit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bashke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piken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kontrollit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lartesi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fillim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perfundojme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orientimin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relative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numerik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 pas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orientimin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absolut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numerik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Orientimi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relative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numerik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fotografise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13,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ndersa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fotografia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qendron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pandryshuar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do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prodhoj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stereomodele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niveluara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fotografite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 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patur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nevoje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per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pikat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kontrollit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harta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1600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Axhustimi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mund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percaktohet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vijim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zhvendosura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dy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spostime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600" b="0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rrotulluara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(me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kend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rrotullimi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𝜿)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vendosura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shkalle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(me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faktorin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sz="160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shkalles</a:t>
                </a:r>
                <a:r>
                  <a:rPr lang="en-US" sz="160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m)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E4222F-1771-662B-4E5E-D6E4DC7C7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710" y="1043499"/>
                <a:ext cx="6255854" cy="5509200"/>
              </a:xfrm>
              <a:prstGeom prst="rect">
                <a:avLst/>
              </a:prstGeom>
              <a:blipFill>
                <a:blip r:embed="rId2"/>
                <a:stretch>
                  <a:fillRect l="-487" t="-332" b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7AF10DE-D2AA-4696-A38A-592E562FE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240" y="932155"/>
            <a:ext cx="4219795" cy="582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96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996B-1762-9013-93EB-3CA54567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710" y="115409"/>
            <a:ext cx="9694416" cy="81674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Axhustimi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planimetrik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blloku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fotografish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E4222F-1771-662B-4E5E-D6E4DC7C7677}"/>
                  </a:ext>
                </a:extLst>
              </p:cNvPr>
              <p:cNvSpPr txBox="1"/>
              <p:nvPr/>
            </p:nvSpPr>
            <p:spPr>
              <a:xfrm>
                <a:off x="1109710" y="1043499"/>
                <a:ext cx="9355954" cy="5036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Keshtuqe: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Pikat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lidhese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jane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perputhur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bashku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 mire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jete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mundur</a:t>
                </a:r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Mosperputhjet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mbetese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pikat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kontrollit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vogela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mundshme</a:t>
                </a:r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Lidhja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matematike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midis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modelit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sistemit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koordinativ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terrenit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mund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formulohet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ekuacioni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𝑜𝑠𝐾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𝑠𝑖𝑛𝐾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𝑠𝑖𝑛𝐾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𝑐𝑜𝑠𝐾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Moslineariteti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panjohurat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mund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eleminohet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duke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zevendesuar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/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m*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cosK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=a</a:t>
                </a:r>
              </a:p>
              <a:p>
                <a:pPr algn="ctr"/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m*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sinK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=b</a:t>
                </a:r>
              </a:p>
              <a:p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menyre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ekuacionet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lineare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jane: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</m:oMath>
                  </m:oMathPara>
                </a14:m>
                <a:endParaRPr lang="en-US" b="0" i="1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𝑌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US" b="0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Shtrirja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sistemit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ekuacioneve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bllok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fotografishe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quhet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transformim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plan I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ngjajshem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zingjir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E4222F-1771-662B-4E5E-D6E4DC7C7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710" y="1043499"/>
                <a:ext cx="9355954" cy="5036572"/>
              </a:xfrm>
              <a:prstGeom prst="rect">
                <a:avLst/>
              </a:prstGeom>
              <a:blipFill>
                <a:blip r:embed="rId2"/>
                <a:stretch>
                  <a:fillRect l="-521" t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482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996B-1762-9013-93EB-3CA54567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710" y="115409"/>
            <a:ext cx="9694416" cy="81674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Axhustimi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planimetrik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blloku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fotografish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E4222F-1771-662B-4E5E-D6E4DC7C7677}"/>
                  </a:ext>
                </a:extLst>
              </p:cNvPr>
              <p:cNvSpPr txBox="1"/>
              <p:nvPr/>
            </p:nvSpPr>
            <p:spPr>
              <a:xfrm>
                <a:off x="1109710" y="1043499"/>
                <a:ext cx="9355954" cy="4508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formulim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mundeshem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transformimi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tille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problem I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axhustimit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vrojtimeve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indirekte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Ekuacionet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vrojtimit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pike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kontrolli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bar>
                        <m:barPr>
                          <m:ctrlP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</m:sSub>
                        </m:e>
                      </m:ba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bar>
                        <m:barPr>
                          <m:ctrlP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ba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bar>
                        <m:barPr>
                          <m:ctrlP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ba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</m:oMath>
                  </m:oMathPara>
                </a14:m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bar>
                        <m:barPr>
                          <m:ctrlP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</m:sSub>
                        </m:e>
                      </m:ba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bar>
                        <m:barPr>
                          <m:ctrlP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ba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bar>
                        <m:barPr>
                          <m:ctrlP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ba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𝑌</m:t>
                      </m:r>
                    </m:oMath>
                  </m:oMathPara>
                </a14:m>
                <a:endParaRPr lang="en-US" b="0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Ekuacionet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vrojtimit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pike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lidhese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saktesia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planimetrike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bar>
                        <m:barPr>
                          <m:ctrlP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</m:sSub>
                        </m:e>
                      </m:ba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bar>
                        <m:barPr>
                          <m:ctrlP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ba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bar>
                        <m:barPr>
                          <m:ctrlP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ba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en-US" b="0" i="0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−"0"</m:t>
                      </m:r>
                    </m:oMath>
                  </m:oMathPara>
                </a14:m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bar>
                        <m:barPr>
                          <m:ctrlP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</m:sSub>
                        </m:e>
                      </m:ba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bar>
                        <m:barPr>
                          <m:ctrlP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ba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bar>
                        <m:barPr>
                          <m:ctrlP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ba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𝑌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−"0“</m:t>
                      </m:r>
                    </m:oMath>
                  </m:oMathPara>
                </a14:m>
                <a:endParaRPr lang="en-US" b="0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Termat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nenvizuara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jane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panjohurat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Ekuacionet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vrojtimit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kane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pazakont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duhet</a:t>
                </a:r>
                <a:r>
                  <a:rPr lang="en-US" b="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interpretohen</a:t>
                </a:r>
                <a:r>
                  <a:rPr lang="en-US" b="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</a:t>
                </a:r>
                <a:r>
                  <a:rPr lang="en-US" b="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koorigjime</a:t>
                </a:r>
                <a:r>
                  <a:rPr lang="en-US" b="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koordinatave</a:t>
                </a:r>
                <a:r>
                  <a:rPr lang="en-US" b="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b="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njohurave</a:t>
                </a:r>
                <a:r>
                  <a:rPr lang="en-US" b="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ne </a:t>
                </a:r>
                <a:r>
                  <a:rPr lang="en-US" b="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terren</a:t>
                </a:r>
                <a:r>
                  <a:rPr lang="en-US" b="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XY </a:t>
                </a:r>
                <a:r>
                  <a:rPr lang="en-US" b="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b="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vrojtimeve</a:t>
                </a:r>
                <a:r>
                  <a:rPr lang="en-US" b="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imagjinare</a:t>
                </a:r>
                <a:r>
                  <a:rPr lang="en-US" b="0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"0"</m:t>
                    </m:r>
                  </m:oMath>
                </a14:m>
                <a:endParaRPr lang="en-US" b="0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E4222F-1771-662B-4E5E-D6E4DC7C7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710" y="1043499"/>
                <a:ext cx="9355954" cy="4508542"/>
              </a:xfrm>
              <a:prstGeom prst="rect">
                <a:avLst/>
              </a:prstGeom>
              <a:blipFill>
                <a:blip r:embed="rId2"/>
                <a:stretch>
                  <a:fillRect l="-521" t="-676" r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31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996B-1762-9013-93EB-3CA54567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710" y="115409"/>
            <a:ext cx="9694416" cy="81674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Axhustimi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planimetrik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blloku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fotografish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E4222F-1771-662B-4E5E-D6E4DC7C7677}"/>
                  </a:ext>
                </a:extLst>
              </p:cNvPr>
              <p:cNvSpPr txBox="1"/>
              <p:nvPr/>
            </p:nvSpPr>
            <p:spPr>
              <a:xfrm>
                <a:off x="1109710" y="1043499"/>
                <a:ext cx="9355954" cy="4794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Sistemi I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ekuacioneve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normale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axhustimit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planimetrik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bllokut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ka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strukture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shume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veçant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cila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shprehet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formen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matricore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3C4043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3C404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parametrat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panjohur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transformimit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3C40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jane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3C40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3C40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koordinatat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3C40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3C40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3C40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3C40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panjohura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3C40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3C40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te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3C40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3C40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pikave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3C40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3C40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lidhese</m:t>
                      </m:r>
                    </m:oMath>
                  </m:oMathPara>
                </a14:m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Matrica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diagonal</a:t>
                </a:r>
              </a:p>
              <a:p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N-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nenmatricat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cilat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rrisin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koleracionin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ndermjet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Vektori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termave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absolut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panjohurave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vektori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korrespondues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panjohures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vektori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nul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rezultat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matricave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diagonal ne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ekuacionet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normale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mund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eleminojme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panjohurat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perpara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zgjidhjes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ekuacioneve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E4222F-1771-662B-4E5E-D6E4DC7C7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710" y="1043499"/>
                <a:ext cx="9355954" cy="4794005"/>
              </a:xfrm>
              <a:prstGeom prst="rect">
                <a:avLst/>
              </a:prstGeom>
              <a:blipFill>
                <a:blip r:embed="rId2"/>
                <a:stretch>
                  <a:fillRect l="-521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880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996B-1762-9013-93EB-3CA54567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710" y="0"/>
            <a:ext cx="9694416" cy="81674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Axhustimi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planimetrik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blloku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fotografish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E4222F-1771-662B-4E5E-D6E4DC7C7677}"/>
                  </a:ext>
                </a:extLst>
              </p:cNvPr>
              <p:cNvSpPr txBox="1"/>
              <p:nvPr/>
            </p:nvSpPr>
            <p:spPr>
              <a:xfrm>
                <a:off x="1109710" y="816746"/>
                <a:ext cx="9355954" cy="590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+mj-lt"/>
                  <a:buAutoNum type="alphaLcPeriod"/>
                </a:pP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Ekuacionet  pas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eleminimit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elementeve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transformimit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en-US" b="1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𝑁𝑥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b="0" i="1" dirty="0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i="1" dirty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i="1" dirty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b="0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b="0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i="1" dirty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i="1" dirty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Kjo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metode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reduktimit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ekuacioneve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normale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veçanarisht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pershtatshme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per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axhustimin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bllokut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numer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madh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modelesh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numer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vogel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pikash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lidhese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b="1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LcPeriod" startAt="2"/>
                </a:pP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Ekuacionet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normale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pas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eleminimit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koordinatave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pikave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lidhese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b="1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𝑁𝑥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3C4043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3C404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b="0" i="1" dirty="0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3C40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rgbClr val="3C404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3C4043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solidFill>
                              <a:srgbClr val="3C404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3C404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3C404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Kjo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metode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reduktimit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ekuacioneve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normale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veçanerisht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pershtatshme</a:t>
                </a:r>
                <a:r>
                  <a:rPr lang="en-US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per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axhustimin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bllokut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numer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vogel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modelesh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numer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madh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pikash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lidhese</a:t>
                </a:r>
                <a:r>
                  <a:rPr lang="en-US" b="1" dirty="0">
                    <a:solidFill>
                      <a:srgbClr val="3C404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b="1" dirty="0">
                  <a:solidFill>
                    <a:srgbClr val="3C404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E4222F-1771-662B-4E5E-D6E4DC7C7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710" y="816746"/>
                <a:ext cx="9355954" cy="5906232"/>
              </a:xfrm>
              <a:prstGeom prst="rect">
                <a:avLst/>
              </a:prstGeom>
              <a:blipFill>
                <a:blip r:embed="rId2"/>
                <a:stretch>
                  <a:fillRect l="-521" t="-619" r="-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3013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996B-1762-9013-93EB-3CA545673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710" y="115409"/>
            <a:ext cx="9694416" cy="81674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Axhustimi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hapsinor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bllokut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2F22BF-9299-83DF-4A86-E665C82B4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013" y="1375715"/>
            <a:ext cx="4436372" cy="20532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E0E877-4942-700C-BBC2-D4677BCC6A28}"/>
              </a:ext>
            </a:extLst>
          </p:cNvPr>
          <p:cNvSpPr txBox="1"/>
          <p:nvPr/>
        </p:nvSpPr>
        <p:spPr>
          <a:xfrm>
            <a:off x="1109711" y="1375715"/>
            <a:ext cx="55574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axhustim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bllokut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llogarisim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koordinata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XYZ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systemin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koordinativ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terrenit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dhena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fillestare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kemi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koordinatat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xyz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steromodele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formuara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orientimin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relative. </a:t>
            </a:r>
          </a:p>
          <a:p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Perveç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koordinatave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model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lidhese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kontrollit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fusim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koordinatat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model </a:t>
            </a:r>
            <a:r>
              <a:rPr lang="en-US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qendrave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projektimit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Qendra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projektimit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stabilizojne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lartesite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pergjate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itenerarit</a:t>
            </a:r>
            <a:r>
              <a:rPr lang="en-US" b="1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3713285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3920</TotalTime>
  <Words>1933</Words>
  <Application>Microsoft Office PowerPoint</Application>
  <PresentationFormat>Widescreen</PresentationFormat>
  <Paragraphs>135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Lato</vt:lpstr>
      <vt:lpstr>Retrospect</vt:lpstr>
      <vt:lpstr>  Triangulacioni fotogrametrik</vt:lpstr>
      <vt:lpstr>  Triangulacioni fotogrametrik</vt:lpstr>
      <vt:lpstr>  Axhustimi I bllokut me modele te pavarura</vt:lpstr>
      <vt:lpstr>  Axhustimi planimetrik i nje blloku te fotografish</vt:lpstr>
      <vt:lpstr>  Axhustimi planimetrik i nje blloku te fotografish</vt:lpstr>
      <vt:lpstr>  Axhustimi planimetrik i nje blloku te fotografish</vt:lpstr>
      <vt:lpstr>  Axhustimi planimetrik i nje blloku te fotografish</vt:lpstr>
      <vt:lpstr>  Axhustimi planimetrik i nje blloku te fotografish</vt:lpstr>
      <vt:lpstr>  Axhustimi hapsinor I bllokut</vt:lpstr>
      <vt:lpstr>  Axhustimi hapsinor I bllokut</vt:lpstr>
      <vt:lpstr>  Axhustimi hapsinor I bllokut</vt:lpstr>
      <vt:lpstr>  Saktesia planimetrike dhe naltimetrike ne axhustimin ne bllok me modele te pavarura</vt:lpstr>
      <vt:lpstr>  Saktesia planimetrike</vt:lpstr>
      <vt:lpstr>  Saktesia planimetrike</vt:lpstr>
      <vt:lpstr>  Saktesia naltimetrike</vt:lpstr>
      <vt:lpstr>  Saktesia naltimetrike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Fotogrametria </dc:title>
  <dc:creator>Fitore Bajrami</dc:creator>
  <cp:lastModifiedBy>dell</cp:lastModifiedBy>
  <cp:revision>161</cp:revision>
  <dcterms:created xsi:type="dcterms:W3CDTF">2023-10-18T11:51:28Z</dcterms:created>
  <dcterms:modified xsi:type="dcterms:W3CDTF">2024-12-02T15:26:27Z</dcterms:modified>
</cp:coreProperties>
</file>