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80" r:id="rId2"/>
    <p:sldId id="258" r:id="rId3"/>
    <p:sldId id="571" r:id="rId4"/>
    <p:sldId id="572" r:id="rId5"/>
    <p:sldId id="581" r:id="rId6"/>
    <p:sldId id="573" r:id="rId7"/>
    <p:sldId id="575" r:id="rId8"/>
    <p:sldId id="577" r:id="rId9"/>
    <p:sldId id="576" r:id="rId10"/>
    <p:sldId id="578" r:id="rId11"/>
    <p:sldId id="574" r:id="rId12"/>
    <p:sldId id="256" r:id="rId13"/>
    <p:sldId id="57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94660"/>
  </p:normalViewPr>
  <p:slideViewPr>
    <p:cSldViewPr snapToGrid="0">
      <p:cViewPr varScale="1">
        <p:scale>
          <a:sx n="86" d="100"/>
          <a:sy n="86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41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788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1951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820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5479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02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172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774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8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925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156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36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15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118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677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48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2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20.jpe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ADBF7-10F8-6C0E-6779-80ED8B4D5A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2785" y="1493668"/>
            <a:ext cx="10066429" cy="2262781"/>
          </a:xfrm>
        </p:spPr>
        <p:txBody>
          <a:bodyPr/>
          <a:lstStyle/>
          <a:p>
            <a:pPr algn="ctr"/>
            <a:r>
              <a:rPr lang="de-AT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Njësitë për gjatësi, sipërfaqe dhe vëllim?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419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C199B-DC68-EB69-09B8-1D6D2CCB4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0265" y="306333"/>
            <a:ext cx="8911687" cy="1280890"/>
          </a:xfrm>
        </p:spPr>
        <p:txBody>
          <a:bodyPr/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Largesimatesit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elektronik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9E4A90-2530-2F13-62BC-CC4AA48C65FA}"/>
              </a:ext>
            </a:extLst>
          </p:cNvPr>
          <p:cNvSpPr txBox="1"/>
          <p:nvPr/>
        </p:nvSpPr>
        <p:spPr>
          <a:xfrm>
            <a:off x="1701875" y="1587223"/>
            <a:ext cx="563995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Zhvillimi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hovshëm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elektroteknikës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ka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ndikuar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edhe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përmiresimin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instrumenteve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gjeodezike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sidomos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instrumentet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matjen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gjatësive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gjeodezi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matja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gjatesisë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gjithmonë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ka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paraqitur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problem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madh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kyçjen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elektronikës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instrumentet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gjeodezike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edhe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problem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është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tejkaluar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sepse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gjatësitë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maten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saktësi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lartë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sillet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prej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±3mm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deri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ne ±5mm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1km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pic>
        <p:nvPicPr>
          <p:cNvPr id="4098" name="Picture 2" descr="Leica Disto S910 Telemetru Distomat">
            <a:extLst>
              <a:ext uri="{FF2B5EF4-FFF2-40B4-BE49-F238E27FC236}">
                <a16:creationId xmlns:a16="http://schemas.microsoft.com/office/drawing/2014/main" id="{8CED8DBA-FDEC-65A3-9BDB-812A5EF5DA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3415" y="1260259"/>
            <a:ext cx="4337482" cy="4337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3051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CBEA6-B14D-79C9-548A-70189ADB6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020" y="306333"/>
            <a:ext cx="9312030" cy="1280890"/>
          </a:xfrm>
        </p:spPr>
        <p:txBody>
          <a:bodyPr/>
          <a:lstStyle/>
          <a:p>
            <a:pPr algn="ctr"/>
            <a:r>
              <a:rPr lang="en-US" altLang="de-DE" sz="3600" dirty="0" err="1">
                <a:latin typeface="Arial" panose="020B0604020202020204" pitchFamily="34" charset="0"/>
                <a:cs typeface="Arial" panose="020B0604020202020204" pitchFamily="34" charset="0"/>
              </a:rPr>
              <a:t>Matja</a:t>
            </a:r>
            <a:r>
              <a:rPr lang="en-US" altLang="de-DE" sz="36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altLang="de-DE" sz="3600" dirty="0" err="1">
                <a:latin typeface="Arial" panose="020B0604020202020204" pitchFamily="34" charset="0"/>
                <a:cs typeface="Arial" panose="020B0604020202020204" pitchFamily="34" charset="0"/>
              </a:rPr>
              <a:t>sipërfaqeve</a:t>
            </a:r>
            <a:r>
              <a:rPr lang="en-US" altLang="de-DE" sz="3600" dirty="0"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altLang="de-DE" sz="3600" dirty="0" err="1">
                <a:latin typeface="Arial" panose="020B0604020202020204" pitchFamily="34" charset="0"/>
                <a:cs typeface="Arial" panose="020B0604020202020204" pitchFamily="34" charset="0"/>
              </a:rPr>
              <a:t>metodën</a:t>
            </a:r>
            <a:r>
              <a:rPr lang="en-US" altLang="de-DE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3600" dirty="0" err="1">
                <a:latin typeface="Arial" panose="020B0604020202020204" pitchFamily="34" charset="0"/>
                <a:cs typeface="Arial" panose="020B0604020202020204" pitchFamily="34" charset="0"/>
              </a:rPr>
              <a:t>gjeometrike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 descr="JAJCE">
            <a:extLst>
              <a:ext uri="{FF2B5EF4-FFF2-40B4-BE49-F238E27FC236}">
                <a16:creationId xmlns:a16="http://schemas.microsoft.com/office/drawing/2014/main" id="{CD74FF02-1D88-2CB1-5EA8-CA50E11AB7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20000" contras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386" y="1587223"/>
            <a:ext cx="2462213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figura">
            <a:extLst>
              <a:ext uri="{FF2B5EF4-FFF2-40B4-BE49-F238E27FC236}">
                <a16:creationId xmlns:a16="http://schemas.microsoft.com/office/drawing/2014/main" id="{BB8D3392-6D8A-3A69-2955-A047E13B2C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-40000" contras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72" t="9569" r="8435" b="9569"/>
          <a:stretch>
            <a:fillRect/>
          </a:stretch>
        </p:blipFill>
        <p:spPr bwMode="auto">
          <a:xfrm>
            <a:off x="3463771" y="1587223"/>
            <a:ext cx="4543425" cy="269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050ECBF-49E1-32DF-AD97-1524B05EC146}"/>
              </a:ext>
            </a:extLst>
          </p:cNvPr>
          <p:cNvSpPr txBox="1"/>
          <p:nvPr/>
        </p:nvSpPr>
        <p:spPr>
          <a:xfrm>
            <a:off x="1540415" y="1587223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de-DE" sz="1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S = a * b</a:t>
            </a:r>
            <a:r>
              <a:rPr lang="en-US" altLang="de-DE" sz="18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DD348AF-1BB9-95AA-2B12-D7DA3EFA5EC4}"/>
              </a:ext>
            </a:extLst>
          </p:cNvPr>
          <p:cNvSpPr txBox="1"/>
          <p:nvPr/>
        </p:nvSpPr>
        <p:spPr>
          <a:xfrm>
            <a:off x="1540415" y="2194759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de-DE" sz="1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S = a</a:t>
            </a:r>
            <a:r>
              <a:rPr lang="en-US" altLang="de-DE" sz="1800" i="1" baseline="30000" dirty="0">
                <a:solidFill>
                  <a:schemeClr val="tx1"/>
                </a:solidFill>
                <a:latin typeface="Times New Roman" panose="02020603050405020304" pitchFamily="18" charset="0"/>
              </a:rPr>
              <a:t>2</a:t>
            </a:r>
            <a:r>
              <a:rPr lang="en-US" altLang="de-DE" sz="18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81AD9F0-8290-90C8-9AFC-2F59ABBEBE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9337356"/>
              </p:ext>
            </p:extLst>
          </p:nvPr>
        </p:nvGraphicFramePr>
        <p:xfrm>
          <a:off x="935020" y="3116062"/>
          <a:ext cx="2286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5" imgW="1129810" imgH="393529" progId="Equation.3">
                  <p:embed/>
                </p:oleObj>
              </mc:Choice>
              <mc:Fallback>
                <p:oleObj name="Equation" r:id="rId5" imgW="1129810" imgH="393529" progId="Equation.3">
                  <p:embed/>
                  <p:pic>
                    <p:nvPicPr>
                      <p:cNvPr id="79879" name="Object 9">
                        <a:extLst>
                          <a:ext uri="{FF2B5EF4-FFF2-40B4-BE49-F238E27FC236}">
                            <a16:creationId xmlns:a16="http://schemas.microsoft.com/office/drawing/2014/main" id="{5CAF95A7-40EA-CC3B-7AAC-4456ED1AC5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020" y="3116062"/>
                        <a:ext cx="2286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>
            <a:extLst>
              <a:ext uri="{FF2B5EF4-FFF2-40B4-BE49-F238E27FC236}">
                <a16:creationId xmlns:a16="http://schemas.microsoft.com/office/drawing/2014/main" id="{FEA5A2E5-C7B1-0323-7D45-21D576C668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5090464"/>
              </p:ext>
            </p:extLst>
          </p:nvPr>
        </p:nvGraphicFramePr>
        <p:xfrm>
          <a:off x="1850254" y="5495609"/>
          <a:ext cx="381000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7" imgW="2082800" imgH="393700" progId="Equation.3">
                  <p:embed/>
                </p:oleObj>
              </mc:Choice>
              <mc:Fallback>
                <p:oleObj name="Equation" r:id="rId7" imgW="2082800" imgH="393700" progId="Equation.3">
                  <p:embed/>
                  <p:pic>
                    <p:nvPicPr>
                      <p:cNvPr id="79880" name="Object 11">
                        <a:extLst>
                          <a:ext uri="{FF2B5EF4-FFF2-40B4-BE49-F238E27FC236}">
                            <a16:creationId xmlns:a16="http://schemas.microsoft.com/office/drawing/2014/main" id="{64A505B3-CD8A-F55A-2614-E7C00618BC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0254" y="5495609"/>
                        <a:ext cx="3810000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3">
            <a:extLst>
              <a:ext uri="{FF2B5EF4-FFF2-40B4-BE49-F238E27FC236}">
                <a16:creationId xmlns:a16="http://schemas.microsoft.com/office/drawing/2014/main" id="{DA13FA90-D7BC-0984-1EDE-3753340198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9779" y="4834369"/>
            <a:ext cx="189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de-DE" sz="24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s=(</a:t>
            </a:r>
            <a:r>
              <a:rPr lang="en-US" altLang="de-DE" sz="2400" i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a+b+c</a:t>
            </a:r>
            <a:r>
              <a:rPr lang="en-US" altLang="de-DE" sz="24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):2</a:t>
            </a:r>
            <a:r>
              <a:rPr lang="en-US" altLang="de-DE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1B804FED-5E01-1005-BA48-6AC3EB7D79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9779" y="4323795"/>
            <a:ext cx="1463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de-DE" sz="24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S = </a:t>
            </a:r>
            <a:r>
              <a:rPr lang="en-US" altLang="de-DE" sz="2400" i="1" dirty="0">
                <a:solidFill>
                  <a:schemeClr val="tx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en-US" altLang="de-DE" sz="24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de-DE" sz="2400" i="1" dirty="0">
                <a:solidFill>
                  <a:schemeClr val="tx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* r</a:t>
            </a:r>
            <a:r>
              <a:rPr lang="en-US" altLang="de-DE" sz="2400" i="1" baseline="30000" dirty="0">
                <a:solidFill>
                  <a:schemeClr val="tx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de-DE" sz="2400" dirty="0">
                <a:solidFill>
                  <a:schemeClr val="tx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00939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CDBCF-777F-C90B-4C9D-8528D5F0A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60966" y="239697"/>
            <a:ext cx="8915399" cy="1265019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Metodat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sq-AL" sz="3600" b="1" dirty="0">
                <a:latin typeface="Arial" panose="020B0604020202020204" pitchFamily="34" charset="0"/>
                <a:cs typeface="Arial" panose="020B0604020202020204" pitchFamily="34" charset="0"/>
              </a:rPr>
              <a:t>ër llogaritjen e vëllimeve të terrenit nga harta</a:t>
            </a:r>
            <a:endParaRPr lang="mk-MK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854A30-40C1-930C-7EC6-888566395185}"/>
              </a:ext>
            </a:extLst>
          </p:cNvPr>
          <p:cNvSpPr txBox="1"/>
          <p:nvPr/>
        </p:nvSpPr>
        <p:spPr>
          <a:xfrm>
            <a:off x="1710045" y="2031168"/>
            <a:ext cx="609452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sq-AL" altLang="de-D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Metoda e profileve</a:t>
            </a:r>
          </a:p>
          <a:p>
            <a:pPr marL="342900" indent="-342900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sq-AL" altLang="de-D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Metoda mekanike</a:t>
            </a:r>
          </a:p>
          <a:p>
            <a:pPr marL="342900" indent="-342900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sq-AL" altLang="de-D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Metoda e izohipsave</a:t>
            </a:r>
          </a:p>
          <a:p>
            <a:pPr marL="342900" indent="-342900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sq-AL" altLang="de-D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Metoda e rrjetës katrore</a:t>
            </a:r>
          </a:p>
          <a:p>
            <a:pPr marL="342900" indent="-342900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sq-AL" altLang="de-D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Metoda e Simpsonit</a:t>
            </a:r>
            <a:endParaRPr lang="mk-MK" altLang="de-DE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9872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5F647-621E-1618-2895-5627EE844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9141" y="2495592"/>
            <a:ext cx="8911687" cy="1280890"/>
          </a:xfrm>
        </p:spPr>
        <p:txBody>
          <a:bodyPr/>
          <a:lstStyle/>
          <a:p>
            <a:r>
              <a:rPr lang="en-US" dirty="0"/>
              <a:t>ESE- TEODOLITI, PJESET KRYESORE TE TIJ </a:t>
            </a:r>
          </a:p>
        </p:txBody>
      </p:sp>
    </p:spTree>
    <p:extLst>
      <p:ext uri="{BB962C8B-B14F-4D97-AF65-F5344CB8AC3E}">
        <p14:creationId xmlns:p14="http://schemas.microsoft.com/office/powerpoint/2010/main" val="3691105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1D1D6-85FC-8DA6-1030-EB7B2C75A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2544" y="372402"/>
            <a:ext cx="8911687" cy="592131"/>
          </a:xfrm>
        </p:spPr>
        <p:txBody>
          <a:bodyPr>
            <a:noAutofit/>
          </a:bodyPr>
          <a:lstStyle/>
          <a:p>
            <a:pPr algn="ctr"/>
            <a:r>
              <a:rPr lang="de-AT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Njësitë për gjatësi, sipërfaqe dhe vëllim</a:t>
            </a:r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D4592D-9B2E-28BF-22B1-807A2D973BFD}"/>
              </a:ext>
            </a:extLst>
          </p:cNvPr>
          <p:cNvSpPr txBox="1"/>
          <p:nvPr/>
        </p:nvSpPr>
        <p:spPr>
          <a:xfrm>
            <a:off x="2146936" y="1213840"/>
            <a:ext cx="5867469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Gjatësi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m-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=100cm=1000mm;    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1cm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=0.01m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1cm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=10mm; 1mm=0.1cm =0.001m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dirty="0"/>
          </a:p>
        </p:txBody>
      </p:sp>
      <p:pic>
        <p:nvPicPr>
          <p:cNvPr id="1026" name="Picture 2" descr="Calculating Geodesic Areas in ArcMap with Field Calculator">
            <a:extLst>
              <a:ext uri="{FF2B5EF4-FFF2-40B4-BE49-F238E27FC236}">
                <a16:creationId xmlns:a16="http://schemas.microsoft.com/office/drawing/2014/main" id="{2468CF23-BD2C-C620-7B45-46C7635C49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180" y="2778712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easurement of Length: Units, Tools &amp; Chart">
            <a:extLst>
              <a:ext uri="{FF2B5EF4-FFF2-40B4-BE49-F238E27FC236}">
                <a16:creationId xmlns:a16="http://schemas.microsoft.com/office/drawing/2014/main" id="{CB4D5D5A-92FD-83E1-22D6-D1721DA2A0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7849" y="1216242"/>
            <a:ext cx="2612345" cy="1562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F7352A5-5C30-8AE5-FEC2-CBA0436C6F45}"/>
                  </a:ext>
                </a:extLst>
              </p:cNvPr>
              <p:cNvSpPr txBox="1"/>
              <p:nvPr/>
            </p:nvSpPr>
            <p:spPr>
              <a:xfrm>
                <a:off x="6023264" y="3082707"/>
                <a:ext cx="6094520" cy="12127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Siperfaqja 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dirty="0"/>
                  <a:t> =1m*1m=100cm*100cm=10 000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dirty="0"/>
                  <a:t> =1m*1m=1000mm*100mm=1000.000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F7352A5-5C30-8AE5-FEC2-CBA0436C6F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3264" y="3082707"/>
                <a:ext cx="6094520" cy="1212768"/>
              </a:xfrm>
              <a:prstGeom prst="rect">
                <a:avLst/>
              </a:prstGeom>
              <a:blipFill>
                <a:blip r:embed="rId4"/>
                <a:stretch>
                  <a:fillRect l="-800" t="-30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C61FD40-3FA6-5160-A619-2639A2AE2939}"/>
                  </a:ext>
                </a:extLst>
              </p:cNvPr>
              <p:cNvSpPr txBox="1"/>
              <p:nvPr/>
            </p:nvSpPr>
            <p:spPr>
              <a:xfrm>
                <a:off x="2244591" y="4756955"/>
                <a:ext cx="7300868" cy="12127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Vellimi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1m*1m*1m=100cm*100cm*100cm=1.000.000 c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1m*1m*1m=1000mm*1000mm*1000mm= 1.000.000.000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endParaRPr lang="en-US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C61FD40-3FA6-5160-A619-2639A2AE29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4591" y="4756955"/>
                <a:ext cx="7300868" cy="1212768"/>
              </a:xfrm>
              <a:prstGeom prst="rect">
                <a:avLst/>
              </a:prstGeom>
              <a:blipFill>
                <a:blip r:embed="rId5"/>
                <a:stretch>
                  <a:fillRect l="-668" t="-25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32" name="Picture 8" descr="What is Volume? | Maths Lessons | Twinkl Teaching Wiki">
            <a:extLst>
              <a:ext uri="{FF2B5EF4-FFF2-40B4-BE49-F238E27FC236}">
                <a16:creationId xmlns:a16="http://schemas.microsoft.com/office/drawing/2014/main" id="{4B0725A8-44F8-8535-439A-E935260BAB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5459" y="3992932"/>
            <a:ext cx="1750636" cy="2492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B341730-32CE-4203-A882-2EEEC0A91898}"/>
              </a:ext>
            </a:extLst>
          </p:cNvPr>
          <p:cNvSpPr/>
          <p:nvPr/>
        </p:nvSpPr>
        <p:spPr>
          <a:xfrm>
            <a:off x="2119326" y="5807265"/>
            <a:ext cx="73008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është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një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njësitë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përdorura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saktësia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matjeve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është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rëndësishme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për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shumë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aplikacione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teknike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shkencore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457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1D1D6-85FC-8DA6-1030-EB7B2C75A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5" y="221482"/>
            <a:ext cx="8911687" cy="592131"/>
          </a:xfrm>
        </p:spPr>
        <p:txBody>
          <a:bodyPr>
            <a:noAutofit/>
          </a:bodyPr>
          <a:lstStyle/>
          <a:p>
            <a:pPr algn="ctr"/>
            <a:r>
              <a:rPr lang="de-AT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Përpjesa – gjatësi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470BE2D-1E4C-E55F-0266-BA175FE55E77}"/>
                  </a:ext>
                </a:extLst>
              </p:cNvPr>
              <p:cNvSpPr txBox="1"/>
              <p:nvPr/>
            </p:nvSpPr>
            <p:spPr>
              <a:xfrm>
                <a:off x="1893531" y="951675"/>
                <a:ext cx="8404934" cy="63879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den>
                    </m:f>
                  </m:oMath>
                </a14:m>
                <a:r>
                  <a:rPr lang="en-US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ose</a:t>
                </a:r>
                <a:r>
                  <a:rPr lang="en-US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 d:D=1:P     </a:t>
                </a:r>
              </a:p>
              <a:p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1:P -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herësi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përpjesës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d-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gjatësia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në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plan (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hartë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D-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Gjatësia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në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natyre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(e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reduktuar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në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projeksionin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përkatës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d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dhe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P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të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panjohuar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D=?</a:t>
                </a: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D=d*P</a:t>
                </a:r>
              </a:p>
              <a:p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dhe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të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panjohura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d=</a:t>
                </a:r>
                <a:r>
                  <a:rPr lang="en-US" sz="22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den>
                    </m:f>
                  </m:oMath>
                </a14:m>
                <a:endParaRPr lang="en-US" sz="2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dhe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panjohura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P=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470BE2D-1E4C-E55F-0266-BA175FE55E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3531" y="951675"/>
                <a:ext cx="8404934" cy="6387903"/>
              </a:xfrm>
              <a:prstGeom prst="rect">
                <a:avLst/>
              </a:prstGeom>
              <a:blipFill>
                <a:blip r:embed="rId2"/>
                <a:stretch>
                  <a:fillRect l="-9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6105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B8163-83B4-F616-8474-86148AA9F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5877" y="260126"/>
            <a:ext cx="8911687" cy="1280890"/>
          </a:xfrm>
        </p:spPr>
        <p:txBody>
          <a:bodyPr/>
          <a:lstStyle/>
          <a:p>
            <a:pPr algn="ctr"/>
            <a:r>
              <a:rPr lang="de-AT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Përpjesa</a:t>
            </a:r>
            <a:r>
              <a:rPr lang="de-AT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- sipërfaqe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C2CD20F-11C3-9601-2698-24671668CBE2}"/>
                  </a:ext>
                </a:extLst>
              </p:cNvPr>
              <p:cNvSpPr txBox="1"/>
              <p:nvPr/>
            </p:nvSpPr>
            <p:spPr>
              <a:xfrm>
                <a:off x="1910919" y="1253516"/>
                <a:ext cx="6094520" cy="58351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s=d*d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-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gjatësia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në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plan</a:t>
                </a: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S=D*D=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-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në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terren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den>
                    </m:f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→ D= d*P→ P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𝐷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S=s*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2 </m:t>
                        </m:r>
                      </m:sup>
                    </m:sSup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den>
                    </m:f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den>
                        </m:f>
                      </m:e>
                    </m:rad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C2CD20F-11C3-9601-2698-24671668CB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0919" y="1253516"/>
                <a:ext cx="6094520" cy="5835187"/>
              </a:xfrm>
              <a:prstGeom prst="rect">
                <a:avLst/>
              </a:prstGeom>
              <a:blipFill>
                <a:blip r:embed="rId2"/>
                <a:stretch>
                  <a:fillRect l="-1000" t="-6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4613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0D9B7-D18C-DDDD-CD1F-43ACB1264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0063" y="2710362"/>
            <a:ext cx="8911687" cy="1280890"/>
          </a:xfrm>
        </p:spPr>
        <p:txBody>
          <a:bodyPr/>
          <a:lstStyle/>
          <a:p>
            <a:pPr algn="ctr"/>
            <a:r>
              <a:rPr lang="de-AT" sz="3600" dirty="0">
                <a:latin typeface="Arial" panose="020B0604020202020204" pitchFamily="34" charset="0"/>
                <a:cs typeface="Arial" panose="020B0604020202020204" pitchFamily="34" charset="0"/>
              </a:rPr>
              <a:t>MATJA E GJATESIVE?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68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7AB23-6186-5709-BE9E-97E2834CC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3732" y="393290"/>
            <a:ext cx="8911687" cy="1280890"/>
          </a:xfrm>
        </p:spPr>
        <p:txBody>
          <a:bodyPr/>
          <a:lstStyle/>
          <a:p>
            <a:pPr algn="ctr"/>
            <a:r>
              <a:rPr lang="de-AT" sz="3600" dirty="0">
                <a:latin typeface="Arial" panose="020B0604020202020204" pitchFamily="34" charset="0"/>
                <a:cs typeface="Arial" panose="020B0604020202020204" pitchFamily="34" charset="0"/>
              </a:rPr>
              <a:t>MATJA E GJATESIVE</a:t>
            </a:r>
            <a:br>
              <a:rPr lang="de-AT" sz="3600" dirty="0">
                <a:latin typeface="+mj-lt"/>
                <a:cs typeface="Arial" charset="0"/>
              </a:rPr>
            </a:b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D78B1D-0B0A-8C65-AA94-FEA4E448AD67}"/>
              </a:ext>
            </a:extLst>
          </p:cNvPr>
          <p:cNvSpPr txBox="1"/>
          <p:nvPr/>
        </p:nvSpPr>
        <p:spPr>
          <a:xfrm>
            <a:off x="1326581" y="1395560"/>
            <a:ext cx="613953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Mënyrat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përcaktimit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gjatësive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janë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mënyrë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drejtpërdrejtë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mënyrë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tërthort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mënyre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drejtëpërdrejtë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matet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direkt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terren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me: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Shiritmetër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fushor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shiritmetër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roletë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Tela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invari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Distomatës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HALOorodje.si Trade">
            <a:extLst>
              <a:ext uri="{FF2B5EF4-FFF2-40B4-BE49-F238E27FC236}">
                <a16:creationId xmlns:a16="http://schemas.microsoft.com/office/drawing/2014/main" id="{233AD391-61C2-BADD-0C91-13851FBB8B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557" y="864171"/>
            <a:ext cx="2511641" cy="2511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igital Distance Meter - LEICA DISTOMATE, For Measurement">
            <a:extLst>
              <a:ext uri="{FF2B5EF4-FFF2-40B4-BE49-F238E27FC236}">
                <a16:creationId xmlns:a16="http://schemas.microsoft.com/office/drawing/2014/main" id="{D28D9049-197E-BAF0-A044-48DC59A277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7225" y="2366278"/>
            <a:ext cx="2640922" cy="2640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CEADFC9-0800-CBE0-F4A7-C4E59B19CB76}"/>
              </a:ext>
            </a:extLst>
          </p:cNvPr>
          <p:cNvSpPr txBox="1"/>
          <p:nvPr/>
        </p:nvSpPr>
        <p:spPr>
          <a:xfrm>
            <a:off x="1326581" y="4050607"/>
            <a:ext cx="60945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Gjatësia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mënyrë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tërthort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përcaktohet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bazë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teoremës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sinusit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cosinusit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tangjentit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Gjatësimatës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optik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Gjatësi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matës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elektrooptik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8657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BABE9-CEEA-25B0-4236-B6802E98D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0467" y="526455"/>
            <a:ext cx="8911687" cy="1280890"/>
          </a:xfrm>
        </p:spPr>
        <p:txBody>
          <a:bodyPr/>
          <a:lstStyle/>
          <a:p>
            <a:pPr algn="ctr"/>
            <a:r>
              <a:rPr lang="de-AT" sz="3600" dirty="0">
                <a:latin typeface="Arial" panose="020B0604020202020204" pitchFamily="34" charset="0"/>
                <a:cs typeface="Arial" panose="020B0604020202020204" pitchFamily="34" charset="0"/>
              </a:rPr>
              <a:t>TEOREMA E SINUSIT</a:t>
            </a:r>
            <a:br>
              <a:rPr lang="de-AT" sz="3600" dirty="0">
                <a:latin typeface="+mj-lt"/>
                <a:cs typeface="Arial" charset="0"/>
              </a:rPr>
            </a:b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9631631-6429-6585-A957-EE61503ADB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2619" y="1737803"/>
            <a:ext cx="3971925" cy="408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E1566EA2-83FA-DB6A-AC08-CA523F7A5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5545" y="1870969"/>
            <a:ext cx="382905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401BD5A2-D19E-F526-1B8E-B9365424CD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6582" y="4555724"/>
            <a:ext cx="286702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5724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4494F-B5A9-18E0-E72A-B1058EDDD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AT" sz="3600" dirty="0">
                <a:latin typeface="Arial" panose="020B0604020202020204" pitchFamily="34" charset="0"/>
                <a:cs typeface="Arial" panose="020B0604020202020204" pitchFamily="34" charset="0"/>
              </a:rPr>
              <a:t>TEOREMA E TANGJENTIT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652FD92-0C05-A8AA-D1EB-2864E7AFAF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3334" y="1676817"/>
            <a:ext cx="3790950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94019384-B751-5E25-86FF-9C958C83A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06"/>
          <a:stretch>
            <a:fillRect/>
          </a:stretch>
        </p:blipFill>
        <p:spPr bwMode="auto">
          <a:xfrm>
            <a:off x="1586143" y="1518776"/>
            <a:ext cx="2286000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514F6E39-EBB9-E2E0-B0AC-5F01311106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188" y="1639203"/>
            <a:ext cx="23050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51C7B8C-E2A8-3D22-FF2E-78C2E86381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94" r="5943"/>
          <a:stretch>
            <a:fillRect/>
          </a:stretch>
        </p:blipFill>
        <p:spPr bwMode="auto">
          <a:xfrm>
            <a:off x="1586143" y="3020212"/>
            <a:ext cx="3692525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2A9594B-163B-8E44-C43A-7B0D54CB16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513" y="4658336"/>
            <a:ext cx="254317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D05781F-47DD-C3A3-5E04-80FD5A4B5E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371" y="5181183"/>
            <a:ext cx="319087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1565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323FD-95CE-565E-E1E6-4CA21E15F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606355"/>
            <a:ext cx="8911687" cy="1280890"/>
          </a:xfrm>
        </p:spPr>
        <p:txBody>
          <a:bodyPr/>
          <a:lstStyle/>
          <a:p>
            <a:pPr algn="ctr"/>
            <a:r>
              <a:rPr lang="de-AT" sz="3600" dirty="0">
                <a:latin typeface="Arial" panose="020B0604020202020204" pitchFamily="34" charset="0"/>
                <a:cs typeface="Arial" panose="020B0604020202020204" pitchFamily="34" charset="0"/>
              </a:rPr>
              <a:t>TEOREMA E COSINUSIT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258D73F-DBB2-1364-E2CB-27115C75B62F}"/>
                  </a:ext>
                </a:extLst>
              </p:cNvPr>
              <p:cNvSpPr txBox="1"/>
              <p:nvPr/>
            </p:nvSpPr>
            <p:spPr>
              <a:xfrm>
                <a:off x="2070715" y="1653011"/>
                <a:ext cx="8481127" cy="369697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Teorema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cosinusit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përdoret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në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trekëndësh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janë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matur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dy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brinje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dhe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këndi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në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tyre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sikurse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teorema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tangjentit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Nese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janë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të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njohura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brinjet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dhe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dhe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këndi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në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tyre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l-GR" i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α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atëherë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sipas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teoremës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së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cosinusit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brinja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llogaritet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−2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𝑏𝑐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∗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𝑐𝑜𝑠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𝛼</m:t>
                      </m:r>
                    </m:oMath>
                  </m:oMathPara>
                </a14:m>
                <a:endParaRPr lang="en-US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endParaRPr lang="en-US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Pastaj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këndet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𝛽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𝑑h𝑒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𝛾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llogariten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𝑐𝑜𝑠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𝛽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𝑎𝑐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𝑐𝑜𝑠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γ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𝑎𝑏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258D73F-DBB2-1364-E2CB-27115C75B6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0715" y="1653011"/>
                <a:ext cx="8481127" cy="3696974"/>
              </a:xfrm>
              <a:prstGeom prst="rect">
                <a:avLst/>
              </a:prstGeom>
              <a:blipFill>
                <a:blip r:embed="rId2"/>
                <a:stretch>
                  <a:fillRect l="-647" t="-824" r="-4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992695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344</TotalTime>
  <Words>545</Words>
  <Application>Microsoft Office PowerPoint</Application>
  <PresentationFormat>Widescreen</PresentationFormat>
  <Paragraphs>88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Cambria Math</vt:lpstr>
      <vt:lpstr>Century Gothic</vt:lpstr>
      <vt:lpstr>Symbol</vt:lpstr>
      <vt:lpstr>Times New Roman</vt:lpstr>
      <vt:lpstr>Wingdings</vt:lpstr>
      <vt:lpstr>Wingdings 3</vt:lpstr>
      <vt:lpstr>Wisp</vt:lpstr>
      <vt:lpstr>Equation</vt:lpstr>
      <vt:lpstr>Njësitë për gjatësi, sipërfaqe dhe vëllim?</vt:lpstr>
      <vt:lpstr>Njësitë për gjatësi, sipërfaqe dhe vëllim</vt:lpstr>
      <vt:lpstr>Përpjesa – gjatësi</vt:lpstr>
      <vt:lpstr>Përpjesa - sipërfaqe</vt:lpstr>
      <vt:lpstr>MATJA E GJATESIVE?</vt:lpstr>
      <vt:lpstr>MATJA E GJATESIVE </vt:lpstr>
      <vt:lpstr>TEOREMA E SINUSIT </vt:lpstr>
      <vt:lpstr>TEOREMA E TANGJENTIT</vt:lpstr>
      <vt:lpstr>TEOREMA E COSINUSIT</vt:lpstr>
      <vt:lpstr>Largesimatesit elektronik</vt:lpstr>
      <vt:lpstr>Matja e sipërfaqeve me metodën gjeometrike</vt:lpstr>
      <vt:lpstr>Metodat për llogaritjen e vëllimeve të terrenit nga harta</vt:lpstr>
      <vt:lpstr>ESE- TEODOLITI, PJESET KRYESORE TE TIJ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Njësitë e matjeve </dc:title>
  <dc:creator>Fitore Bajrami</dc:creator>
  <cp:lastModifiedBy>dell</cp:lastModifiedBy>
  <cp:revision>41</cp:revision>
  <dcterms:created xsi:type="dcterms:W3CDTF">2023-10-15T12:23:20Z</dcterms:created>
  <dcterms:modified xsi:type="dcterms:W3CDTF">2024-10-07T09:15:30Z</dcterms:modified>
</cp:coreProperties>
</file>