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6" r:id="rId3"/>
    <p:sldId id="277" r:id="rId4"/>
    <p:sldId id="278" r:id="rId5"/>
    <p:sldId id="285" r:id="rId6"/>
    <p:sldId id="279" r:id="rId7"/>
    <p:sldId id="271" r:id="rId8"/>
    <p:sldId id="272" r:id="rId9"/>
    <p:sldId id="280" r:id="rId10"/>
    <p:sldId id="282" r:id="rId11"/>
    <p:sldId id="281" r:id="rId12"/>
    <p:sldId id="283" r:id="rId13"/>
    <p:sldId id="28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3258" autoAdjust="0"/>
  </p:normalViewPr>
  <p:slideViewPr>
    <p:cSldViewPr snapToGrid="0">
      <p:cViewPr varScale="1">
        <p:scale>
          <a:sx n="81" d="100"/>
          <a:sy n="81" d="100"/>
        </p:scale>
        <p:origin x="75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5C29-A722-1D4B-25B4-B8AFD2356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66C671-90B1-9888-C2FD-363847C5EA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18068E-8812-417E-2AC7-E8A2E8E5A5F3}"/>
              </a:ext>
            </a:extLst>
          </p:cNvPr>
          <p:cNvSpPr>
            <a:spLocks noGrp="1"/>
          </p:cNvSpPr>
          <p:nvPr>
            <p:ph type="dt" sz="half" idx="10"/>
          </p:nvPr>
        </p:nvSpPr>
        <p:spPr/>
        <p:txBody>
          <a:bodyPr/>
          <a:lstStyle/>
          <a:p>
            <a:fld id="{C7F6833C-E915-41CD-85E2-F1F0A6C8C351}" type="datetimeFigureOut">
              <a:rPr lang="en-US" smtClean="0"/>
              <a:t>10/11/2024</a:t>
            </a:fld>
            <a:endParaRPr lang="en-US"/>
          </a:p>
        </p:txBody>
      </p:sp>
      <p:sp>
        <p:nvSpPr>
          <p:cNvPr id="5" name="Footer Placeholder 4">
            <a:extLst>
              <a:ext uri="{FF2B5EF4-FFF2-40B4-BE49-F238E27FC236}">
                <a16:creationId xmlns:a16="http://schemas.microsoft.com/office/drawing/2014/main" id="{26BB77B1-AA27-D133-8D21-1350671D6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1A1D7-1B24-4DAB-6D8C-BEA7F11EDD6F}"/>
              </a:ext>
            </a:extLst>
          </p:cNvPr>
          <p:cNvSpPr>
            <a:spLocks noGrp="1"/>
          </p:cNvSpPr>
          <p:nvPr>
            <p:ph type="sldNum" sz="quarter" idx="12"/>
          </p:nvPr>
        </p:nvSpPr>
        <p:spPr/>
        <p:txBody>
          <a:bodyPr/>
          <a:lstStyle/>
          <a:p>
            <a:fld id="{51D2D4D8-986E-4985-BB34-9BC480ECA68F}" type="slidenum">
              <a:rPr lang="en-US" smtClean="0"/>
              <a:t>‹#›</a:t>
            </a:fld>
            <a:endParaRPr lang="en-US"/>
          </a:p>
        </p:txBody>
      </p:sp>
    </p:spTree>
    <p:extLst>
      <p:ext uri="{BB962C8B-B14F-4D97-AF65-F5344CB8AC3E}">
        <p14:creationId xmlns:p14="http://schemas.microsoft.com/office/powerpoint/2010/main" val="298024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73921-4F23-2896-9E0C-E8D804FEB6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9B20BE-68F4-C58E-3861-59134D2E4D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F9F92-4431-AF52-1083-E3A6DBCF563A}"/>
              </a:ext>
            </a:extLst>
          </p:cNvPr>
          <p:cNvSpPr>
            <a:spLocks noGrp="1"/>
          </p:cNvSpPr>
          <p:nvPr>
            <p:ph type="dt" sz="half" idx="10"/>
          </p:nvPr>
        </p:nvSpPr>
        <p:spPr/>
        <p:txBody>
          <a:bodyPr/>
          <a:lstStyle/>
          <a:p>
            <a:fld id="{C7F6833C-E915-41CD-85E2-F1F0A6C8C351}" type="datetimeFigureOut">
              <a:rPr lang="en-US" smtClean="0"/>
              <a:t>10/11/2024</a:t>
            </a:fld>
            <a:endParaRPr lang="en-US"/>
          </a:p>
        </p:txBody>
      </p:sp>
      <p:sp>
        <p:nvSpPr>
          <p:cNvPr id="5" name="Footer Placeholder 4">
            <a:extLst>
              <a:ext uri="{FF2B5EF4-FFF2-40B4-BE49-F238E27FC236}">
                <a16:creationId xmlns:a16="http://schemas.microsoft.com/office/drawing/2014/main" id="{BCB5F3AB-520F-E504-5681-0EC527FA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FEE23-E9BB-38B3-035F-B1BF67ED84A1}"/>
              </a:ext>
            </a:extLst>
          </p:cNvPr>
          <p:cNvSpPr>
            <a:spLocks noGrp="1"/>
          </p:cNvSpPr>
          <p:nvPr>
            <p:ph type="sldNum" sz="quarter" idx="12"/>
          </p:nvPr>
        </p:nvSpPr>
        <p:spPr/>
        <p:txBody>
          <a:bodyPr/>
          <a:lstStyle/>
          <a:p>
            <a:fld id="{51D2D4D8-986E-4985-BB34-9BC480ECA68F}" type="slidenum">
              <a:rPr lang="en-US" smtClean="0"/>
              <a:t>‹#›</a:t>
            </a:fld>
            <a:endParaRPr lang="en-US"/>
          </a:p>
        </p:txBody>
      </p:sp>
    </p:spTree>
    <p:extLst>
      <p:ext uri="{BB962C8B-B14F-4D97-AF65-F5344CB8AC3E}">
        <p14:creationId xmlns:p14="http://schemas.microsoft.com/office/powerpoint/2010/main" val="209635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6E106D-A5E7-4905-260C-C5ACF2B068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824340-DD92-4D36-973D-F0D6228BCC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D5812-6EDC-7322-700D-181542AADB98}"/>
              </a:ext>
            </a:extLst>
          </p:cNvPr>
          <p:cNvSpPr>
            <a:spLocks noGrp="1"/>
          </p:cNvSpPr>
          <p:nvPr>
            <p:ph type="dt" sz="half" idx="10"/>
          </p:nvPr>
        </p:nvSpPr>
        <p:spPr/>
        <p:txBody>
          <a:bodyPr/>
          <a:lstStyle/>
          <a:p>
            <a:fld id="{C7F6833C-E915-41CD-85E2-F1F0A6C8C351}" type="datetimeFigureOut">
              <a:rPr lang="en-US" smtClean="0"/>
              <a:t>10/11/2024</a:t>
            </a:fld>
            <a:endParaRPr lang="en-US"/>
          </a:p>
        </p:txBody>
      </p:sp>
      <p:sp>
        <p:nvSpPr>
          <p:cNvPr id="5" name="Footer Placeholder 4">
            <a:extLst>
              <a:ext uri="{FF2B5EF4-FFF2-40B4-BE49-F238E27FC236}">
                <a16:creationId xmlns:a16="http://schemas.microsoft.com/office/drawing/2014/main" id="{83BFFE33-2A86-180D-C2D0-C23680DD7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0837A-C92D-9435-4AB3-48B76F2E6080}"/>
              </a:ext>
            </a:extLst>
          </p:cNvPr>
          <p:cNvSpPr>
            <a:spLocks noGrp="1"/>
          </p:cNvSpPr>
          <p:nvPr>
            <p:ph type="sldNum" sz="quarter" idx="12"/>
          </p:nvPr>
        </p:nvSpPr>
        <p:spPr/>
        <p:txBody>
          <a:bodyPr/>
          <a:lstStyle/>
          <a:p>
            <a:fld id="{51D2D4D8-986E-4985-BB34-9BC480ECA68F}" type="slidenum">
              <a:rPr lang="en-US" smtClean="0"/>
              <a:t>‹#›</a:t>
            </a:fld>
            <a:endParaRPr lang="en-US"/>
          </a:p>
        </p:txBody>
      </p:sp>
    </p:spTree>
    <p:extLst>
      <p:ext uri="{BB962C8B-B14F-4D97-AF65-F5344CB8AC3E}">
        <p14:creationId xmlns:p14="http://schemas.microsoft.com/office/powerpoint/2010/main" val="2529624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0609CA-0390-4AE8-972D-D6A2D8F48266}"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F1BCA-323F-497E-8D6B-AC47E3E2FDB9}" type="slidenum">
              <a:rPr lang="en-US" smtClean="0"/>
              <a:t>‹#›</a:t>
            </a:fld>
            <a:endParaRPr lang="en-US"/>
          </a:p>
        </p:txBody>
      </p:sp>
    </p:spTree>
    <p:extLst>
      <p:ext uri="{BB962C8B-B14F-4D97-AF65-F5344CB8AC3E}">
        <p14:creationId xmlns:p14="http://schemas.microsoft.com/office/powerpoint/2010/main" val="2837701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7BF8D-3890-C4FF-648F-BC285089EA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FDAE72-1B6A-3AAA-AA2D-AD329CF83A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C7A11-DD85-F3CE-8961-67D13A86DF59}"/>
              </a:ext>
            </a:extLst>
          </p:cNvPr>
          <p:cNvSpPr>
            <a:spLocks noGrp="1"/>
          </p:cNvSpPr>
          <p:nvPr>
            <p:ph type="dt" sz="half" idx="10"/>
          </p:nvPr>
        </p:nvSpPr>
        <p:spPr/>
        <p:txBody>
          <a:bodyPr/>
          <a:lstStyle/>
          <a:p>
            <a:fld id="{C7F6833C-E915-41CD-85E2-F1F0A6C8C351}" type="datetimeFigureOut">
              <a:rPr lang="en-US" smtClean="0"/>
              <a:t>10/11/2024</a:t>
            </a:fld>
            <a:endParaRPr lang="en-US"/>
          </a:p>
        </p:txBody>
      </p:sp>
      <p:sp>
        <p:nvSpPr>
          <p:cNvPr id="5" name="Footer Placeholder 4">
            <a:extLst>
              <a:ext uri="{FF2B5EF4-FFF2-40B4-BE49-F238E27FC236}">
                <a16:creationId xmlns:a16="http://schemas.microsoft.com/office/drawing/2014/main" id="{CC4E6075-56F2-8D2B-654D-B847A9F83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8234B-9493-461B-4219-60EC0753697C}"/>
              </a:ext>
            </a:extLst>
          </p:cNvPr>
          <p:cNvSpPr>
            <a:spLocks noGrp="1"/>
          </p:cNvSpPr>
          <p:nvPr>
            <p:ph type="sldNum" sz="quarter" idx="12"/>
          </p:nvPr>
        </p:nvSpPr>
        <p:spPr/>
        <p:txBody>
          <a:bodyPr/>
          <a:lstStyle/>
          <a:p>
            <a:fld id="{51D2D4D8-986E-4985-BB34-9BC480ECA68F}" type="slidenum">
              <a:rPr lang="en-US" smtClean="0"/>
              <a:t>‹#›</a:t>
            </a:fld>
            <a:endParaRPr lang="en-US"/>
          </a:p>
        </p:txBody>
      </p:sp>
    </p:spTree>
    <p:extLst>
      <p:ext uri="{BB962C8B-B14F-4D97-AF65-F5344CB8AC3E}">
        <p14:creationId xmlns:p14="http://schemas.microsoft.com/office/powerpoint/2010/main" val="2356116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7EE8-A56F-0492-2B59-CDBA33EB2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6242F7-CC30-DBAC-F4FC-09D62AEF1E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CCAF47-3F18-91D9-2EBC-7B505F713D5A}"/>
              </a:ext>
            </a:extLst>
          </p:cNvPr>
          <p:cNvSpPr>
            <a:spLocks noGrp="1"/>
          </p:cNvSpPr>
          <p:nvPr>
            <p:ph type="dt" sz="half" idx="10"/>
          </p:nvPr>
        </p:nvSpPr>
        <p:spPr/>
        <p:txBody>
          <a:bodyPr/>
          <a:lstStyle/>
          <a:p>
            <a:fld id="{C7F6833C-E915-41CD-85E2-F1F0A6C8C351}" type="datetimeFigureOut">
              <a:rPr lang="en-US" smtClean="0"/>
              <a:t>10/11/2024</a:t>
            </a:fld>
            <a:endParaRPr lang="en-US"/>
          </a:p>
        </p:txBody>
      </p:sp>
      <p:sp>
        <p:nvSpPr>
          <p:cNvPr id="5" name="Footer Placeholder 4">
            <a:extLst>
              <a:ext uri="{FF2B5EF4-FFF2-40B4-BE49-F238E27FC236}">
                <a16:creationId xmlns:a16="http://schemas.microsoft.com/office/drawing/2014/main" id="{8DDE6E77-08BA-1FEA-EBFE-6E4C0C06F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E6BDB-7997-7372-A958-4B8DFEFCE03B}"/>
              </a:ext>
            </a:extLst>
          </p:cNvPr>
          <p:cNvSpPr>
            <a:spLocks noGrp="1"/>
          </p:cNvSpPr>
          <p:nvPr>
            <p:ph type="sldNum" sz="quarter" idx="12"/>
          </p:nvPr>
        </p:nvSpPr>
        <p:spPr/>
        <p:txBody>
          <a:bodyPr/>
          <a:lstStyle/>
          <a:p>
            <a:fld id="{51D2D4D8-986E-4985-BB34-9BC480ECA68F}" type="slidenum">
              <a:rPr lang="en-US" smtClean="0"/>
              <a:t>‹#›</a:t>
            </a:fld>
            <a:endParaRPr lang="en-US"/>
          </a:p>
        </p:txBody>
      </p:sp>
    </p:spTree>
    <p:extLst>
      <p:ext uri="{BB962C8B-B14F-4D97-AF65-F5344CB8AC3E}">
        <p14:creationId xmlns:p14="http://schemas.microsoft.com/office/powerpoint/2010/main" val="239276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65C05-FFF3-7AF6-4611-DCC34C430A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2ECBDE-8CD6-A6F2-5165-E2A78F8049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CD37C7-22C0-2342-64CB-61AE0BF544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900725-46A4-02D3-881C-AE3EABE42873}"/>
              </a:ext>
            </a:extLst>
          </p:cNvPr>
          <p:cNvSpPr>
            <a:spLocks noGrp="1"/>
          </p:cNvSpPr>
          <p:nvPr>
            <p:ph type="dt" sz="half" idx="10"/>
          </p:nvPr>
        </p:nvSpPr>
        <p:spPr/>
        <p:txBody>
          <a:bodyPr/>
          <a:lstStyle/>
          <a:p>
            <a:fld id="{C7F6833C-E915-41CD-85E2-F1F0A6C8C351}" type="datetimeFigureOut">
              <a:rPr lang="en-US" smtClean="0"/>
              <a:t>10/11/2024</a:t>
            </a:fld>
            <a:endParaRPr lang="en-US"/>
          </a:p>
        </p:txBody>
      </p:sp>
      <p:sp>
        <p:nvSpPr>
          <p:cNvPr id="6" name="Footer Placeholder 5">
            <a:extLst>
              <a:ext uri="{FF2B5EF4-FFF2-40B4-BE49-F238E27FC236}">
                <a16:creationId xmlns:a16="http://schemas.microsoft.com/office/drawing/2014/main" id="{C6B5ECEB-ABE8-74AE-A88A-DF728B299E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05C227-AC83-2CF1-DE70-08001178C5E7}"/>
              </a:ext>
            </a:extLst>
          </p:cNvPr>
          <p:cNvSpPr>
            <a:spLocks noGrp="1"/>
          </p:cNvSpPr>
          <p:nvPr>
            <p:ph type="sldNum" sz="quarter" idx="12"/>
          </p:nvPr>
        </p:nvSpPr>
        <p:spPr/>
        <p:txBody>
          <a:bodyPr/>
          <a:lstStyle/>
          <a:p>
            <a:fld id="{51D2D4D8-986E-4985-BB34-9BC480ECA68F}" type="slidenum">
              <a:rPr lang="en-US" smtClean="0"/>
              <a:t>‹#›</a:t>
            </a:fld>
            <a:endParaRPr lang="en-US"/>
          </a:p>
        </p:txBody>
      </p:sp>
    </p:spTree>
    <p:extLst>
      <p:ext uri="{BB962C8B-B14F-4D97-AF65-F5344CB8AC3E}">
        <p14:creationId xmlns:p14="http://schemas.microsoft.com/office/powerpoint/2010/main" val="78286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F2EE-E1DC-F3DC-48FA-2FC6BE2244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9B3640-084D-F2D7-2006-55761C21AC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B67DDF-A08F-F7AD-A746-CCE7D11A17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E98475-567C-C148-A2BD-7A8E0DE513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1A84C-B1B3-FC5F-7062-1BE9E7AA90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074F97-88E6-1327-44A0-D121BC6378ED}"/>
              </a:ext>
            </a:extLst>
          </p:cNvPr>
          <p:cNvSpPr>
            <a:spLocks noGrp="1"/>
          </p:cNvSpPr>
          <p:nvPr>
            <p:ph type="dt" sz="half" idx="10"/>
          </p:nvPr>
        </p:nvSpPr>
        <p:spPr/>
        <p:txBody>
          <a:bodyPr/>
          <a:lstStyle/>
          <a:p>
            <a:fld id="{C7F6833C-E915-41CD-85E2-F1F0A6C8C351}" type="datetimeFigureOut">
              <a:rPr lang="en-US" smtClean="0"/>
              <a:t>10/11/2024</a:t>
            </a:fld>
            <a:endParaRPr lang="en-US"/>
          </a:p>
        </p:txBody>
      </p:sp>
      <p:sp>
        <p:nvSpPr>
          <p:cNvPr id="8" name="Footer Placeholder 7">
            <a:extLst>
              <a:ext uri="{FF2B5EF4-FFF2-40B4-BE49-F238E27FC236}">
                <a16:creationId xmlns:a16="http://schemas.microsoft.com/office/drawing/2014/main" id="{2D680672-F82F-E55E-1911-A4D43C9556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65F67-60DE-1B78-7806-2FEB4B83B3AD}"/>
              </a:ext>
            </a:extLst>
          </p:cNvPr>
          <p:cNvSpPr>
            <a:spLocks noGrp="1"/>
          </p:cNvSpPr>
          <p:nvPr>
            <p:ph type="sldNum" sz="quarter" idx="12"/>
          </p:nvPr>
        </p:nvSpPr>
        <p:spPr/>
        <p:txBody>
          <a:bodyPr/>
          <a:lstStyle/>
          <a:p>
            <a:fld id="{51D2D4D8-986E-4985-BB34-9BC480ECA68F}" type="slidenum">
              <a:rPr lang="en-US" smtClean="0"/>
              <a:t>‹#›</a:t>
            </a:fld>
            <a:endParaRPr lang="en-US"/>
          </a:p>
        </p:txBody>
      </p:sp>
    </p:spTree>
    <p:extLst>
      <p:ext uri="{BB962C8B-B14F-4D97-AF65-F5344CB8AC3E}">
        <p14:creationId xmlns:p14="http://schemas.microsoft.com/office/powerpoint/2010/main" val="2380921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A26C-CD5A-A8D2-63FB-B9CCF25E03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C07DA1-EF5F-AAA7-0FC8-7A9E729A177C}"/>
              </a:ext>
            </a:extLst>
          </p:cNvPr>
          <p:cNvSpPr>
            <a:spLocks noGrp="1"/>
          </p:cNvSpPr>
          <p:nvPr>
            <p:ph type="dt" sz="half" idx="10"/>
          </p:nvPr>
        </p:nvSpPr>
        <p:spPr/>
        <p:txBody>
          <a:bodyPr/>
          <a:lstStyle/>
          <a:p>
            <a:fld id="{C7F6833C-E915-41CD-85E2-F1F0A6C8C351}" type="datetimeFigureOut">
              <a:rPr lang="en-US" smtClean="0"/>
              <a:t>10/11/2024</a:t>
            </a:fld>
            <a:endParaRPr lang="en-US"/>
          </a:p>
        </p:txBody>
      </p:sp>
      <p:sp>
        <p:nvSpPr>
          <p:cNvPr id="4" name="Footer Placeholder 3">
            <a:extLst>
              <a:ext uri="{FF2B5EF4-FFF2-40B4-BE49-F238E27FC236}">
                <a16:creationId xmlns:a16="http://schemas.microsoft.com/office/drawing/2014/main" id="{1E6DB0D1-AFC7-FB81-B6FB-BAAA0877D9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91E65D-CC6B-90DE-2D6B-F72882C5FADC}"/>
              </a:ext>
            </a:extLst>
          </p:cNvPr>
          <p:cNvSpPr>
            <a:spLocks noGrp="1"/>
          </p:cNvSpPr>
          <p:nvPr>
            <p:ph type="sldNum" sz="quarter" idx="12"/>
          </p:nvPr>
        </p:nvSpPr>
        <p:spPr/>
        <p:txBody>
          <a:bodyPr/>
          <a:lstStyle/>
          <a:p>
            <a:fld id="{51D2D4D8-986E-4985-BB34-9BC480ECA68F}" type="slidenum">
              <a:rPr lang="en-US" smtClean="0"/>
              <a:t>‹#›</a:t>
            </a:fld>
            <a:endParaRPr lang="en-US"/>
          </a:p>
        </p:txBody>
      </p:sp>
    </p:spTree>
    <p:extLst>
      <p:ext uri="{BB962C8B-B14F-4D97-AF65-F5344CB8AC3E}">
        <p14:creationId xmlns:p14="http://schemas.microsoft.com/office/powerpoint/2010/main" val="152598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F2B7A2-7AAD-F970-4A72-7AF85BAF47B7}"/>
              </a:ext>
            </a:extLst>
          </p:cNvPr>
          <p:cNvSpPr>
            <a:spLocks noGrp="1"/>
          </p:cNvSpPr>
          <p:nvPr>
            <p:ph type="dt" sz="half" idx="10"/>
          </p:nvPr>
        </p:nvSpPr>
        <p:spPr/>
        <p:txBody>
          <a:bodyPr/>
          <a:lstStyle/>
          <a:p>
            <a:fld id="{C7F6833C-E915-41CD-85E2-F1F0A6C8C351}" type="datetimeFigureOut">
              <a:rPr lang="en-US" smtClean="0"/>
              <a:t>10/11/2024</a:t>
            </a:fld>
            <a:endParaRPr lang="en-US"/>
          </a:p>
        </p:txBody>
      </p:sp>
      <p:sp>
        <p:nvSpPr>
          <p:cNvPr id="3" name="Footer Placeholder 2">
            <a:extLst>
              <a:ext uri="{FF2B5EF4-FFF2-40B4-BE49-F238E27FC236}">
                <a16:creationId xmlns:a16="http://schemas.microsoft.com/office/drawing/2014/main" id="{0CBC2CAD-D70E-305D-3253-297F446FEE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384A93-2467-285D-482F-A749BABF96CD}"/>
              </a:ext>
            </a:extLst>
          </p:cNvPr>
          <p:cNvSpPr>
            <a:spLocks noGrp="1"/>
          </p:cNvSpPr>
          <p:nvPr>
            <p:ph type="sldNum" sz="quarter" idx="12"/>
          </p:nvPr>
        </p:nvSpPr>
        <p:spPr/>
        <p:txBody>
          <a:bodyPr/>
          <a:lstStyle/>
          <a:p>
            <a:fld id="{51D2D4D8-986E-4985-BB34-9BC480ECA68F}" type="slidenum">
              <a:rPr lang="en-US" smtClean="0"/>
              <a:t>‹#›</a:t>
            </a:fld>
            <a:endParaRPr lang="en-US"/>
          </a:p>
        </p:txBody>
      </p:sp>
    </p:spTree>
    <p:extLst>
      <p:ext uri="{BB962C8B-B14F-4D97-AF65-F5344CB8AC3E}">
        <p14:creationId xmlns:p14="http://schemas.microsoft.com/office/powerpoint/2010/main" val="307955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4E9DC-D342-5527-A8E8-790B2C6AE7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CEC5F-3A3F-C655-C14E-E2BAB2E468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DC3BD5-CB89-A31E-E236-81F168306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5C0D78-A09B-D844-F752-812EA728D86A}"/>
              </a:ext>
            </a:extLst>
          </p:cNvPr>
          <p:cNvSpPr>
            <a:spLocks noGrp="1"/>
          </p:cNvSpPr>
          <p:nvPr>
            <p:ph type="dt" sz="half" idx="10"/>
          </p:nvPr>
        </p:nvSpPr>
        <p:spPr/>
        <p:txBody>
          <a:bodyPr/>
          <a:lstStyle/>
          <a:p>
            <a:fld id="{C7F6833C-E915-41CD-85E2-F1F0A6C8C351}" type="datetimeFigureOut">
              <a:rPr lang="en-US" smtClean="0"/>
              <a:t>10/11/2024</a:t>
            </a:fld>
            <a:endParaRPr lang="en-US"/>
          </a:p>
        </p:txBody>
      </p:sp>
      <p:sp>
        <p:nvSpPr>
          <p:cNvPr id="6" name="Footer Placeholder 5">
            <a:extLst>
              <a:ext uri="{FF2B5EF4-FFF2-40B4-BE49-F238E27FC236}">
                <a16:creationId xmlns:a16="http://schemas.microsoft.com/office/drawing/2014/main" id="{192DA5ED-F675-B055-99E5-4C3E35EEE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21DFD-A248-D60A-BE89-1F2421495E53}"/>
              </a:ext>
            </a:extLst>
          </p:cNvPr>
          <p:cNvSpPr>
            <a:spLocks noGrp="1"/>
          </p:cNvSpPr>
          <p:nvPr>
            <p:ph type="sldNum" sz="quarter" idx="12"/>
          </p:nvPr>
        </p:nvSpPr>
        <p:spPr/>
        <p:txBody>
          <a:bodyPr/>
          <a:lstStyle/>
          <a:p>
            <a:fld id="{51D2D4D8-986E-4985-BB34-9BC480ECA68F}" type="slidenum">
              <a:rPr lang="en-US" smtClean="0"/>
              <a:t>‹#›</a:t>
            </a:fld>
            <a:endParaRPr lang="en-US"/>
          </a:p>
        </p:txBody>
      </p:sp>
    </p:spTree>
    <p:extLst>
      <p:ext uri="{BB962C8B-B14F-4D97-AF65-F5344CB8AC3E}">
        <p14:creationId xmlns:p14="http://schemas.microsoft.com/office/powerpoint/2010/main" val="1575665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FA871-B65C-C66B-A7EB-BB08C4CCAC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51339E-9CF0-DEA3-41B4-67500FC980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C5D880-737C-ED60-50DB-BF0F1A23D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33947-D8F4-FA69-2549-C8E308E6E47A}"/>
              </a:ext>
            </a:extLst>
          </p:cNvPr>
          <p:cNvSpPr>
            <a:spLocks noGrp="1"/>
          </p:cNvSpPr>
          <p:nvPr>
            <p:ph type="dt" sz="half" idx="10"/>
          </p:nvPr>
        </p:nvSpPr>
        <p:spPr/>
        <p:txBody>
          <a:bodyPr/>
          <a:lstStyle/>
          <a:p>
            <a:fld id="{C7F6833C-E915-41CD-85E2-F1F0A6C8C351}" type="datetimeFigureOut">
              <a:rPr lang="en-US" smtClean="0"/>
              <a:t>10/11/2024</a:t>
            </a:fld>
            <a:endParaRPr lang="en-US"/>
          </a:p>
        </p:txBody>
      </p:sp>
      <p:sp>
        <p:nvSpPr>
          <p:cNvPr id="6" name="Footer Placeholder 5">
            <a:extLst>
              <a:ext uri="{FF2B5EF4-FFF2-40B4-BE49-F238E27FC236}">
                <a16:creationId xmlns:a16="http://schemas.microsoft.com/office/drawing/2014/main" id="{CE32A48C-10A3-A9E6-11D9-2EFCCEE27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8D084-5C4A-FB20-F452-9F85B2A4FB0D}"/>
              </a:ext>
            </a:extLst>
          </p:cNvPr>
          <p:cNvSpPr>
            <a:spLocks noGrp="1"/>
          </p:cNvSpPr>
          <p:nvPr>
            <p:ph type="sldNum" sz="quarter" idx="12"/>
          </p:nvPr>
        </p:nvSpPr>
        <p:spPr/>
        <p:txBody>
          <a:bodyPr/>
          <a:lstStyle/>
          <a:p>
            <a:fld id="{51D2D4D8-986E-4985-BB34-9BC480ECA68F}" type="slidenum">
              <a:rPr lang="en-US" smtClean="0"/>
              <a:t>‹#›</a:t>
            </a:fld>
            <a:endParaRPr lang="en-US"/>
          </a:p>
        </p:txBody>
      </p:sp>
    </p:spTree>
    <p:extLst>
      <p:ext uri="{BB962C8B-B14F-4D97-AF65-F5344CB8AC3E}">
        <p14:creationId xmlns:p14="http://schemas.microsoft.com/office/powerpoint/2010/main" val="3273054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48221A-4B07-9906-C145-0C0C25FFA5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40B0C6-1DBA-B31C-2A46-287ED42DA7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EB13F-C8AE-D30C-7A45-8DAA9F2ED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6833C-E915-41CD-85E2-F1F0A6C8C351}" type="datetimeFigureOut">
              <a:rPr lang="en-US" smtClean="0"/>
              <a:t>10/11/2024</a:t>
            </a:fld>
            <a:endParaRPr lang="en-US"/>
          </a:p>
        </p:txBody>
      </p:sp>
      <p:sp>
        <p:nvSpPr>
          <p:cNvPr id="5" name="Footer Placeholder 4">
            <a:extLst>
              <a:ext uri="{FF2B5EF4-FFF2-40B4-BE49-F238E27FC236}">
                <a16:creationId xmlns:a16="http://schemas.microsoft.com/office/drawing/2014/main" id="{4E7978E7-213C-D88E-0436-39CBFEA195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FF7F61-4C41-D569-C78F-85A6A79B64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2D4D8-986E-4985-BB34-9BC480ECA68F}" type="slidenum">
              <a:rPr lang="en-US" smtClean="0"/>
              <a:t>‹#›</a:t>
            </a:fld>
            <a:endParaRPr lang="en-US"/>
          </a:p>
        </p:txBody>
      </p:sp>
    </p:spTree>
    <p:extLst>
      <p:ext uri="{BB962C8B-B14F-4D97-AF65-F5344CB8AC3E}">
        <p14:creationId xmlns:p14="http://schemas.microsoft.com/office/powerpoint/2010/main" val="1961220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E218-384C-3C88-DFB3-08E781403C3A}"/>
              </a:ext>
            </a:extLst>
          </p:cNvPr>
          <p:cNvSpPr>
            <a:spLocks noGrp="1"/>
          </p:cNvSpPr>
          <p:nvPr>
            <p:ph type="title"/>
          </p:nvPr>
        </p:nvSpPr>
        <p:spPr>
          <a:xfrm>
            <a:off x="838200" y="17462"/>
            <a:ext cx="10515600" cy="1325563"/>
          </a:xfrm>
        </p:spPr>
        <p:txBody>
          <a:bodyPr/>
          <a:lstStyle/>
          <a:p>
            <a:pPr algn="ctr"/>
            <a:r>
              <a:rPr lang="it-IT" sz="3000" b="1" i="1" dirty="0">
                <a:latin typeface="Times New Roman" panose="02020603050405020304" pitchFamily="18" charset="0"/>
                <a:cs typeface="+mn-cs"/>
              </a:rPr>
              <a:t>PERIUDHA 1945-1989</a:t>
            </a:r>
            <a:endParaRPr lang="en-US" sz="3000" b="1" i="1" dirty="0">
              <a:latin typeface="Times New Roman" panose="02020603050405020304" pitchFamily="18" charset="0"/>
              <a:cs typeface="+mn-cs"/>
            </a:endParaRPr>
          </a:p>
        </p:txBody>
      </p:sp>
      <p:sp>
        <p:nvSpPr>
          <p:cNvPr id="3" name="Content Placeholder 2">
            <a:extLst>
              <a:ext uri="{FF2B5EF4-FFF2-40B4-BE49-F238E27FC236}">
                <a16:creationId xmlns:a16="http://schemas.microsoft.com/office/drawing/2014/main" id="{1286DFD3-924E-6717-06B3-E3D1D487B89D}"/>
              </a:ext>
            </a:extLst>
          </p:cNvPr>
          <p:cNvSpPr>
            <a:spLocks noGrp="1"/>
          </p:cNvSpPr>
          <p:nvPr>
            <p:ph sz="quarter" idx="13"/>
          </p:nvPr>
        </p:nvSpPr>
        <p:spPr>
          <a:xfrm>
            <a:off x="733424" y="1343025"/>
            <a:ext cx="10906125" cy="5295899"/>
          </a:xfrm>
        </p:spPr>
        <p:txBody>
          <a:bodyPr>
            <a:normAutofit fontScale="92500" lnSpcReduction="10000"/>
          </a:bodyPr>
          <a:lstStyle/>
          <a:p>
            <a:pPr marL="0" indent="0">
              <a:spcBef>
                <a:spcPts val="0"/>
              </a:spcBef>
              <a:buNone/>
            </a:pPr>
            <a:r>
              <a:rPr lang="it-IT" sz="1800" dirty="0">
                <a:latin typeface="Arial" panose="020B0604020202020204" pitchFamily="34" charset="0"/>
                <a:cs typeface="Arial" panose="020B0604020202020204" pitchFamily="34" charset="0"/>
              </a:rPr>
              <a:t>Periudha 1945-1989 karekterizohet me ngritjen e veprimtarisë gjeodezike ne Kosove për matjen e territoreve te pa perfshira deri atehere ne matje ose kishte mungese te dokumentacionit.</a:t>
            </a:r>
          </a:p>
          <a:p>
            <a:pPr marL="0" indent="0">
              <a:spcBef>
                <a:spcPts val="0"/>
              </a:spcBef>
              <a:buNone/>
            </a:pPr>
            <a:endParaRPr lang="it-IT" sz="1800" dirty="0">
              <a:latin typeface="Arial" panose="020B0604020202020204" pitchFamily="34" charset="0"/>
              <a:cs typeface="Arial" panose="020B0604020202020204" pitchFamily="34" charset="0"/>
            </a:endParaRPr>
          </a:p>
          <a:p>
            <a:pPr marL="0" indent="0">
              <a:spcBef>
                <a:spcPts val="0"/>
              </a:spcBef>
              <a:buNone/>
            </a:pPr>
            <a:r>
              <a:rPr lang="it-IT" sz="1800" dirty="0">
                <a:latin typeface="Arial" panose="020B0604020202020204" pitchFamily="34" charset="0"/>
                <a:cs typeface="Arial" panose="020B0604020202020204" pitchFamily="34" charset="0"/>
              </a:rPr>
              <a:t>Kjo periudhe karakterizohet me veprimtarite: </a:t>
            </a:r>
          </a:p>
          <a:p>
            <a:pPr marL="0" indent="0">
              <a:spcBef>
                <a:spcPts val="0"/>
              </a:spcBef>
              <a:buNone/>
            </a:pPr>
            <a:endParaRPr lang="it-IT" sz="1800" dirty="0">
              <a:latin typeface="Arial" panose="020B0604020202020204" pitchFamily="34" charset="0"/>
              <a:cs typeface="Arial" panose="020B0604020202020204" pitchFamily="34" charset="0"/>
            </a:endParaRPr>
          </a:p>
          <a:p>
            <a:pPr>
              <a:spcBef>
                <a:spcPts val="0"/>
              </a:spcBef>
            </a:pPr>
            <a:r>
              <a:rPr lang="it-IT" sz="1800" dirty="0">
                <a:latin typeface="Arial" panose="020B0604020202020204" pitchFamily="34" charset="0"/>
                <a:cs typeface="Arial" panose="020B0604020202020204" pitchFamily="34" charset="0"/>
              </a:rPr>
              <a:t>Perpilimin e kadastrit pershkrues , pastaj vazhdon kadastri teknik</a:t>
            </a:r>
          </a:p>
          <a:p>
            <a:pPr>
              <a:spcBef>
                <a:spcPts val="0"/>
              </a:spcBef>
            </a:pPr>
            <a:r>
              <a:rPr lang="it-IT" sz="1800" dirty="0">
                <a:latin typeface="Arial" panose="020B0604020202020204" pitchFamily="34" charset="0"/>
                <a:cs typeface="Arial" panose="020B0604020202020204" pitchFamily="34" charset="0"/>
              </a:rPr>
              <a:t>Plotesimi i rrjetit gjeodezik, harta topografike dhe rilevimi i terrenit aerofotogrametrik. </a:t>
            </a:r>
          </a:p>
          <a:p>
            <a:pPr>
              <a:spcBef>
                <a:spcPts val="0"/>
              </a:spcBef>
            </a:pPr>
            <a:r>
              <a:rPr lang="it-IT" sz="1800" dirty="0">
                <a:latin typeface="Arial" panose="020B0604020202020204" pitchFamily="34" charset="0"/>
                <a:cs typeface="Arial" panose="020B0604020202020204" pitchFamily="34" charset="0"/>
              </a:rPr>
              <a:t>Fillimi i projekteve te komosacionit</a:t>
            </a:r>
          </a:p>
          <a:p>
            <a:pPr marL="0" indent="0">
              <a:spcBef>
                <a:spcPts val="0"/>
              </a:spcBef>
              <a:buNone/>
            </a:pPr>
            <a:endParaRPr lang="it-IT" sz="1800" dirty="0">
              <a:latin typeface="Arial" panose="020B0604020202020204" pitchFamily="34" charset="0"/>
              <a:cs typeface="Arial" panose="020B0604020202020204" pitchFamily="34" charset="0"/>
            </a:endParaRPr>
          </a:p>
          <a:p>
            <a:pPr marL="0" indent="0">
              <a:spcBef>
                <a:spcPts val="0"/>
              </a:spcBef>
              <a:buNone/>
            </a:pPr>
            <a:r>
              <a:rPr lang="it-IT" sz="1800" dirty="0">
                <a:latin typeface="Arial" panose="020B0604020202020204" pitchFamily="34" charset="0"/>
                <a:cs typeface="Arial" panose="020B0604020202020204" pitchFamily="34" charset="0"/>
              </a:rPr>
              <a:t>Në këtë periudhë duhet vequar viti 1952 kur është vendosur që tatimi dhe vlersimi i të ardhurave nga bujqësia të bëhet sipas kadastrit.</a:t>
            </a:r>
            <a:endParaRPr lang="en-US" sz="1800" dirty="0">
              <a:latin typeface="Arial" panose="020B0604020202020204" pitchFamily="34" charset="0"/>
              <a:cs typeface="Arial" panose="020B0604020202020204" pitchFamily="34" charset="0"/>
            </a:endParaRPr>
          </a:p>
          <a:p>
            <a:pPr marL="0" indent="0">
              <a:spcBef>
                <a:spcPts val="0"/>
              </a:spcBef>
              <a:buNone/>
            </a:pPr>
            <a:r>
              <a:rPr lang="it-IT" sz="1800" dirty="0">
                <a:latin typeface="Arial" panose="020B0604020202020204" pitchFamily="34" charset="0"/>
                <a:cs typeface="Arial" panose="020B0604020202020204" pitchFamily="34" charset="0"/>
              </a:rPr>
              <a:t>Pasi këto matje kanë pasur afatin e kryerjes 2-3 vite, është vendosur që si masë e përkohshne të formohet kadastri përshkrues. Shënimet mbi sipërfaqet e parcelave nuk janë bazuar në matjet origjinale, por janë konstatuar nga ana e komisionit duke e orientuar në blloqet e formuara më parë. Për të gjitha blloqet në kuadër të një zone kadastrale është përpiluar skica e blloqeve në shkallë të zvoglimit 1:1000.</a:t>
            </a:r>
          </a:p>
          <a:p>
            <a:pPr marL="0" indent="0">
              <a:spcBef>
                <a:spcPts val="0"/>
              </a:spcBef>
              <a:buNone/>
            </a:pPr>
            <a:r>
              <a:rPr lang="it-IT" sz="1800" dirty="0">
                <a:latin typeface="Arial" panose="020B0604020202020204" pitchFamily="34" charset="0"/>
                <a:cs typeface="Arial" panose="020B0604020202020204" pitchFamily="34" charset="0"/>
              </a:rPr>
              <a:t>Pikat e kufirit te zones kadastrale jane stbilizuar, rilevuar, llogaritur koordinatat dhe per tere kufirin eshte bere pershkrimi gjeografik. Siperfaqja e zones kadastrale eshte llogaritur nga koordinatat. </a:t>
            </a:r>
            <a:endParaRPr lang="en-US" sz="1800" dirty="0">
              <a:latin typeface="Arial" panose="020B0604020202020204" pitchFamily="34" charset="0"/>
              <a:cs typeface="Arial" panose="020B0604020202020204" pitchFamily="34" charset="0"/>
            </a:endParaRPr>
          </a:p>
          <a:p>
            <a:pPr marL="0" marR="0" indent="0">
              <a:spcBef>
                <a:spcPts val="0"/>
              </a:spcBef>
              <a:spcAft>
                <a:spcPts val="0"/>
              </a:spcAft>
              <a:buNone/>
            </a:pPr>
            <a:r>
              <a:rPr lang="it-IT" sz="1800" dirty="0">
                <a:latin typeface="Arial" panose="020B0604020202020204" pitchFamily="34" charset="0"/>
                <a:cs typeface="Arial" panose="020B0604020202020204" pitchFamily="34" charset="0"/>
              </a:rPr>
              <a:t>Me këto metoda të matjes janë rilevuar afro 850 mijë hektar për 1020 zona kadastrale. </a:t>
            </a:r>
          </a:p>
          <a:p>
            <a:pPr marL="0" marR="0" indent="0">
              <a:spcBef>
                <a:spcPts val="0"/>
              </a:spcBef>
              <a:spcAft>
                <a:spcPts val="0"/>
              </a:spcAft>
              <a:buNone/>
            </a:pPr>
            <a:r>
              <a:rPr lang="it-IT" sz="1800" dirty="0">
                <a:latin typeface="Arial" panose="020B0604020202020204" pitchFamily="34" charset="0"/>
                <a:cs typeface="Arial" panose="020B0604020202020204" pitchFamily="34" charset="0"/>
              </a:rPr>
              <a:t>Kadastri përshkrues zëvendësohet me kadastrën e tokave i cili përpilohet në bazë të matjeve stereofotogrametrike qysh prej vitit 1958.</a:t>
            </a:r>
            <a:endParaRPr lang="en-US" sz="1800" dirty="0">
              <a:latin typeface="Arial" panose="020B0604020202020204" pitchFamily="34" charset="0"/>
              <a:cs typeface="Arial" panose="020B0604020202020204" pitchFamily="34" charset="0"/>
            </a:endParaRPr>
          </a:p>
          <a:p>
            <a:pPr marL="0" marR="0" indent="0">
              <a:spcBef>
                <a:spcPts val="0"/>
              </a:spcBef>
              <a:spcAft>
                <a:spcPts val="0"/>
              </a:spcAft>
              <a:buNone/>
            </a:pPr>
            <a:r>
              <a:rPr lang="it-IT" sz="1800" dirty="0">
                <a:latin typeface="Arial" panose="020B0604020202020204" pitchFamily="34" charset="0"/>
                <a:cs typeface="Arial" panose="020B0604020202020204" pitchFamily="34" charset="0"/>
              </a:rPr>
              <a:t>Gjatë vitit 1953-1956 është bërë revizioni i matjeve klasike kadastrale në Kosovë të vitit 1932. Ky revizion njihet me emrin REAMBULIM.</a:t>
            </a:r>
            <a:endParaRPr lang="en-US" sz="1800" dirty="0">
              <a:latin typeface="Arial" panose="020B0604020202020204" pitchFamily="34" charset="0"/>
              <a:cs typeface="Arial" panose="020B0604020202020204" pitchFamily="34" charset="0"/>
            </a:endParaRPr>
          </a:p>
          <a:p>
            <a:pPr marL="0" marR="0" indent="0">
              <a:spcBef>
                <a:spcPts val="0"/>
              </a:spcBef>
              <a:spcAft>
                <a:spcPts val="0"/>
              </a:spcAft>
              <a:buNone/>
            </a:pPr>
            <a:r>
              <a:rPr lang="it-IT" sz="1800" dirty="0">
                <a:latin typeface="Arial" panose="020B0604020202020204" pitchFamily="34" charset="0"/>
                <a:cs typeface="Arial" panose="020B0604020202020204" pitchFamily="34" charset="0"/>
              </a:rPr>
              <a:t>Viti 1980 në Kosovë sjell edhe një matje të re kadastrale. Këtë herë fillojnë matjet për KOMASACION. Një ndër faktorët kryesorë për një iniciativë të tillë ishte se mbi 42% e popullsis së Kosovës merrej me bujqësi.</a:t>
            </a:r>
            <a:endParaRPr lang="en-US" sz="18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5239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4C5C1-EDF6-12DC-6428-4F88F1344D53}"/>
              </a:ext>
            </a:extLst>
          </p:cNvPr>
          <p:cNvSpPr>
            <a:spLocks noGrp="1"/>
          </p:cNvSpPr>
          <p:nvPr>
            <p:ph type="title"/>
          </p:nvPr>
        </p:nvSpPr>
        <p:spPr>
          <a:xfrm>
            <a:off x="666750" y="2470150"/>
            <a:ext cx="10515600" cy="1325563"/>
          </a:xfrm>
        </p:spPr>
        <p:txBody>
          <a:bodyPr/>
          <a:lstStyle/>
          <a:p>
            <a:pPr algn="ct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Parcela</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regjistri</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parcelave</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flete</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posedimi</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sipas</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ligjit</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mbi</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kadastrin</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22028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6BE7-7430-A9E8-0BEE-3EECC239AB25}"/>
              </a:ext>
            </a:extLst>
          </p:cNvPr>
          <p:cNvSpPr>
            <a:spLocks noGrp="1"/>
          </p:cNvSpPr>
          <p:nvPr>
            <p:ph type="title"/>
          </p:nvPr>
        </p:nvSpPr>
        <p:spPr>
          <a:xfrm>
            <a:off x="837887" y="0"/>
            <a:ext cx="10515600" cy="1325563"/>
          </a:xfrm>
        </p:spPr>
        <p:txBody>
          <a:bodyPr/>
          <a:lstStyle/>
          <a:p>
            <a:pPr algn="ctr"/>
            <a:r>
              <a:rPr lang="en-US" sz="3000" b="1" i="1" dirty="0" err="1">
                <a:latin typeface="Times New Roman" panose="02020603050405020304" pitchFamily="18" charset="0"/>
                <a:cs typeface="+mn-cs"/>
              </a:rPr>
              <a:t>Perkufizimi</a:t>
            </a:r>
            <a:r>
              <a:rPr lang="en-US" dirty="0"/>
              <a:t> </a:t>
            </a:r>
            <a:r>
              <a:rPr lang="en-US" sz="3000" b="1" i="1" dirty="0" err="1">
                <a:latin typeface="Times New Roman" panose="02020603050405020304" pitchFamily="18" charset="0"/>
                <a:cs typeface="+mn-cs"/>
              </a:rPr>
              <a:t>i</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paraceles</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dhe</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regjistri</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i</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parcelave</a:t>
            </a:r>
            <a:endParaRPr lang="en-US" sz="3000" b="1" i="1" dirty="0">
              <a:latin typeface="Times New Roman" panose="02020603050405020304" pitchFamily="18" charset="0"/>
              <a:cs typeface="+mn-cs"/>
            </a:endParaRPr>
          </a:p>
        </p:txBody>
      </p:sp>
      <p:sp>
        <p:nvSpPr>
          <p:cNvPr id="5" name="TextBox 4">
            <a:extLst>
              <a:ext uri="{FF2B5EF4-FFF2-40B4-BE49-F238E27FC236}">
                <a16:creationId xmlns:a16="http://schemas.microsoft.com/office/drawing/2014/main" id="{5BA9E029-80D9-3630-2F72-2162407FDE68}"/>
              </a:ext>
            </a:extLst>
          </p:cNvPr>
          <p:cNvSpPr txBox="1"/>
          <p:nvPr/>
        </p:nvSpPr>
        <p:spPr>
          <a:xfrm>
            <a:off x="1600200" y="1567934"/>
            <a:ext cx="9182100" cy="3693319"/>
          </a:xfrm>
          <a:prstGeom prst="rect">
            <a:avLst/>
          </a:prstGeom>
          <a:noFill/>
        </p:spPr>
        <p:txBody>
          <a:bodyPr wrap="square">
            <a:spAutoFit/>
          </a:bodyPr>
          <a:lstStyle/>
          <a:p>
            <a:r>
              <a:rPr lang="it-IT" sz="1800" b="1" i="1" dirty="0">
                <a:latin typeface="Arial" panose="020B0604020202020204" pitchFamily="34" charset="0"/>
                <a:ea typeface="Times New Roman" panose="02020603050405020304" pitchFamily="18" charset="0"/>
                <a:cs typeface="Arial" panose="020B0604020202020204" pitchFamily="34" charset="0"/>
              </a:rPr>
              <a:t>Parcela : </a:t>
            </a:r>
            <a:r>
              <a:rPr lang="it-IT" sz="1800" dirty="0">
                <a:latin typeface="Arial" panose="020B0604020202020204" pitchFamily="34" charset="0"/>
                <a:ea typeface="Times New Roman" panose="02020603050405020304" pitchFamily="18" charset="0"/>
                <a:cs typeface="Arial" panose="020B0604020202020204" pitchFamily="34" charset="0"/>
              </a:rPr>
              <a:t>per here te pare eshte perkufizuar ne France ne decenien e pare te shekullit XIX. Deri me tani ka shume perkufizim per parcelen siç i kemi permendur edhe me pare.</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Perkufizimi i parceles ne Kosoves sipas ligjit mbi kadasterin i ergatitur nga AKK  eshte: </a:t>
            </a:r>
          </a:p>
          <a:p>
            <a:r>
              <a:rPr lang="it-IT" b="1" i="1" dirty="0">
                <a:latin typeface="Arial" panose="020B0604020202020204" pitchFamily="34" charset="0"/>
                <a:cs typeface="Arial" panose="020B0604020202020204" pitchFamily="34" charset="0"/>
              </a:rPr>
              <a:t>Parcela tokesore eshte prone e pandare tokesore qe formohet nga kufinjte dhe pikat kufitare, e vendosur brenda nje zone kadastrale dhe e regjistruar ne kadaster si parcele me numrin e saj unik. Parcela ka nje apo me shume kultura bujqesore, pyjore apo tjeter, varesisht si eshte percaktuar me standardet sheterore kadastrale. </a:t>
            </a:r>
          </a:p>
          <a:p>
            <a:r>
              <a:rPr lang="it-IT" b="1" i="1" dirty="0">
                <a:latin typeface="Arial" panose="020B0604020202020204" pitchFamily="34" charset="0"/>
                <a:cs typeface="Arial" panose="020B0604020202020204" pitchFamily="34" charset="0"/>
              </a:rPr>
              <a:t>Regjistri i parcelave: permbane te gjitha parcelat e nje zone kadastrale te renditura sipas numrit dhe te kompletuara me informacione kadastrale. </a:t>
            </a:r>
          </a:p>
          <a:p>
            <a:r>
              <a:rPr lang="it-IT" dirty="0">
                <a:latin typeface="Arial" panose="020B0604020202020204" pitchFamily="34" charset="0"/>
                <a:cs typeface="Arial" panose="020B0604020202020204" pitchFamily="34" charset="0"/>
              </a:rPr>
              <a:t>Regjistri i parcelave perpilohet ne baze te sherbimeve nga skicat e detajit  (fotoskicat), regjistri ABC si dhe nga regjistri i siperfaqeve te parcelave. </a:t>
            </a:r>
            <a:endParaRPr lang="en-US" dirty="0"/>
          </a:p>
        </p:txBody>
      </p:sp>
    </p:spTree>
    <p:extLst>
      <p:ext uri="{BB962C8B-B14F-4D97-AF65-F5344CB8AC3E}">
        <p14:creationId xmlns:p14="http://schemas.microsoft.com/office/powerpoint/2010/main" val="4269850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6BE7-7430-A9E8-0BEE-3EECC239AB25}"/>
              </a:ext>
            </a:extLst>
          </p:cNvPr>
          <p:cNvSpPr>
            <a:spLocks noGrp="1"/>
          </p:cNvSpPr>
          <p:nvPr>
            <p:ph type="title"/>
          </p:nvPr>
        </p:nvSpPr>
        <p:spPr>
          <a:xfrm>
            <a:off x="837887" y="0"/>
            <a:ext cx="10515600" cy="1325563"/>
          </a:xfrm>
        </p:spPr>
        <p:txBody>
          <a:bodyPr/>
          <a:lstStyle/>
          <a:p>
            <a:pPr algn="ctr"/>
            <a:r>
              <a:rPr lang="en-US" sz="3000" b="1" i="1" dirty="0" err="1">
                <a:latin typeface="Times New Roman" panose="02020603050405020304" pitchFamily="18" charset="0"/>
                <a:cs typeface="+mn-cs"/>
              </a:rPr>
              <a:t>Perkufizimi</a:t>
            </a:r>
            <a:r>
              <a:rPr lang="en-US" dirty="0"/>
              <a:t> </a:t>
            </a:r>
            <a:r>
              <a:rPr lang="en-US" sz="3000" b="1" i="1" dirty="0" err="1">
                <a:latin typeface="Times New Roman" panose="02020603050405020304" pitchFamily="18" charset="0"/>
                <a:cs typeface="+mn-cs"/>
              </a:rPr>
              <a:t>i</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paraceles</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dhe</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regjistri</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i</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parcelave</a:t>
            </a:r>
            <a:endParaRPr lang="en-US" sz="3000" b="1" i="1" dirty="0">
              <a:latin typeface="Times New Roman" panose="02020603050405020304" pitchFamily="18" charset="0"/>
              <a:cs typeface="+mn-cs"/>
            </a:endParaRPr>
          </a:p>
        </p:txBody>
      </p:sp>
      <p:sp>
        <p:nvSpPr>
          <p:cNvPr id="5" name="TextBox 4">
            <a:extLst>
              <a:ext uri="{FF2B5EF4-FFF2-40B4-BE49-F238E27FC236}">
                <a16:creationId xmlns:a16="http://schemas.microsoft.com/office/drawing/2014/main" id="{5BA9E029-80D9-3630-2F72-2162407FDE68}"/>
              </a:ext>
            </a:extLst>
          </p:cNvPr>
          <p:cNvSpPr txBox="1"/>
          <p:nvPr/>
        </p:nvSpPr>
        <p:spPr>
          <a:xfrm>
            <a:off x="1600200" y="1567934"/>
            <a:ext cx="9182100" cy="4524315"/>
          </a:xfrm>
          <a:prstGeom prst="rect">
            <a:avLst/>
          </a:prstGeom>
          <a:noFill/>
        </p:spPr>
        <p:txBody>
          <a:bodyPr wrap="square">
            <a:spAutoFit/>
          </a:bodyPr>
          <a:lstStyle/>
          <a:p>
            <a:r>
              <a:rPr lang="en-US" dirty="0" err="1"/>
              <a:t>Kulturat</a:t>
            </a:r>
            <a:r>
              <a:rPr lang="en-US" dirty="0"/>
              <a:t> </a:t>
            </a:r>
            <a:r>
              <a:rPr lang="en-US" dirty="0" err="1"/>
              <a:t>kadastrale</a:t>
            </a:r>
            <a:r>
              <a:rPr lang="en-US" dirty="0"/>
              <a:t> per </a:t>
            </a:r>
            <a:r>
              <a:rPr lang="en-US" dirty="0" err="1"/>
              <a:t>parcelen</a:t>
            </a:r>
            <a:r>
              <a:rPr lang="en-US" dirty="0"/>
              <a:t> jane </a:t>
            </a:r>
            <a:r>
              <a:rPr lang="en-US" dirty="0" err="1"/>
              <a:t>radhitur</a:t>
            </a:r>
            <a:r>
              <a:rPr lang="en-US" dirty="0"/>
              <a:t> </a:t>
            </a:r>
            <a:r>
              <a:rPr lang="en-US" dirty="0" err="1"/>
              <a:t>si</a:t>
            </a:r>
            <a:r>
              <a:rPr lang="en-US" dirty="0"/>
              <a:t> ne </a:t>
            </a:r>
            <a:r>
              <a:rPr lang="en-US" dirty="0" err="1"/>
              <a:t>vijim</a:t>
            </a:r>
            <a:r>
              <a:rPr lang="en-US" dirty="0"/>
              <a:t>: </a:t>
            </a:r>
          </a:p>
          <a:p>
            <a:pPr marL="285750" indent="-285750">
              <a:buFont typeface="Wingdings" panose="05000000000000000000" pitchFamily="2" charset="2"/>
              <a:buChar char="ü"/>
            </a:pPr>
            <a:r>
              <a:rPr lang="en-US" dirty="0"/>
              <a:t>Are</a:t>
            </a:r>
          </a:p>
          <a:p>
            <a:pPr marL="285750" indent="-285750">
              <a:buFont typeface="Wingdings" panose="05000000000000000000" pitchFamily="2" charset="2"/>
              <a:buChar char="ü"/>
            </a:pPr>
            <a:r>
              <a:rPr lang="en-US" dirty="0" err="1"/>
              <a:t>Kopsht</a:t>
            </a:r>
            <a:endParaRPr lang="en-US" dirty="0"/>
          </a:p>
          <a:p>
            <a:pPr marL="285750" indent="-285750">
              <a:buFont typeface="Wingdings" panose="05000000000000000000" pitchFamily="2" charset="2"/>
              <a:buChar char="ü"/>
            </a:pPr>
            <a:r>
              <a:rPr lang="en-US" dirty="0" err="1"/>
              <a:t>Kullose</a:t>
            </a:r>
            <a:endParaRPr lang="en-US" dirty="0"/>
          </a:p>
          <a:p>
            <a:pPr marL="285750" indent="-285750">
              <a:buFont typeface="Wingdings" panose="05000000000000000000" pitchFamily="2" charset="2"/>
              <a:buChar char="ü"/>
            </a:pPr>
            <a:r>
              <a:rPr lang="en-US" dirty="0" err="1"/>
              <a:t>Livadh</a:t>
            </a:r>
            <a:endParaRPr lang="en-US" dirty="0"/>
          </a:p>
          <a:p>
            <a:pPr marL="285750" indent="-285750">
              <a:buFont typeface="Wingdings" panose="05000000000000000000" pitchFamily="2" charset="2"/>
              <a:buChar char="ü"/>
            </a:pPr>
            <a:r>
              <a:rPr lang="en-US" dirty="0"/>
              <a:t>Mal</a:t>
            </a:r>
          </a:p>
          <a:p>
            <a:pPr marL="285750" indent="-285750">
              <a:buFont typeface="Wingdings" panose="05000000000000000000" pitchFamily="2" charset="2"/>
              <a:buChar char="ü"/>
            </a:pPr>
            <a:r>
              <a:rPr lang="en-US" dirty="0" err="1"/>
              <a:t>Moçalishte</a:t>
            </a:r>
            <a:endParaRPr lang="en-US" dirty="0"/>
          </a:p>
          <a:p>
            <a:pPr marL="285750" indent="-285750">
              <a:buFont typeface="Wingdings" panose="05000000000000000000" pitchFamily="2" charset="2"/>
              <a:buChar char="ü"/>
            </a:pPr>
            <a:r>
              <a:rPr lang="en-US" dirty="0" err="1"/>
              <a:t>Pemishte</a:t>
            </a:r>
            <a:endParaRPr lang="en-US" dirty="0"/>
          </a:p>
          <a:p>
            <a:pPr marL="285750" indent="-285750">
              <a:buFont typeface="Wingdings" panose="05000000000000000000" pitchFamily="2" charset="2"/>
              <a:buChar char="ü"/>
            </a:pPr>
            <a:r>
              <a:rPr lang="en-US" dirty="0" err="1"/>
              <a:t>Vresht</a:t>
            </a:r>
            <a:endParaRPr lang="en-US" dirty="0"/>
          </a:p>
          <a:p>
            <a:pPr marL="285750" indent="-285750">
              <a:buFont typeface="Wingdings" panose="05000000000000000000" pitchFamily="2" charset="2"/>
              <a:buChar char="ü"/>
            </a:pPr>
            <a:r>
              <a:rPr lang="en-US" dirty="0"/>
              <a:t>Toke </a:t>
            </a:r>
            <a:r>
              <a:rPr lang="en-US" dirty="0" err="1"/>
              <a:t>jopjellore</a:t>
            </a:r>
            <a:endParaRPr lang="en-US" dirty="0"/>
          </a:p>
          <a:p>
            <a:r>
              <a:rPr lang="en-US" dirty="0" err="1"/>
              <a:t>Grup</a:t>
            </a:r>
            <a:r>
              <a:rPr lang="en-US" dirty="0"/>
              <a:t> </a:t>
            </a:r>
            <a:r>
              <a:rPr lang="en-US" dirty="0" err="1"/>
              <a:t>te</a:t>
            </a:r>
            <a:r>
              <a:rPr lang="en-US" dirty="0"/>
              <a:t> </a:t>
            </a:r>
            <a:r>
              <a:rPr lang="en-US" dirty="0" err="1"/>
              <a:t>veçante</a:t>
            </a:r>
            <a:r>
              <a:rPr lang="en-US" dirty="0"/>
              <a:t> </a:t>
            </a:r>
            <a:r>
              <a:rPr lang="en-US" dirty="0" err="1"/>
              <a:t>formojne</a:t>
            </a:r>
            <a:r>
              <a:rPr lang="en-US" dirty="0"/>
              <a:t> </a:t>
            </a:r>
            <a:r>
              <a:rPr lang="en-US" dirty="0" err="1"/>
              <a:t>tokat</a:t>
            </a:r>
            <a:r>
              <a:rPr lang="en-US" dirty="0"/>
              <a:t> </a:t>
            </a:r>
            <a:r>
              <a:rPr lang="en-US" dirty="0" err="1"/>
              <a:t>jopjellore</a:t>
            </a:r>
            <a:r>
              <a:rPr lang="en-US" dirty="0"/>
              <a:t> ne </a:t>
            </a:r>
            <a:r>
              <a:rPr lang="en-US" dirty="0" err="1"/>
              <a:t>te</a:t>
            </a:r>
            <a:r>
              <a:rPr lang="en-US" dirty="0"/>
              <a:t> </a:t>
            </a:r>
            <a:r>
              <a:rPr lang="en-US" dirty="0" err="1"/>
              <a:t>cilen</a:t>
            </a:r>
            <a:r>
              <a:rPr lang="en-US" dirty="0"/>
              <a:t> </a:t>
            </a:r>
            <a:r>
              <a:rPr lang="en-US" dirty="0" err="1"/>
              <a:t>perfshihen</a:t>
            </a:r>
            <a:r>
              <a:rPr lang="en-US" dirty="0"/>
              <a:t> </a:t>
            </a:r>
            <a:r>
              <a:rPr lang="en-US" dirty="0" err="1"/>
              <a:t>siperfaqet</a:t>
            </a:r>
            <a:r>
              <a:rPr lang="en-US" dirty="0"/>
              <a:t> me: </a:t>
            </a:r>
          </a:p>
          <a:p>
            <a:pPr marL="285750" indent="-285750">
              <a:buFont typeface="Wingdings" panose="05000000000000000000" pitchFamily="2" charset="2"/>
              <a:buChar char="ü"/>
            </a:pPr>
            <a:r>
              <a:rPr lang="en-US" dirty="0" err="1"/>
              <a:t>Shtepi</a:t>
            </a:r>
            <a:r>
              <a:rPr lang="en-US" dirty="0"/>
              <a:t> </a:t>
            </a:r>
          </a:p>
          <a:p>
            <a:pPr marL="285750" indent="-285750">
              <a:buFont typeface="Wingdings" panose="05000000000000000000" pitchFamily="2" charset="2"/>
              <a:buChar char="ü"/>
            </a:pPr>
            <a:r>
              <a:rPr lang="en-US" dirty="0" err="1"/>
              <a:t>Oborr</a:t>
            </a:r>
            <a:endParaRPr lang="en-US" dirty="0"/>
          </a:p>
          <a:p>
            <a:pPr marL="285750" indent="-285750">
              <a:buFont typeface="Wingdings" panose="05000000000000000000" pitchFamily="2" charset="2"/>
              <a:buChar char="ü"/>
            </a:pPr>
            <a:r>
              <a:rPr lang="en-US" dirty="0" err="1"/>
              <a:t>Rruge</a:t>
            </a:r>
            <a:endParaRPr lang="en-US" dirty="0"/>
          </a:p>
          <a:p>
            <a:pPr marL="285750" indent="-285750">
              <a:buFont typeface="Wingdings" panose="05000000000000000000" pitchFamily="2" charset="2"/>
              <a:buChar char="ü"/>
            </a:pPr>
            <a:r>
              <a:rPr lang="en-US" dirty="0" err="1"/>
              <a:t>Hekurudhe</a:t>
            </a:r>
            <a:endParaRPr lang="en-US" dirty="0"/>
          </a:p>
          <a:p>
            <a:pPr marL="285750" indent="-285750">
              <a:buFont typeface="Wingdings" panose="05000000000000000000" pitchFamily="2" charset="2"/>
              <a:buChar char="ü"/>
            </a:pPr>
            <a:r>
              <a:rPr lang="en-US" dirty="0"/>
              <a:t>Lum </a:t>
            </a:r>
            <a:r>
              <a:rPr lang="en-US" dirty="0" err="1"/>
              <a:t>etj</a:t>
            </a:r>
            <a:endParaRPr lang="en-US" dirty="0"/>
          </a:p>
        </p:txBody>
      </p:sp>
    </p:spTree>
    <p:extLst>
      <p:ext uri="{BB962C8B-B14F-4D97-AF65-F5344CB8AC3E}">
        <p14:creationId xmlns:p14="http://schemas.microsoft.com/office/powerpoint/2010/main" val="486482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6BE7-7430-A9E8-0BEE-3EECC239AB25}"/>
              </a:ext>
            </a:extLst>
          </p:cNvPr>
          <p:cNvSpPr>
            <a:spLocks noGrp="1"/>
          </p:cNvSpPr>
          <p:nvPr>
            <p:ph type="title"/>
          </p:nvPr>
        </p:nvSpPr>
        <p:spPr>
          <a:xfrm>
            <a:off x="837887" y="0"/>
            <a:ext cx="10515600" cy="1325563"/>
          </a:xfrm>
        </p:spPr>
        <p:txBody>
          <a:bodyPr/>
          <a:lstStyle/>
          <a:p>
            <a:pPr algn="ctr"/>
            <a:r>
              <a:rPr lang="en-US" sz="3000" b="1" i="1" dirty="0" err="1">
                <a:latin typeface="Times New Roman" panose="02020603050405020304" pitchFamily="18" charset="0"/>
                <a:cs typeface="+mn-cs"/>
              </a:rPr>
              <a:t>Flete</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posedimi</a:t>
            </a:r>
            <a:endParaRPr lang="en-US" sz="3000" b="1" i="1" dirty="0">
              <a:latin typeface="Times New Roman" panose="02020603050405020304" pitchFamily="18" charset="0"/>
              <a:cs typeface="+mn-cs"/>
            </a:endParaRPr>
          </a:p>
        </p:txBody>
      </p:sp>
      <p:sp>
        <p:nvSpPr>
          <p:cNvPr id="5" name="TextBox 4">
            <a:extLst>
              <a:ext uri="{FF2B5EF4-FFF2-40B4-BE49-F238E27FC236}">
                <a16:creationId xmlns:a16="http://schemas.microsoft.com/office/drawing/2014/main" id="{5BA9E029-80D9-3630-2F72-2162407FDE68}"/>
              </a:ext>
            </a:extLst>
          </p:cNvPr>
          <p:cNvSpPr txBox="1"/>
          <p:nvPr/>
        </p:nvSpPr>
        <p:spPr>
          <a:xfrm>
            <a:off x="1047750" y="1234559"/>
            <a:ext cx="3849689" cy="5355312"/>
          </a:xfrm>
          <a:prstGeom prst="rect">
            <a:avLst/>
          </a:prstGeom>
          <a:noFill/>
        </p:spPr>
        <p:txBody>
          <a:bodyPr wrap="square">
            <a:spAutoFit/>
          </a:bodyPr>
          <a:lstStyle/>
          <a:p>
            <a:r>
              <a:rPr lang="en-US" b="1" i="1" dirty="0" err="1">
                <a:latin typeface="Arial" panose="020B0604020202020204" pitchFamily="34" charset="0"/>
                <a:cs typeface="Arial" panose="020B0604020202020204" pitchFamily="34" charset="0"/>
              </a:rPr>
              <a:t>Flete</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posedimi</a:t>
            </a:r>
            <a:r>
              <a:rPr lang="en-US" b="1" i="1"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eshte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ekstrakt</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informacioneve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kadastrale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regjistruara</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regjistra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bazuara</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ligjin</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kohes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Shenimet</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paraqitura</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fleten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poseduese</a:t>
            </a:r>
            <a:r>
              <a:rPr lang="en-US" dirty="0">
                <a:latin typeface="Arial" panose="020B0604020202020204" pitchFamily="34" charset="0"/>
                <a:cs typeface="Arial" panose="020B0604020202020204" pitchFamily="34" charset="0"/>
              </a:rPr>
              <a:t> jane: </a:t>
            </a:r>
            <a:r>
              <a:rPr lang="en-US" dirty="0" err="1">
                <a:latin typeface="Arial" panose="020B0604020202020204" pitchFamily="34" charset="0"/>
                <a:cs typeface="Arial" panose="020B0604020202020204" pitchFamily="34" charset="0"/>
              </a:rPr>
              <a:t>Komuna</a:t>
            </a:r>
            <a:r>
              <a:rPr lang="en-US" dirty="0">
                <a:latin typeface="Arial" panose="020B0604020202020204" pitchFamily="34" charset="0"/>
                <a:cs typeface="Arial" panose="020B0604020202020204" pitchFamily="34" charset="0"/>
              </a:rPr>
              <a:t>, zona </a:t>
            </a:r>
            <a:r>
              <a:rPr lang="en-US" dirty="0" err="1">
                <a:latin typeface="Arial" panose="020B0604020202020204" pitchFamily="34" charset="0"/>
                <a:cs typeface="Arial" panose="020B0604020202020204" pitchFamily="34" charset="0"/>
              </a:rPr>
              <a:t>kadastrale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numri</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saj</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numri</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fletes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poseduese</a:t>
            </a:r>
            <a:r>
              <a:rPr lang="en-US" dirty="0">
                <a:latin typeface="Arial" panose="020B0604020202020204" pitchFamily="34" charset="0"/>
                <a:cs typeface="Arial" panose="020B0604020202020204" pitchFamily="34" charset="0"/>
              </a:rPr>
              <a:t>, tipi I </a:t>
            </a:r>
            <a:r>
              <a:rPr lang="en-US" dirty="0" err="1">
                <a:latin typeface="Arial" panose="020B0604020202020204" pitchFamily="34" charset="0"/>
                <a:cs typeface="Arial" panose="020B0604020202020204" pitchFamily="34" charset="0"/>
              </a:rPr>
              <a:t>prones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emri</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pronarit</a:t>
            </a:r>
            <a:r>
              <a:rPr lang="en-US" dirty="0">
                <a:latin typeface="Arial" panose="020B0604020202020204" pitchFamily="34" charset="0"/>
                <a:cs typeface="Arial" panose="020B0604020202020204" pitchFamily="34" charset="0"/>
              </a:rPr>
              <a:t> apo </a:t>
            </a:r>
            <a:r>
              <a:rPr lang="en-US" dirty="0" err="1">
                <a:latin typeface="Arial" panose="020B0604020202020204" pitchFamily="34" charset="0"/>
                <a:cs typeface="Arial" panose="020B0604020202020204" pitchFamily="34" charset="0"/>
              </a:rPr>
              <a:t>bashkepronareve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numri</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parceles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siperfaqja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parceles</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parcelave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kultura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klasa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ardhurat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kadastrale</a:t>
            </a:r>
            <a:r>
              <a:rPr lang="en-US" dirty="0">
                <a:latin typeface="Arial" panose="020B0604020202020204" pitchFamily="34" charset="0"/>
                <a:cs typeface="Arial" panose="020B0604020202020204" pitchFamily="34" charset="0"/>
              </a:rPr>
              <a:t> per </a:t>
            </a:r>
            <a:r>
              <a:rPr lang="en-US" dirty="0" err="1">
                <a:latin typeface="Arial" panose="020B0604020202020204" pitchFamily="34" charset="0"/>
                <a:cs typeface="Arial" panose="020B0604020202020204" pitchFamily="34" charset="0"/>
              </a:rPr>
              <a:t>secilen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parcele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daten</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azhurnimit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numrin</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skices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numrin</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planit</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Fleta </a:t>
            </a:r>
            <a:r>
              <a:rPr lang="en-US" dirty="0" err="1">
                <a:latin typeface="Arial" panose="020B0604020202020204" pitchFamily="34" charset="0"/>
                <a:cs typeface="Arial" panose="020B0604020202020204" pitchFamily="34" charset="0"/>
              </a:rPr>
              <a:t>poseduese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eshte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perpiluar</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baze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regjistrit</a:t>
            </a:r>
            <a:r>
              <a:rPr lang="en-US" dirty="0">
                <a:latin typeface="Arial" panose="020B0604020202020204" pitchFamily="34" charset="0"/>
                <a:cs typeface="Arial" panose="020B0604020202020204" pitchFamily="34" charset="0"/>
              </a:rPr>
              <a:t> ABC, formular </a:t>
            </a:r>
            <a:r>
              <a:rPr lang="en-US" dirty="0" err="1">
                <a:latin typeface="Arial" panose="020B0604020202020204" pitchFamily="34" charset="0"/>
                <a:cs typeface="Arial" panose="020B0604020202020204" pitchFamily="34" charset="0"/>
              </a:rPr>
              <a:t>ndihmes</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Sistemit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informacionit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kadastral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regjistrit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parcelave</a:t>
            </a:r>
            <a:r>
              <a:rPr lang="en-US"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ü"/>
            </a:pPr>
            <a:endParaRPr lang="en-US" dirty="0"/>
          </a:p>
        </p:txBody>
      </p:sp>
      <p:pic>
        <p:nvPicPr>
          <p:cNvPr id="6" name="Picture 5">
            <a:extLst>
              <a:ext uri="{FF2B5EF4-FFF2-40B4-BE49-F238E27FC236}">
                <a16:creationId xmlns:a16="http://schemas.microsoft.com/office/drawing/2014/main" id="{E2F7A2D8-AE8C-A442-2232-F2A1A00B9819}"/>
              </a:ext>
            </a:extLst>
          </p:cNvPr>
          <p:cNvPicPr>
            <a:picLocks noChangeAspect="1"/>
          </p:cNvPicPr>
          <p:nvPr/>
        </p:nvPicPr>
        <p:blipFill>
          <a:blip r:embed="rId2"/>
          <a:stretch>
            <a:fillRect/>
          </a:stretch>
        </p:blipFill>
        <p:spPr>
          <a:xfrm>
            <a:off x="5645986" y="901319"/>
            <a:ext cx="4021889" cy="5688552"/>
          </a:xfrm>
          <a:prstGeom prst="rect">
            <a:avLst/>
          </a:prstGeom>
        </p:spPr>
      </p:pic>
    </p:spTree>
    <p:extLst>
      <p:ext uri="{BB962C8B-B14F-4D97-AF65-F5344CB8AC3E}">
        <p14:creationId xmlns:p14="http://schemas.microsoft.com/office/powerpoint/2010/main" val="1078996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BECF-296E-903F-5830-50E3B625F6A5}"/>
              </a:ext>
            </a:extLst>
          </p:cNvPr>
          <p:cNvSpPr>
            <a:spLocks noGrp="1"/>
          </p:cNvSpPr>
          <p:nvPr>
            <p:ph type="title"/>
          </p:nvPr>
        </p:nvSpPr>
        <p:spPr>
          <a:xfrm>
            <a:off x="704850" y="2555875"/>
            <a:ext cx="10515600" cy="1325563"/>
          </a:xfrm>
        </p:spPr>
        <p:txBody>
          <a:bodyPr>
            <a:noAutofit/>
          </a:bodyP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ESE- Tre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kufiri</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8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285D0-574D-A6F4-832A-A85A354C0580}"/>
              </a:ext>
            </a:extLst>
          </p:cNvPr>
          <p:cNvSpPr>
            <a:spLocks noGrp="1"/>
          </p:cNvSpPr>
          <p:nvPr>
            <p:ph type="title"/>
          </p:nvPr>
        </p:nvSpPr>
        <p:spPr>
          <a:xfrm>
            <a:off x="838200" y="365125"/>
            <a:ext cx="10515600" cy="923331"/>
          </a:xfrm>
        </p:spPr>
        <p:txBody>
          <a:bodyPr/>
          <a:lstStyle/>
          <a:p>
            <a:r>
              <a:rPr lang="en-US" sz="3000" b="1" i="1" dirty="0" err="1">
                <a:latin typeface="Times New Roman" panose="02020603050405020304" pitchFamily="18" charset="0"/>
                <a:cs typeface="+mn-cs"/>
              </a:rPr>
              <a:t>Procesi</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i</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perkufizimit</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dhe</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shenjimit</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te</a:t>
            </a:r>
            <a:r>
              <a:rPr lang="en-US" sz="3000" b="1" i="1" dirty="0">
                <a:latin typeface="Times New Roman" panose="02020603050405020304" pitchFamily="18" charset="0"/>
                <a:cs typeface="+mn-cs"/>
              </a:rPr>
              <a:t> zones </a:t>
            </a:r>
            <a:r>
              <a:rPr lang="en-US" sz="3000" b="1" i="1" dirty="0" err="1">
                <a:latin typeface="Times New Roman" panose="02020603050405020304" pitchFamily="18" charset="0"/>
                <a:cs typeface="+mn-cs"/>
              </a:rPr>
              <a:t>kadastrale</a:t>
            </a:r>
            <a:r>
              <a:rPr lang="en-US" sz="3000" b="1" i="1" dirty="0">
                <a:latin typeface="Times New Roman" panose="02020603050405020304" pitchFamily="18" charset="0"/>
                <a:cs typeface="+mn-cs"/>
              </a:rPr>
              <a:t> ne </a:t>
            </a:r>
            <a:r>
              <a:rPr lang="en-US" sz="3000" b="1" i="1" dirty="0" err="1">
                <a:latin typeface="Times New Roman" panose="02020603050405020304" pitchFamily="18" charset="0"/>
                <a:cs typeface="+mn-cs"/>
              </a:rPr>
              <a:t>terren</a:t>
            </a:r>
            <a:r>
              <a:rPr lang="en-US" sz="3000" b="1" i="1" dirty="0">
                <a:latin typeface="Times New Roman" panose="02020603050405020304" pitchFamily="18" charset="0"/>
                <a:cs typeface="+mn-cs"/>
              </a:rPr>
              <a:t> </a:t>
            </a:r>
          </a:p>
        </p:txBody>
      </p:sp>
      <p:sp>
        <p:nvSpPr>
          <p:cNvPr id="5" name="TextBox 4">
            <a:extLst>
              <a:ext uri="{FF2B5EF4-FFF2-40B4-BE49-F238E27FC236}">
                <a16:creationId xmlns:a16="http://schemas.microsoft.com/office/drawing/2014/main" id="{ACD45FA1-B70F-3F3D-8BFC-2A343552ABED}"/>
              </a:ext>
            </a:extLst>
          </p:cNvPr>
          <p:cNvSpPr txBox="1"/>
          <p:nvPr/>
        </p:nvSpPr>
        <p:spPr>
          <a:xfrm>
            <a:off x="1000125" y="1625084"/>
            <a:ext cx="9144000" cy="3970318"/>
          </a:xfrm>
          <a:prstGeom prst="rect">
            <a:avLst/>
          </a:prstGeom>
          <a:noFill/>
        </p:spPr>
        <p:txBody>
          <a:bodyPr wrap="square">
            <a:spAutoFit/>
          </a:bodyPr>
          <a:lstStyle/>
          <a:p>
            <a:r>
              <a:rPr lang="it-IT" sz="1800" dirty="0">
                <a:latin typeface="Arial" panose="020B0604020202020204" pitchFamily="34" charset="0"/>
                <a:cs typeface="Arial" panose="020B0604020202020204" pitchFamily="34" charset="0"/>
              </a:rPr>
              <a:t>Zona kadastrale eshte formuar prej nje apo me shume vendbanimeve. Nje zone kadastrale qe perfshine nje vendbanim mban emrin e atij vendbanimi, ne te cilen perfshihen pronat e palujtshme te banoreve te atij vendbanimi. </a:t>
            </a:r>
          </a:p>
          <a:p>
            <a:r>
              <a:rPr lang="it-IT" dirty="0">
                <a:latin typeface="Arial" panose="020B0604020202020204" pitchFamily="34" charset="0"/>
                <a:cs typeface="Arial" panose="020B0604020202020204" pitchFamily="34" charset="0"/>
              </a:rPr>
              <a:t>Fashtrat qe ishin me numer te vogel banoresh bashkoheshin me nje ose me dy fshatra te tjetre ne menyre per te krijuar nje zone kadastrale me te madhe. </a:t>
            </a:r>
          </a:p>
          <a:p>
            <a:r>
              <a:rPr lang="it-IT" dirty="0">
                <a:latin typeface="Arial" panose="020B0604020202020204" pitchFamily="34" charset="0"/>
                <a:cs typeface="Arial" panose="020B0604020202020204" pitchFamily="34" charset="0"/>
              </a:rPr>
              <a:t>Zona kdastrale e formuar nga 2-3 venbanime emerohet me emrin e vendbanimit me te madh.</a:t>
            </a:r>
          </a:p>
          <a:p>
            <a:r>
              <a:rPr lang="it-IT" dirty="0">
                <a:latin typeface="Arial" panose="020B0604020202020204" pitchFamily="34" charset="0"/>
                <a:cs typeface="Arial" panose="020B0604020202020204" pitchFamily="34" charset="0"/>
              </a:rPr>
              <a:t>Zonat kadastrale jane formuar duke filluar nga viti 1930 dhe kryesisht jane perfunduar ne vitet 1952-1956, ne zhvillimin e kadastrit pershkrues. </a:t>
            </a:r>
          </a:p>
          <a:p>
            <a:r>
              <a:rPr lang="it-IT" dirty="0">
                <a:latin typeface="Arial" panose="020B0604020202020204" pitchFamily="34" charset="0"/>
                <a:cs typeface="Arial" panose="020B0604020202020204" pitchFamily="34" charset="0"/>
              </a:rPr>
              <a:t>Kufiri i zones kadastrale eshte rilevuar me matje gjeodezike  dhe eshte paraqitur vetem ne nje flete te hartes ne perpjese 1:2500 deri ne 1: 25000 varesisht nga madhesia territoriale e asaj zone.  Matjet, koordinatat dhe skicat jane arkivuar ne instutucionin perkates, ndrsa ne terren jane fiksuar pikat e poligonit perkufizues te kufirit te zones kadastrale.</a:t>
            </a:r>
            <a:endParaRPr lang="en-US" dirty="0"/>
          </a:p>
        </p:txBody>
      </p:sp>
    </p:spTree>
    <p:extLst>
      <p:ext uri="{BB962C8B-B14F-4D97-AF65-F5344CB8AC3E}">
        <p14:creationId xmlns:p14="http://schemas.microsoft.com/office/powerpoint/2010/main" val="152607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9991-7A86-5440-61ED-FB176DB1CFB2}"/>
              </a:ext>
            </a:extLst>
          </p:cNvPr>
          <p:cNvSpPr>
            <a:spLocks noGrp="1"/>
          </p:cNvSpPr>
          <p:nvPr>
            <p:ph type="title"/>
          </p:nvPr>
        </p:nvSpPr>
        <p:spPr>
          <a:xfrm>
            <a:off x="837887" y="136525"/>
            <a:ext cx="10515600" cy="1325563"/>
          </a:xfrm>
        </p:spPr>
        <p:txBody>
          <a:bodyPr>
            <a:normAutofit/>
          </a:bodyPr>
          <a:lstStyle/>
          <a:p>
            <a:pPr algn="ctr"/>
            <a:r>
              <a:rPr lang="en-US" sz="3000" b="1" i="1" dirty="0" err="1">
                <a:latin typeface="Times New Roman" panose="02020603050405020304" pitchFamily="18" charset="0"/>
                <a:cs typeface="+mn-cs"/>
              </a:rPr>
              <a:t>Shenjimi</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i</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pikave</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kufitare</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te</a:t>
            </a:r>
            <a:r>
              <a:rPr lang="en-US" sz="3000" b="1" i="1" dirty="0">
                <a:latin typeface="Times New Roman" panose="02020603050405020304" pitchFamily="18" charset="0"/>
                <a:cs typeface="+mn-cs"/>
              </a:rPr>
              <a:t> zones </a:t>
            </a:r>
            <a:r>
              <a:rPr lang="en-US" sz="3000" b="1" i="1" dirty="0" err="1">
                <a:latin typeface="Times New Roman" panose="02020603050405020304" pitchFamily="18" charset="0"/>
                <a:cs typeface="+mn-cs"/>
              </a:rPr>
              <a:t>kadastrale</a:t>
            </a:r>
            <a:r>
              <a:rPr lang="en-US" sz="3000" b="1" i="1" dirty="0">
                <a:latin typeface="Times New Roman" panose="02020603050405020304" pitchFamily="18" charset="0"/>
                <a:cs typeface="+mn-cs"/>
              </a:rPr>
              <a:t> ne </a:t>
            </a:r>
            <a:r>
              <a:rPr lang="en-US" sz="3000" b="1" i="1" dirty="0" err="1">
                <a:latin typeface="Times New Roman" panose="02020603050405020304" pitchFamily="18" charset="0"/>
                <a:cs typeface="+mn-cs"/>
              </a:rPr>
              <a:t>terren</a:t>
            </a:r>
            <a:endParaRPr lang="en-US" sz="3000" dirty="0"/>
          </a:p>
        </p:txBody>
      </p:sp>
      <p:sp>
        <p:nvSpPr>
          <p:cNvPr id="5" name="TextBox 4">
            <a:extLst>
              <a:ext uri="{FF2B5EF4-FFF2-40B4-BE49-F238E27FC236}">
                <a16:creationId xmlns:a16="http://schemas.microsoft.com/office/drawing/2014/main" id="{8FEE6595-0AA2-1163-F151-6AA54032A8EB}"/>
              </a:ext>
            </a:extLst>
          </p:cNvPr>
          <p:cNvSpPr txBox="1"/>
          <p:nvPr/>
        </p:nvSpPr>
        <p:spPr>
          <a:xfrm>
            <a:off x="1095374" y="1462088"/>
            <a:ext cx="9382125" cy="4801314"/>
          </a:xfrm>
          <a:prstGeom prst="rect">
            <a:avLst/>
          </a:prstGeom>
          <a:noFill/>
        </p:spPr>
        <p:txBody>
          <a:bodyPr wrap="square">
            <a:spAutoFit/>
          </a:bodyPr>
          <a:lstStyle/>
          <a:p>
            <a:r>
              <a:rPr lang="it-IT" dirty="0">
                <a:latin typeface="Arial" panose="020B0604020202020204" pitchFamily="34" charset="0"/>
                <a:cs typeface="Arial" panose="020B0604020202020204" pitchFamily="34" charset="0"/>
              </a:rPr>
              <a:t>Pikat  kufitare te zones kadastrale (ZK) te cilat njekohesisht jane ne kufi te komunes, njekohesisht paraqet edhe kufirin e komunes apo kur jane ne kufi me shtetet fqinje paraqesin kufirin e shtetit. Pra kemi kater vija kufitare te perouthura ne nje: kufiri i parceles; kufiri i zones kadastrale; kufiri i komunes dhe kufiri shteteror te cilat jane ne te njetin rrafsh vertikal.</a:t>
            </a:r>
          </a:p>
          <a:p>
            <a:r>
              <a:rPr lang="it-IT" dirty="0">
                <a:latin typeface="Arial" panose="020B0604020202020204" pitchFamily="34" charset="0"/>
                <a:cs typeface="Arial" panose="020B0604020202020204" pitchFamily="34" charset="0"/>
              </a:rPr>
              <a:t>Shenimi i pikave te kufirit te zones kadastrale behet me shenja dhe monumente te forta, te punuara, te perpunuara apo edhe me shenja natyrore.</a:t>
            </a:r>
          </a:p>
          <a:p>
            <a:r>
              <a:rPr lang="it-IT" dirty="0">
                <a:latin typeface="Arial" panose="020B0604020202020204" pitchFamily="34" charset="0"/>
                <a:cs typeface="Arial" panose="020B0604020202020204" pitchFamily="34" charset="0"/>
              </a:rPr>
              <a:t>Llojet e shenjave ne vijen kufitare te zones kadastralemund te jene: </a:t>
            </a:r>
          </a:p>
          <a:p>
            <a:pPr marL="285750" indent="-285750">
              <a:buFont typeface="Wingdings" panose="05000000000000000000" pitchFamily="2" charset="2"/>
              <a:buChar char="§"/>
            </a:pPr>
            <a:r>
              <a:rPr lang="it-IT" dirty="0">
                <a:latin typeface="Arial" panose="020B0604020202020204" pitchFamily="34" charset="0"/>
                <a:cs typeface="Arial" panose="020B0604020202020204" pitchFamily="34" charset="0"/>
              </a:rPr>
              <a:t>Shtylla betoni me dimensione (20*20*70) cm</a:t>
            </a:r>
          </a:p>
          <a:p>
            <a:pPr marL="285750" indent="-285750">
              <a:buFont typeface="Wingdings" panose="05000000000000000000" pitchFamily="2" charset="2"/>
              <a:buChar char="§"/>
            </a:pPr>
            <a:r>
              <a:rPr lang="it-IT" dirty="0">
                <a:latin typeface="Arial" panose="020B0604020202020204" pitchFamily="34" charset="0"/>
                <a:cs typeface="Arial" panose="020B0604020202020204" pitchFamily="34" charset="0"/>
              </a:rPr>
              <a:t>Guri natyror me gjatesi 70cm dhe i gdhendur ne pjesen e eperme me dimensione (20*20*10) cm </a:t>
            </a:r>
          </a:p>
          <a:p>
            <a:pPr marL="285750" indent="-285750">
              <a:buFont typeface="Wingdings" panose="05000000000000000000" pitchFamily="2" charset="2"/>
              <a:buChar char="§"/>
            </a:pPr>
            <a:r>
              <a:rPr lang="it-IT" dirty="0">
                <a:latin typeface="Arial" panose="020B0604020202020204" pitchFamily="34" charset="0"/>
                <a:cs typeface="Arial" panose="020B0604020202020204" pitchFamily="34" charset="0"/>
              </a:rPr>
              <a:t>Grumbull dheu ne forme koni ose grumbulli i gureve ne lartesi rreth 2.00m </a:t>
            </a:r>
          </a:p>
          <a:p>
            <a:pPr marL="285750" indent="-285750">
              <a:buFont typeface="Wingdings" panose="05000000000000000000" pitchFamily="2" charset="2"/>
              <a:buChar char="§"/>
            </a:pPr>
            <a:r>
              <a:rPr lang="it-IT" dirty="0">
                <a:latin typeface="Arial" panose="020B0604020202020204" pitchFamily="34" charset="0"/>
                <a:cs typeface="Arial" panose="020B0604020202020204" pitchFamily="34" charset="0"/>
              </a:rPr>
              <a:t>Dru te cilit i prehet nje pjese e tij ose trupi i tij mbetet me gjatesi prej 1.00m </a:t>
            </a:r>
          </a:p>
          <a:p>
            <a:r>
              <a:rPr lang="it-IT" dirty="0">
                <a:latin typeface="Arial" panose="020B0604020202020204" pitchFamily="34" charset="0"/>
                <a:cs typeface="Arial" panose="020B0604020202020204" pitchFamily="34" charset="0"/>
              </a:rPr>
              <a:t>Shenjimi i kufirit te zones kadastrale fillon nga tre kufiri, i cili behet duke vendosur nje shenje te forte nga komisioni, ndersa ne lartesi 3-4 m ne drejtim te vijave kufizuese me ZK te tjera vendosen shenjat per ruajtje dhe orientim. </a:t>
            </a:r>
          </a:p>
          <a:p>
            <a:endParaRPr lang="en-US" dirty="0"/>
          </a:p>
        </p:txBody>
      </p:sp>
    </p:spTree>
    <p:extLst>
      <p:ext uri="{BB962C8B-B14F-4D97-AF65-F5344CB8AC3E}">
        <p14:creationId xmlns:p14="http://schemas.microsoft.com/office/powerpoint/2010/main" val="347583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2D37B-6D27-FC16-19CB-5B56DD4D7B6A}"/>
              </a:ext>
            </a:extLst>
          </p:cNvPr>
          <p:cNvSpPr>
            <a:spLocks noGrp="1"/>
          </p:cNvSpPr>
          <p:nvPr>
            <p:ph type="title"/>
          </p:nvPr>
        </p:nvSpPr>
        <p:spPr/>
        <p:txBody>
          <a:bodyPr>
            <a:normAutofit/>
          </a:bodyPr>
          <a:lstStyle/>
          <a:p>
            <a:pPr algn="ctr"/>
            <a:r>
              <a:rPr lang="en-US" sz="3000" b="1" i="1" dirty="0" err="1">
                <a:latin typeface="Times New Roman" panose="02020603050405020304" pitchFamily="18" charset="0"/>
                <a:cs typeface="+mn-cs"/>
              </a:rPr>
              <a:t>Plotesimi</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i</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rrjetit</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gjeodezik</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hartat</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dhe</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rilevimi</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aerofotogrametrik</a:t>
            </a:r>
            <a:endParaRPr lang="en-US" sz="3000" b="1" i="1" dirty="0">
              <a:latin typeface="Times New Roman" panose="02020603050405020304" pitchFamily="18" charset="0"/>
              <a:cs typeface="+mn-cs"/>
            </a:endParaRPr>
          </a:p>
        </p:txBody>
      </p:sp>
      <p:sp>
        <p:nvSpPr>
          <p:cNvPr id="5" name="TextBox 4">
            <a:extLst>
              <a:ext uri="{FF2B5EF4-FFF2-40B4-BE49-F238E27FC236}">
                <a16:creationId xmlns:a16="http://schemas.microsoft.com/office/drawing/2014/main" id="{7F2C3522-FF0B-461E-0681-98B050EE6473}"/>
              </a:ext>
            </a:extLst>
          </p:cNvPr>
          <p:cNvSpPr txBox="1"/>
          <p:nvPr/>
        </p:nvSpPr>
        <p:spPr>
          <a:xfrm>
            <a:off x="1066800" y="1690688"/>
            <a:ext cx="9982200" cy="4524315"/>
          </a:xfrm>
          <a:prstGeom prst="rect">
            <a:avLst/>
          </a:prstGeom>
          <a:noFill/>
        </p:spPr>
        <p:txBody>
          <a:bodyPr wrap="square">
            <a:spAutoFit/>
          </a:bodyPr>
          <a:lstStyle/>
          <a:p>
            <a:r>
              <a:rPr lang="it-IT" dirty="0">
                <a:latin typeface="Arial" panose="020B0604020202020204" pitchFamily="34" charset="0"/>
                <a:cs typeface="Arial" panose="020B0604020202020204" pitchFamily="34" charset="0"/>
              </a:rPr>
              <a:t>Rrjeti gjeodezik ka qene i homogjenizuar jasht zakonisht mire ne gjithe territorin e ish RSF Jugosllavise. Ai rrjet gjithnje eshte permiresuar e plotesuar me qellim te ruajtjes se saktesise se matjeve. </a:t>
            </a:r>
          </a:p>
          <a:p>
            <a:r>
              <a:rPr lang="it-IT" dirty="0">
                <a:latin typeface="Arial" panose="020B0604020202020204" pitchFamily="34" charset="0"/>
                <a:cs typeface="Arial" panose="020B0604020202020204" pitchFamily="34" charset="0"/>
              </a:rPr>
              <a:t>Zhvillimi i rrjtetit trigonometrik ishte nga rendi i I-re deri ne rendin e IV-te, pastaj vazhdonin me rrjetin poligonal dhe veçanerisht realizohej rrjeti i nivelimit. </a:t>
            </a:r>
          </a:p>
          <a:p>
            <a:r>
              <a:rPr lang="it-IT" dirty="0">
                <a:latin typeface="Arial" panose="020B0604020202020204" pitchFamily="34" charset="0"/>
                <a:cs typeface="Arial" panose="020B0604020202020204" pitchFamily="34" charset="0"/>
              </a:rPr>
              <a:t>Mbeshtetur ne rrjetin gjeodezik eshte realizuar rilevimi i gjithe territorit te vendit, perpilimi i hartave topografike e kadastrale ne perpjese perkatese me paraqitje horizontale dhe vertikale te terrenit.</a:t>
            </a:r>
          </a:p>
          <a:p>
            <a:r>
              <a:rPr lang="it-IT" dirty="0">
                <a:latin typeface="Arial" panose="020B0604020202020204" pitchFamily="34" charset="0"/>
                <a:cs typeface="Arial" panose="020B0604020202020204" pitchFamily="34" charset="0"/>
              </a:rPr>
              <a:t>Rilevimet e para aerofotogrametrike ne Kosove jane realizuar ne vitin 1958, per te vazhduar me perditesimin e hartave ekzistues topografike ne perpjese 1: 25 000; 1: 50 000; 1:100 000 deri ne vitin 1987.</a:t>
            </a:r>
          </a:p>
          <a:p>
            <a:r>
              <a:rPr lang="it-IT" dirty="0">
                <a:latin typeface="Arial" panose="020B0604020202020204" pitchFamily="34" charset="0"/>
                <a:cs typeface="Arial" panose="020B0604020202020204" pitchFamily="34" charset="0"/>
              </a:rPr>
              <a:t>Ne menyre sistematike nga viti 1958 deri ne vitin 1987 me matje dhe rilevime gjeodezike e sterofotogrametrike jane azhurnuar te dhenat kadastrale per tere territorin e Kosoves. </a:t>
            </a:r>
          </a:p>
          <a:p>
            <a:r>
              <a:rPr lang="it-IT" dirty="0">
                <a:latin typeface="Arial" panose="020B0604020202020204" pitchFamily="34" charset="0"/>
                <a:cs typeface="Arial" panose="020B0604020202020204" pitchFamily="34" charset="0"/>
              </a:rPr>
              <a:t>Ne kete menyre ne ate periudhe jane perpiluar hartat ne perpjese 1:2500 per zonat rurale dhe 1:1000, e per disa qendra te qyteteve harta kadastrale eshte perpiluar ne perpjese  1:500.</a:t>
            </a:r>
          </a:p>
          <a:p>
            <a:r>
              <a:rPr lang="it-IT" dirty="0">
                <a:latin typeface="Arial" panose="020B0604020202020204" pitchFamily="34" charset="0"/>
                <a:cs typeface="Arial" panose="020B0604020202020204" pitchFamily="34" charset="0"/>
              </a:rPr>
              <a:t>Procesi i rishikimit te gjendjes kadastrale njihej me emrin REAMBULIM.</a:t>
            </a:r>
            <a:endParaRPr lang="en-US" dirty="0"/>
          </a:p>
        </p:txBody>
      </p:sp>
    </p:spTree>
    <p:extLst>
      <p:ext uri="{BB962C8B-B14F-4D97-AF65-F5344CB8AC3E}">
        <p14:creationId xmlns:p14="http://schemas.microsoft.com/office/powerpoint/2010/main" val="39782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509B-37FA-A4EA-98CF-A4958E9CF30C}"/>
              </a:ext>
            </a:extLst>
          </p:cNvPr>
          <p:cNvSpPr>
            <a:spLocks noGrp="1"/>
          </p:cNvSpPr>
          <p:nvPr>
            <p:ph type="title"/>
          </p:nvPr>
        </p:nvSpPr>
        <p:spPr/>
        <p:txBody>
          <a:bodyPr/>
          <a:lstStyle/>
          <a:p>
            <a:pPr algn="ctr"/>
            <a:r>
              <a:rPr lang="en-US" sz="4400" b="1" i="1" dirty="0" err="1">
                <a:latin typeface="Times New Roman" panose="02020603050405020304" pitchFamily="18" charset="0"/>
                <a:cs typeface="+mn-cs"/>
              </a:rPr>
              <a:t>Plotesimi</a:t>
            </a:r>
            <a:r>
              <a:rPr lang="en-US" sz="4400" b="1" i="1" dirty="0">
                <a:latin typeface="Times New Roman" panose="02020603050405020304" pitchFamily="18" charset="0"/>
                <a:cs typeface="+mn-cs"/>
              </a:rPr>
              <a:t> </a:t>
            </a:r>
            <a:r>
              <a:rPr lang="en-US" sz="4400" b="1" i="1" dirty="0" err="1">
                <a:latin typeface="Times New Roman" panose="02020603050405020304" pitchFamily="18" charset="0"/>
                <a:cs typeface="+mn-cs"/>
              </a:rPr>
              <a:t>i</a:t>
            </a:r>
            <a:r>
              <a:rPr lang="en-US" sz="4400" b="1" i="1" dirty="0">
                <a:latin typeface="Times New Roman" panose="02020603050405020304" pitchFamily="18" charset="0"/>
                <a:cs typeface="+mn-cs"/>
              </a:rPr>
              <a:t> </a:t>
            </a:r>
            <a:r>
              <a:rPr lang="en-US" sz="4400" b="1" i="1" dirty="0" err="1">
                <a:latin typeface="Times New Roman" panose="02020603050405020304" pitchFamily="18" charset="0"/>
                <a:cs typeface="+mn-cs"/>
              </a:rPr>
              <a:t>rrjetit</a:t>
            </a:r>
            <a:r>
              <a:rPr lang="en-US" sz="4400" b="1" i="1" dirty="0">
                <a:latin typeface="Times New Roman" panose="02020603050405020304" pitchFamily="18" charset="0"/>
                <a:cs typeface="+mn-cs"/>
              </a:rPr>
              <a:t> </a:t>
            </a:r>
            <a:r>
              <a:rPr lang="en-US" sz="4400" b="1" i="1" dirty="0" err="1">
                <a:latin typeface="Times New Roman" panose="02020603050405020304" pitchFamily="18" charset="0"/>
                <a:cs typeface="+mn-cs"/>
              </a:rPr>
              <a:t>gjeodezik</a:t>
            </a:r>
            <a:r>
              <a:rPr lang="en-US" sz="4400" b="1" i="1" dirty="0">
                <a:latin typeface="Times New Roman" panose="02020603050405020304" pitchFamily="18" charset="0"/>
                <a:cs typeface="+mn-cs"/>
              </a:rPr>
              <a:t>, </a:t>
            </a:r>
            <a:r>
              <a:rPr lang="en-US" sz="4400" b="1" i="1" dirty="0" err="1">
                <a:latin typeface="Times New Roman" panose="02020603050405020304" pitchFamily="18" charset="0"/>
                <a:cs typeface="+mn-cs"/>
              </a:rPr>
              <a:t>hartat</a:t>
            </a:r>
            <a:r>
              <a:rPr lang="en-US" sz="4400" b="1" i="1" dirty="0">
                <a:latin typeface="Times New Roman" panose="02020603050405020304" pitchFamily="18" charset="0"/>
                <a:cs typeface="+mn-cs"/>
              </a:rPr>
              <a:t> </a:t>
            </a:r>
            <a:r>
              <a:rPr lang="en-US" sz="4400" b="1" i="1" dirty="0" err="1">
                <a:latin typeface="Times New Roman" panose="02020603050405020304" pitchFamily="18" charset="0"/>
                <a:cs typeface="+mn-cs"/>
              </a:rPr>
              <a:t>dhe</a:t>
            </a:r>
            <a:r>
              <a:rPr lang="en-US" sz="4400" b="1" i="1" dirty="0">
                <a:latin typeface="Times New Roman" panose="02020603050405020304" pitchFamily="18" charset="0"/>
                <a:cs typeface="+mn-cs"/>
              </a:rPr>
              <a:t> </a:t>
            </a:r>
            <a:r>
              <a:rPr lang="en-US" sz="4400" b="1" i="1" dirty="0" err="1">
                <a:latin typeface="Times New Roman" panose="02020603050405020304" pitchFamily="18" charset="0"/>
                <a:cs typeface="+mn-cs"/>
              </a:rPr>
              <a:t>rilevimi</a:t>
            </a:r>
            <a:r>
              <a:rPr lang="en-US" sz="4400" b="1" i="1" dirty="0">
                <a:latin typeface="Times New Roman" panose="02020603050405020304" pitchFamily="18" charset="0"/>
                <a:cs typeface="+mn-cs"/>
              </a:rPr>
              <a:t> </a:t>
            </a:r>
            <a:r>
              <a:rPr lang="en-US" sz="4400" b="1" i="1" dirty="0" err="1">
                <a:latin typeface="Times New Roman" panose="02020603050405020304" pitchFamily="18" charset="0"/>
                <a:cs typeface="+mn-cs"/>
              </a:rPr>
              <a:t>aerofotogrametrik</a:t>
            </a:r>
            <a:endParaRPr lang="en-US" dirty="0"/>
          </a:p>
        </p:txBody>
      </p:sp>
      <p:graphicFrame>
        <p:nvGraphicFramePr>
          <p:cNvPr id="8" name="Content Placeholder 3">
            <a:extLst>
              <a:ext uri="{FF2B5EF4-FFF2-40B4-BE49-F238E27FC236}">
                <a16:creationId xmlns:a16="http://schemas.microsoft.com/office/drawing/2014/main" id="{6FED4B67-99CE-EFD0-ADCF-C69A6E25D54A}"/>
              </a:ext>
            </a:extLst>
          </p:cNvPr>
          <p:cNvGraphicFramePr>
            <a:graphicFrameLocks/>
          </p:cNvGraphicFramePr>
          <p:nvPr>
            <p:extLst>
              <p:ext uri="{D42A27DB-BD31-4B8C-83A1-F6EECF244321}">
                <p14:modId xmlns:p14="http://schemas.microsoft.com/office/powerpoint/2010/main" val="3016969462"/>
              </p:ext>
            </p:extLst>
          </p:nvPr>
        </p:nvGraphicFramePr>
        <p:xfrm>
          <a:off x="952500" y="2181225"/>
          <a:ext cx="4800600" cy="4114800"/>
        </p:xfrm>
        <a:graphic>
          <a:graphicData uri="http://schemas.openxmlformats.org/drawingml/2006/table">
            <a:tbl>
              <a:tblPr firstRow="1" bandRow="1">
                <a:tableStyleId>{5C22544A-7EE6-4342-B048-85BDC9FD1C3A}</a:tableStyleId>
              </a:tblPr>
              <a:tblGrid>
                <a:gridCol w="3010546">
                  <a:extLst>
                    <a:ext uri="{9D8B030D-6E8A-4147-A177-3AD203B41FA5}">
                      <a16:colId xmlns:a16="http://schemas.microsoft.com/office/drawing/2014/main" val="20000"/>
                    </a:ext>
                  </a:extLst>
                </a:gridCol>
                <a:gridCol w="1790054">
                  <a:extLst>
                    <a:ext uri="{9D8B030D-6E8A-4147-A177-3AD203B41FA5}">
                      <a16:colId xmlns:a16="http://schemas.microsoft.com/office/drawing/2014/main" val="20001"/>
                    </a:ext>
                  </a:extLst>
                </a:gridCol>
              </a:tblGrid>
              <a:tr h="683991">
                <a:tc>
                  <a:txBody>
                    <a:bodyPr/>
                    <a:lstStyle/>
                    <a:p>
                      <a:r>
                        <a:rPr lang="sq-AL" sz="1800" dirty="0">
                          <a:solidFill>
                            <a:schemeClr val="accent6">
                              <a:lumMod val="50000"/>
                            </a:schemeClr>
                          </a:solidFill>
                        </a:rPr>
                        <a:t>Tipi i rrjetit trigonometrik</a:t>
                      </a:r>
                      <a:endParaRPr lang="mk-MK" sz="1800" dirty="0">
                        <a:solidFill>
                          <a:schemeClr val="accent6">
                            <a:lumMod val="50000"/>
                          </a:schemeClr>
                        </a:solidFill>
                      </a:endParaRPr>
                    </a:p>
                  </a:txBody>
                  <a:tcPr marT="45728" marB="45728"/>
                </a:tc>
                <a:tc>
                  <a:txBody>
                    <a:bodyPr/>
                    <a:lstStyle/>
                    <a:p>
                      <a:r>
                        <a:rPr lang="sq-AL" sz="1800" dirty="0">
                          <a:solidFill>
                            <a:schemeClr val="accent6">
                              <a:lumMod val="50000"/>
                            </a:schemeClr>
                          </a:solidFill>
                        </a:rPr>
                        <a:t>Largësia mes pikave</a:t>
                      </a:r>
                      <a:endParaRPr lang="mk-MK" sz="1800" dirty="0">
                        <a:solidFill>
                          <a:schemeClr val="accent6">
                            <a:lumMod val="50000"/>
                          </a:schemeClr>
                        </a:solidFill>
                      </a:endParaRPr>
                    </a:p>
                  </a:txBody>
                  <a:tcPr marT="45728" marB="45728"/>
                </a:tc>
                <a:extLst>
                  <a:ext uri="{0D108BD9-81ED-4DB2-BD59-A6C34878D82A}">
                    <a16:rowId xmlns:a16="http://schemas.microsoft.com/office/drawing/2014/main" val="10000"/>
                  </a:ext>
                </a:extLst>
              </a:tr>
              <a:tr h="396280">
                <a:tc>
                  <a:txBody>
                    <a:bodyPr/>
                    <a:lstStyle/>
                    <a:p>
                      <a:r>
                        <a:rPr lang="sq-AL" sz="1800" dirty="0"/>
                        <a:t>Rendi i parë</a:t>
                      </a:r>
                      <a:endParaRPr lang="mk-MK" sz="1800" dirty="0"/>
                    </a:p>
                  </a:txBody>
                  <a:tcPr marT="45728" marB="45728"/>
                </a:tc>
                <a:tc>
                  <a:txBody>
                    <a:bodyPr/>
                    <a:lstStyle/>
                    <a:p>
                      <a:r>
                        <a:rPr lang="sq-AL" sz="1800" dirty="0"/>
                        <a:t>mbi 20km</a:t>
                      </a:r>
                      <a:endParaRPr lang="mk-MK" sz="1800" dirty="0"/>
                    </a:p>
                  </a:txBody>
                  <a:tcPr marT="45728" marB="45728"/>
                </a:tc>
                <a:extLst>
                  <a:ext uri="{0D108BD9-81ED-4DB2-BD59-A6C34878D82A}">
                    <a16:rowId xmlns:a16="http://schemas.microsoft.com/office/drawing/2014/main" val="10001"/>
                  </a:ext>
                </a:extLst>
              </a:tr>
              <a:tr h="977129">
                <a:tc>
                  <a:txBody>
                    <a:bodyPr/>
                    <a:lstStyle/>
                    <a:p>
                      <a:r>
                        <a:rPr lang="sq-AL" sz="1800" dirty="0"/>
                        <a:t>Rendi i dytë</a:t>
                      </a:r>
                    </a:p>
                    <a:p>
                      <a:r>
                        <a:rPr lang="sq-AL" sz="1800" dirty="0"/>
                        <a:t>  - rendi</a:t>
                      </a:r>
                      <a:r>
                        <a:rPr lang="sq-AL" sz="1800" baseline="0" dirty="0"/>
                        <a:t> i dytë themelor</a:t>
                      </a:r>
                    </a:p>
                    <a:p>
                      <a:pPr marL="0" marR="0" indent="0" algn="l" defTabSz="914400" rtl="0" eaLnBrk="1" fontAlgn="auto" latinLnBrk="0" hangingPunct="1">
                        <a:lnSpc>
                          <a:spcPct val="100000"/>
                        </a:lnSpc>
                        <a:spcBef>
                          <a:spcPts val="0"/>
                        </a:spcBef>
                        <a:spcAft>
                          <a:spcPts val="0"/>
                        </a:spcAft>
                        <a:buClrTx/>
                        <a:buSzTx/>
                        <a:buFontTx/>
                        <a:buNone/>
                        <a:tabLst/>
                        <a:defRPr/>
                      </a:pPr>
                      <a:r>
                        <a:rPr lang="sq-AL" sz="1800" baseline="0" dirty="0"/>
                        <a:t>  - r</a:t>
                      </a:r>
                      <a:r>
                        <a:rPr lang="sq-AL" sz="1800" dirty="0"/>
                        <a:t>endi i</a:t>
                      </a:r>
                      <a:r>
                        <a:rPr lang="sq-AL" sz="1800" baseline="0" dirty="0"/>
                        <a:t> dy</a:t>
                      </a:r>
                      <a:r>
                        <a:rPr lang="sq-AL" sz="1800" dirty="0"/>
                        <a:t>të plotësues</a:t>
                      </a:r>
                      <a:endParaRPr lang="mk-MK" sz="1800" dirty="0"/>
                    </a:p>
                  </a:txBody>
                  <a:tcPr marT="45728" marB="45728"/>
                </a:tc>
                <a:tc>
                  <a:txBody>
                    <a:bodyPr/>
                    <a:lstStyle/>
                    <a:p>
                      <a:r>
                        <a:rPr lang="sq-AL" sz="1800" dirty="0"/>
                        <a:t>9-25km</a:t>
                      </a:r>
                    </a:p>
                    <a:p>
                      <a:r>
                        <a:rPr lang="sq-AL" sz="1800" dirty="0"/>
                        <a:t>  15-25km</a:t>
                      </a:r>
                    </a:p>
                    <a:p>
                      <a:r>
                        <a:rPr lang="sq-AL" sz="1800" dirty="0"/>
                        <a:t>  9-18km</a:t>
                      </a:r>
                      <a:endParaRPr lang="mk-MK" sz="1800" dirty="0"/>
                    </a:p>
                  </a:txBody>
                  <a:tcPr marT="45728" marB="45728"/>
                </a:tc>
                <a:extLst>
                  <a:ext uri="{0D108BD9-81ED-4DB2-BD59-A6C34878D82A}">
                    <a16:rowId xmlns:a16="http://schemas.microsoft.com/office/drawing/2014/main" val="10002"/>
                  </a:ext>
                </a:extLst>
              </a:tr>
              <a:tr h="977129">
                <a:tc>
                  <a:txBody>
                    <a:bodyPr/>
                    <a:lstStyle/>
                    <a:p>
                      <a:r>
                        <a:rPr lang="sq-AL" sz="1800" dirty="0"/>
                        <a:t>Rendi i</a:t>
                      </a:r>
                      <a:r>
                        <a:rPr lang="sq-AL" sz="1800" baseline="0" dirty="0"/>
                        <a:t> tre</a:t>
                      </a:r>
                      <a:r>
                        <a:rPr lang="sq-AL" sz="1800" dirty="0"/>
                        <a:t>të</a:t>
                      </a:r>
                    </a:p>
                    <a:p>
                      <a:r>
                        <a:rPr lang="sq-AL" sz="1800" dirty="0"/>
                        <a:t>  - rendi i tretë themelor</a:t>
                      </a:r>
                    </a:p>
                    <a:p>
                      <a:r>
                        <a:rPr lang="sq-AL" sz="1800" dirty="0"/>
                        <a:t>  - rendi i tretë plotësues</a:t>
                      </a:r>
                      <a:endParaRPr lang="mk-MK" sz="1800" dirty="0"/>
                    </a:p>
                  </a:txBody>
                  <a:tcPr marT="45728" marB="45728"/>
                </a:tc>
                <a:tc>
                  <a:txBody>
                    <a:bodyPr/>
                    <a:lstStyle/>
                    <a:p>
                      <a:r>
                        <a:rPr lang="sq-AL" sz="1800" dirty="0"/>
                        <a:t>3-13km</a:t>
                      </a:r>
                    </a:p>
                    <a:p>
                      <a:r>
                        <a:rPr lang="sq-AL" sz="1800" dirty="0"/>
                        <a:t>  5-13km</a:t>
                      </a:r>
                    </a:p>
                    <a:p>
                      <a:r>
                        <a:rPr lang="sq-AL" sz="1800" dirty="0"/>
                        <a:t>  3-7km</a:t>
                      </a:r>
                      <a:endParaRPr lang="mk-MK" sz="1800" dirty="0"/>
                    </a:p>
                  </a:txBody>
                  <a:tcPr marT="45728" marB="45728"/>
                </a:tc>
                <a:extLst>
                  <a:ext uri="{0D108BD9-81ED-4DB2-BD59-A6C34878D82A}">
                    <a16:rowId xmlns:a16="http://schemas.microsoft.com/office/drawing/2014/main" val="10003"/>
                  </a:ext>
                </a:extLst>
              </a:tr>
              <a:tr h="396280">
                <a:tc>
                  <a:txBody>
                    <a:bodyPr/>
                    <a:lstStyle/>
                    <a:p>
                      <a:r>
                        <a:rPr lang="sq-AL" sz="1800" dirty="0"/>
                        <a:t>Rendi i katërt</a:t>
                      </a:r>
                      <a:endParaRPr lang="mk-MK" sz="1800" dirty="0"/>
                    </a:p>
                  </a:txBody>
                  <a:tcPr marT="45728" marB="45728"/>
                </a:tc>
                <a:tc>
                  <a:txBody>
                    <a:bodyPr/>
                    <a:lstStyle/>
                    <a:p>
                      <a:r>
                        <a:rPr lang="sq-AL" sz="1800" dirty="0"/>
                        <a:t>1-4km</a:t>
                      </a:r>
                    </a:p>
                  </a:txBody>
                  <a:tcPr marT="45728" marB="45728"/>
                </a:tc>
                <a:extLst>
                  <a:ext uri="{0D108BD9-81ED-4DB2-BD59-A6C34878D82A}">
                    <a16:rowId xmlns:a16="http://schemas.microsoft.com/office/drawing/2014/main" val="10004"/>
                  </a:ext>
                </a:extLst>
              </a:tr>
              <a:tr h="683991">
                <a:tc>
                  <a:txBody>
                    <a:bodyPr/>
                    <a:lstStyle/>
                    <a:p>
                      <a:r>
                        <a:rPr lang="sq-AL" sz="1800" dirty="0"/>
                        <a:t>Rrjet trigonometrik qyteti</a:t>
                      </a:r>
                      <a:endParaRPr lang="mk-MK" sz="1800" dirty="0"/>
                    </a:p>
                  </a:txBody>
                  <a:tcPr marT="45728" marB="45728"/>
                </a:tc>
                <a:tc>
                  <a:txBody>
                    <a:bodyPr/>
                    <a:lstStyle/>
                    <a:p>
                      <a:r>
                        <a:rPr lang="sq-AL" sz="1800" dirty="0"/>
                        <a:t>1-4km</a:t>
                      </a:r>
                    </a:p>
                  </a:txBody>
                  <a:tcPr marT="45728" marB="45728"/>
                </a:tc>
                <a:extLst>
                  <a:ext uri="{0D108BD9-81ED-4DB2-BD59-A6C34878D82A}">
                    <a16:rowId xmlns:a16="http://schemas.microsoft.com/office/drawing/2014/main" val="10005"/>
                  </a:ext>
                </a:extLst>
              </a:tr>
            </a:tbl>
          </a:graphicData>
        </a:graphic>
      </p:graphicFrame>
      <p:pic>
        <p:nvPicPr>
          <p:cNvPr id="9" name="Picture 4">
            <a:extLst>
              <a:ext uri="{FF2B5EF4-FFF2-40B4-BE49-F238E27FC236}">
                <a16:creationId xmlns:a16="http://schemas.microsoft.com/office/drawing/2014/main" id="{BFE622B8-6CC1-F183-195E-39F949048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324600" y="2081213"/>
            <a:ext cx="3908425" cy="4141787"/>
          </a:xfrm>
          <a:prstGeom prst="rect">
            <a:avLst/>
          </a:prstGeom>
          <a:noFill/>
        </p:spPr>
      </p:pic>
    </p:spTree>
    <p:extLst>
      <p:ext uri="{BB962C8B-B14F-4D97-AF65-F5344CB8AC3E}">
        <p14:creationId xmlns:p14="http://schemas.microsoft.com/office/powerpoint/2010/main" val="1784047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9482-9590-D7DE-823A-673009903A5E}"/>
              </a:ext>
            </a:extLst>
          </p:cNvPr>
          <p:cNvSpPr>
            <a:spLocks noGrp="1"/>
          </p:cNvSpPr>
          <p:nvPr>
            <p:ph type="title"/>
          </p:nvPr>
        </p:nvSpPr>
        <p:spPr>
          <a:xfrm>
            <a:off x="838200" y="288925"/>
            <a:ext cx="10515600" cy="1325563"/>
          </a:xfrm>
        </p:spPr>
        <p:txBody>
          <a:bodyPr>
            <a:normAutofit/>
          </a:bodyPr>
          <a:lstStyle/>
          <a:p>
            <a:pPr algn="ctr"/>
            <a:r>
              <a:rPr lang="en-US" sz="3000" b="1" i="1" dirty="0" err="1">
                <a:latin typeface="Times New Roman" panose="02020603050405020304" pitchFamily="18" charset="0"/>
                <a:cs typeface="+mn-cs"/>
              </a:rPr>
              <a:t>Komasacioni</a:t>
            </a:r>
            <a:r>
              <a:rPr lang="en-US" sz="3000" b="1" i="1" dirty="0">
                <a:latin typeface="Times New Roman" panose="02020603050405020304" pitchFamily="18" charset="0"/>
                <a:cs typeface="+mn-cs"/>
              </a:rPr>
              <a:t> I tokes ne </a:t>
            </a:r>
            <a:r>
              <a:rPr lang="en-US" sz="3000" b="1" i="1" dirty="0" err="1">
                <a:latin typeface="Times New Roman" panose="02020603050405020304" pitchFamily="18" charset="0"/>
                <a:cs typeface="+mn-cs"/>
              </a:rPr>
              <a:t>Kosove</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dhe</a:t>
            </a:r>
            <a:r>
              <a:rPr lang="en-US" sz="3000" b="1" i="1" dirty="0">
                <a:latin typeface="Times New Roman" panose="02020603050405020304" pitchFamily="18" charset="0"/>
                <a:cs typeface="+mn-cs"/>
              </a:rPr>
              <a:t> </a:t>
            </a:r>
            <a:r>
              <a:rPr lang="en-US" sz="3000" b="1" i="1" dirty="0" err="1">
                <a:latin typeface="Times New Roman" panose="02020603050405020304" pitchFamily="18" charset="0"/>
                <a:cs typeface="+mn-cs"/>
              </a:rPr>
              <a:t>regjistrimi</a:t>
            </a:r>
            <a:r>
              <a:rPr lang="en-US" sz="3000" b="1" i="1" dirty="0">
                <a:latin typeface="Times New Roman" panose="02020603050405020304" pitchFamily="18" charset="0"/>
                <a:cs typeface="+mn-cs"/>
              </a:rPr>
              <a:t> ne </a:t>
            </a:r>
            <a:r>
              <a:rPr lang="en-US" sz="3000" b="1" i="1" dirty="0" err="1">
                <a:latin typeface="Times New Roman" panose="02020603050405020304" pitchFamily="18" charset="0"/>
                <a:cs typeface="+mn-cs"/>
              </a:rPr>
              <a:t>kadaster</a:t>
            </a:r>
            <a:endParaRPr lang="en-US" sz="3000" b="1" i="1" dirty="0">
              <a:latin typeface="Times New Roman" panose="02020603050405020304" pitchFamily="18" charset="0"/>
              <a:cs typeface="+mn-cs"/>
            </a:endParaRPr>
          </a:p>
        </p:txBody>
      </p:sp>
      <p:sp>
        <p:nvSpPr>
          <p:cNvPr id="5" name="TextBox 4">
            <a:extLst>
              <a:ext uri="{FF2B5EF4-FFF2-40B4-BE49-F238E27FC236}">
                <a16:creationId xmlns:a16="http://schemas.microsoft.com/office/drawing/2014/main" id="{4C6571EA-4C54-18ED-5DA9-0C25E2AE7592}"/>
              </a:ext>
            </a:extLst>
          </p:cNvPr>
          <p:cNvSpPr txBox="1"/>
          <p:nvPr/>
        </p:nvSpPr>
        <p:spPr>
          <a:xfrm>
            <a:off x="971550" y="1720334"/>
            <a:ext cx="9448800" cy="2585323"/>
          </a:xfrm>
          <a:prstGeom prst="rect">
            <a:avLst/>
          </a:prstGeom>
          <a:noFill/>
        </p:spPr>
        <p:txBody>
          <a:bodyPr wrap="square">
            <a:spAutoFit/>
          </a:bodyPr>
          <a:lstStyle/>
          <a:p>
            <a:r>
              <a:rPr lang="en-US" dirty="0" err="1">
                <a:latin typeface="Arial" panose="020B0604020202020204" pitchFamily="34" charset="0"/>
                <a:cs typeface="Arial" panose="020B0604020202020204" pitchFamily="34" charset="0"/>
              </a:rPr>
              <a:t>Politikat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zhvillimore</a:t>
            </a:r>
            <a:r>
              <a:rPr lang="en-US" dirty="0">
                <a:latin typeface="Arial" panose="020B0604020202020204" pitchFamily="34" charset="0"/>
                <a:cs typeface="Arial" panose="020B0604020202020204" pitchFamily="34" charset="0"/>
              </a:rPr>
              <a:t> ne reformat </a:t>
            </a:r>
            <a:r>
              <a:rPr lang="en-US" dirty="0" err="1">
                <a:latin typeface="Arial" panose="020B0604020202020204" pitchFamily="34" charset="0"/>
                <a:cs typeface="Arial" panose="020B0604020202020204" pitchFamily="34" charset="0"/>
              </a:rPr>
              <a:t>bujqesore</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quhen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suksesshme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gjitha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ndryshimet</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terren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perditesohen</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modelin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kadastral</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Kadastri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eshte</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drejte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ligjore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mbi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pronen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kurse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komasacioni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eshte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detyre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dhe</a:t>
            </a:r>
            <a:r>
              <a:rPr lang="en-US" dirty="0">
                <a:latin typeface="Arial" panose="020B0604020202020204" pitchFamily="34" charset="0"/>
                <a:cs typeface="Arial" panose="020B0604020202020204" pitchFamily="34" charset="0"/>
              </a:rPr>
              <a:t> instrument </a:t>
            </a:r>
            <a:r>
              <a:rPr lang="en-US" dirty="0" err="1">
                <a:latin typeface="Arial" panose="020B0604020202020204" pitchFamily="34" charset="0"/>
                <a:cs typeface="Arial" panose="020B0604020202020204" pitchFamily="34" charset="0"/>
              </a:rPr>
              <a:t>shumedimensional</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reformes</a:t>
            </a:r>
            <a:r>
              <a:rPr lang="en-US" dirty="0">
                <a:latin typeface="Arial" panose="020B0604020202020204" pitchFamily="34" charset="0"/>
                <a:cs typeface="Arial" panose="020B0604020202020204" pitchFamily="34" charset="0"/>
              </a:rPr>
              <a:t> se tokes. </a:t>
            </a:r>
          </a:p>
          <a:p>
            <a:r>
              <a:rPr lang="en-US" dirty="0" err="1">
                <a:latin typeface="Arial" panose="020B0604020202020204" pitchFamily="34" charset="0"/>
                <a:cs typeface="Arial" panose="020B0604020202020204" pitchFamily="34" charset="0"/>
              </a:rPr>
              <a:t>Komasacioni</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tokave</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Kosove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filloj</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vitin</a:t>
            </a:r>
            <a:r>
              <a:rPr lang="en-US" dirty="0">
                <a:latin typeface="Arial" panose="020B0604020202020204" pitchFamily="34" charset="0"/>
                <a:cs typeface="Arial" panose="020B0604020202020204" pitchFamily="34" charset="0"/>
              </a:rPr>
              <a:t> 1983 </a:t>
            </a:r>
            <a:r>
              <a:rPr lang="en-US" dirty="0" err="1">
                <a:latin typeface="Arial" panose="020B0604020202020204" pitchFamily="34" charset="0"/>
                <a:cs typeface="Arial" panose="020B0604020202020204" pitchFamily="34" charset="0"/>
              </a:rPr>
              <a:t>dhe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vazhdoj</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deri</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vitin</a:t>
            </a:r>
            <a:r>
              <a:rPr lang="en-US" dirty="0">
                <a:latin typeface="Arial" panose="020B0604020202020204" pitchFamily="34" charset="0"/>
                <a:cs typeface="Arial" panose="020B0604020202020204" pitchFamily="34" charset="0"/>
              </a:rPr>
              <a:t> 1989 ne 99 zona </a:t>
            </a:r>
            <a:r>
              <a:rPr lang="en-US" dirty="0" err="1">
                <a:latin typeface="Arial" panose="020B0604020202020204" pitchFamily="34" charset="0"/>
                <a:cs typeface="Arial" panose="020B0604020202020204" pitchFamily="34" charset="0"/>
              </a:rPr>
              <a:t>kadastrale</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territorin</a:t>
            </a:r>
            <a:r>
              <a:rPr lang="en-US" dirty="0">
                <a:latin typeface="Arial" panose="020B0604020202020204" pitchFamily="34" charset="0"/>
                <a:cs typeface="Arial" panose="020B0604020202020204" pitchFamily="34" charset="0"/>
              </a:rPr>
              <a:t> e 8 </a:t>
            </a:r>
            <a:r>
              <a:rPr lang="en-US" dirty="0" err="1">
                <a:latin typeface="Arial" panose="020B0604020202020204" pitchFamily="34" charset="0"/>
                <a:cs typeface="Arial" panose="020B0604020202020204" pitchFamily="34" charset="0"/>
              </a:rPr>
              <a:t>komunave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Kosoves</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Projekti</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komasacionit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ngeli</a:t>
            </a:r>
            <a:r>
              <a:rPr lang="en-US" dirty="0">
                <a:latin typeface="Arial" panose="020B0604020202020204" pitchFamily="34" charset="0"/>
                <a:cs typeface="Arial" panose="020B0604020202020204" pitchFamily="34" charset="0"/>
              </a:rPr>
              <a:t> pa u </a:t>
            </a:r>
            <a:r>
              <a:rPr lang="en-US" dirty="0" err="1">
                <a:latin typeface="Arial" panose="020B0604020202020204" pitchFamily="34" charset="0"/>
                <a:cs typeface="Arial" panose="020B0604020202020204" pitchFamily="34" charset="0"/>
              </a:rPr>
              <a:t>zbatuar</a:t>
            </a:r>
            <a:r>
              <a:rPr lang="en-US" dirty="0">
                <a:latin typeface="Arial" panose="020B0604020202020204" pitchFamily="34" charset="0"/>
                <a:cs typeface="Arial" panose="020B0604020202020204" pitchFamily="34" charset="0"/>
              </a:rPr>
              <a:t> ne systemin </a:t>
            </a:r>
            <a:r>
              <a:rPr lang="en-US" dirty="0" err="1">
                <a:latin typeface="Arial" panose="020B0604020202020204" pitchFamily="34" charset="0"/>
                <a:cs typeface="Arial" panose="020B0604020202020204" pitchFamily="34" charset="0"/>
              </a:rPr>
              <a:t>kadastral</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vitin</a:t>
            </a:r>
            <a:r>
              <a:rPr lang="en-US" dirty="0">
                <a:latin typeface="Arial" panose="020B0604020202020204" pitchFamily="34" charset="0"/>
                <a:cs typeface="Arial" panose="020B0604020202020204" pitchFamily="34" charset="0"/>
              </a:rPr>
              <a:t> 1989, </a:t>
            </a:r>
            <a:r>
              <a:rPr lang="en-US" dirty="0" err="1">
                <a:latin typeface="Arial" panose="020B0604020202020204" pitchFamily="34" charset="0"/>
                <a:cs typeface="Arial" panose="020B0604020202020204" pitchFamily="34" charset="0"/>
              </a:rPr>
              <a:t>gje</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cila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ndodhi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edhe</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projetet</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tjera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medha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mbeshtetura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nga</a:t>
            </a:r>
            <a:r>
              <a:rPr lang="en-US" dirty="0">
                <a:latin typeface="Arial" panose="020B0604020202020204" pitchFamily="34" charset="0"/>
                <a:cs typeface="Arial" panose="020B0604020202020204" pitchFamily="34" charset="0"/>
              </a:rPr>
              <a:t> Banka </a:t>
            </a:r>
            <a:r>
              <a:rPr lang="en-US" dirty="0" err="1">
                <a:latin typeface="Arial" panose="020B0604020202020204" pitchFamily="34" charset="0"/>
                <a:cs typeface="Arial" panose="020B0604020202020204" pitchFamily="34" charset="0"/>
              </a:rPr>
              <a:t>Boterore</a:t>
            </a:r>
            <a:r>
              <a:rPr lang="en-US" dirty="0">
                <a:latin typeface="Arial" panose="020B0604020202020204" pitchFamily="34" charset="0"/>
                <a:cs typeface="Arial" panose="020B0604020202020204" pitchFamily="34" charset="0"/>
              </a:rPr>
              <a:t>  pas </a:t>
            </a:r>
            <a:r>
              <a:rPr lang="en-US" dirty="0" err="1">
                <a:latin typeface="Arial" panose="020B0604020202020204" pitchFamily="34" charset="0"/>
                <a:cs typeface="Arial" panose="020B0604020202020204" pitchFamily="34" charset="0"/>
              </a:rPr>
              <a:t>periudhes</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luftes</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Kosove</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05919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627B8-033B-0511-0570-E7FE88E3E46A}"/>
              </a:ext>
            </a:extLst>
          </p:cNvPr>
          <p:cNvSpPr>
            <a:spLocks noGrp="1"/>
          </p:cNvSpPr>
          <p:nvPr>
            <p:ph type="title"/>
          </p:nvPr>
        </p:nvSpPr>
        <p:spPr/>
        <p:txBody>
          <a:bodyPr/>
          <a:lstStyle/>
          <a:p>
            <a:pPr algn="ctr"/>
            <a:r>
              <a:rPr lang="it-IT" sz="3000" b="1" i="1" dirty="0">
                <a:latin typeface="Times New Roman" panose="02020603050405020304" pitchFamily="18" charset="0"/>
                <a:cs typeface="+mn-cs"/>
              </a:rPr>
              <a:t>PERIUDHA 1989-1999</a:t>
            </a:r>
            <a:endParaRPr lang="en-US" sz="3000" b="1" i="1" dirty="0">
              <a:latin typeface="Times New Roman" panose="02020603050405020304" pitchFamily="18" charset="0"/>
              <a:cs typeface="+mn-cs"/>
            </a:endParaRPr>
          </a:p>
        </p:txBody>
      </p:sp>
      <p:sp>
        <p:nvSpPr>
          <p:cNvPr id="3" name="Content Placeholder 2">
            <a:extLst>
              <a:ext uri="{FF2B5EF4-FFF2-40B4-BE49-F238E27FC236}">
                <a16:creationId xmlns:a16="http://schemas.microsoft.com/office/drawing/2014/main" id="{9C6C507D-B06C-154D-F976-D95F054620A5}"/>
              </a:ext>
            </a:extLst>
          </p:cNvPr>
          <p:cNvSpPr>
            <a:spLocks noGrp="1"/>
          </p:cNvSpPr>
          <p:nvPr>
            <p:ph sz="quarter" idx="13"/>
          </p:nvPr>
        </p:nvSpPr>
        <p:spPr>
          <a:xfrm>
            <a:off x="838199" y="1690689"/>
            <a:ext cx="10515599" cy="3710870"/>
          </a:xfrm>
        </p:spPr>
        <p:txBody>
          <a:bodyPr>
            <a:normAutofit fontScale="92500"/>
          </a:bodyPr>
          <a:lstStyle/>
          <a:p>
            <a:pPr marL="0" marR="0" indent="0">
              <a:spcBef>
                <a:spcPts val="0"/>
              </a:spcBef>
              <a:spcAft>
                <a:spcPts val="0"/>
              </a:spcAft>
              <a:buNone/>
            </a:pPr>
            <a:r>
              <a:rPr lang="it-IT" sz="2200" dirty="0">
                <a:latin typeface="Arial" panose="020B0604020202020204" pitchFamily="34" charset="0"/>
                <a:cs typeface="Arial" panose="020B0604020202020204" pitchFamily="34" charset="0"/>
              </a:rPr>
              <a:t>Periudha 1989-1999 është kur Serbia me dhunë i heqë autonominë Kosovës si pjesë përbëse e RSFJ. Me këtë rast edhe nga aspekti gjeodezik kompetencat që i kishte ish Drejtoria Gjeodezike e Kosovës kalojnë prej Prishtinës në Beograd.</a:t>
            </a:r>
            <a:endParaRPr lang="en-US" sz="2200" dirty="0">
              <a:latin typeface="Arial" panose="020B0604020202020204" pitchFamily="34" charset="0"/>
              <a:cs typeface="Arial" panose="020B0604020202020204" pitchFamily="34" charset="0"/>
            </a:endParaRPr>
          </a:p>
          <a:p>
            <a:pPr marL="0" marR="0" indent="0">
              <a:spcBef>
                <a:spcPts val="0"/>
              </a:spcBef>
              <a:spcAft>
                <a:spcPts val="0"/>
              </a:spcAft>
              <a:buNone/>
            </a:pPr>
            <a:r>
              <a:rPr lang="it-IT" sz="2200" dirty="0">
                <a:latin typeface="Arial" panose="020B0604020202020204" pitchFamily="34" charset="0"/>
                <a:cs typeface="Arial" panose="020B0604020202020204" pitchFamily="34" charset="0"/>
              </a:rPr>
              <a:t>Po thuaj të gjithë ekspertët gjeodezik që ishin në këto institucione dëbohen nga puna dhe në vend të tyre emërohen sërbët. Dhe mund të themi se nuk ishte aktivitet gjeodezik. Zyrat kadastrale kanë zbatuar politikën diskriminuese këtu kemi të bëjmë me ndërrimin të pronës shoqërore në atë të Republikës së Sërbisë. Ndalohet shitblerja e pronës në mes shqipëtarëve dhe sërbëve ndalohet përdorimi i gjuhës shqipe në elaboratin gjeodezik.</a:t>
            </a:r>
            <a:endParaRPr lang="en-US" sz="2200" dirty="0">
              <a:latin typeface="Arial" panose="020B0604020202020204" pitchFamily="34" charset="0"/>
              <a:cs typeface="Arial" panose="020B0604020202020204" pitchFamily="34" charset="0"/>
            </a:endParaRPr>
          </a:p>
          <a:p>
            <a:pPr marL="0" marR="0" indent="0">
              <a:spcBef>
                <a:spcPts val="0"/>
              </a:spcBef>
              <a:spcAft>
                <a:spcPts val="0"/>
              </a:spcAft>
              <a:buNone/>
            </a:pPr>
            <a:r>
              <a:rPr lang="it-IT" sz="2200" dirty="0">
                <a:latin typeface="Arial" panose="020B0604020202020204" pitchFamily="34" charset="0"/>
                <a:cs typeface="Arial" panose="020B0604020202020204" pitchFamily="34" charset="0"/>
              </a:rPr>
              <a:t>Gjatë vitit 1998 dhe fillim të vitit 1999 Serbia bënë plaçkitjen e një pjese të madhe të dokumentacionit, te dhenave kadastrale gjeodezike dhe te hartave qe jane te nderlidhura derjtperdrejte me pronesine ne Kosove, ndersa pisjet e ndryshme teknike dhe instrumentet gjeodezike jane plaçkitur në tërsi.</a:t>
            </a:r>
            <a:endParaRPr lang="en-US" sz="2200" dirty="0">
              <a:latin typeface="Arial" panose="020B0604020202020204" pitchFamily="34" charset="0"/>
              <a:cs typeface="Arial" panose="020B0604020202020204" pitchFamily="34" charset="0"/>
            </a:endParaRPr>
          </a:p>
          <a:p>
            <a:pPr marL="0" marR="0" indent="0">
              <a:spcBef>
                <a:spcPts val="0"/>
              </a:spcBef>
              <a:spcAft>
                <a:spcPts val="0"/>
              </a:spcAft>
              <a:buNone/>
            </a:pPr>
            <a:r>
              <a:rPr lang="it-IT" sz="2200" dirty="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2886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DB0C-A06B-E329-6C58-5F48D037B446}"/>
              </a:ext>
            </a:extLst>
          </p:cNvPr>
          <p:cNvSpPr>
            <a:spLocks noGrp="1"/>
          </p:cNvSpPr>
          <p:nvPr>
            <p:ph type="title"/>
          </p:nvPr>
        </p:nvSpPr>
        <p:spPr>
          <a:xfrm>
            <a:off x="838200" y="66545"/>
            <a:ext cx="10515600" cy="1325563"/>
          </a:xfrm>
        </p:spPr>
        <p:txBody>
          <a:bodyPr/>
          <a:lstStyle/>
          <a:p>
            <a:pPr algn="ctr"/>
            <a:r>
              <a:rPr lang="it-IT" sz="3000" b="1" i="1" dirty="0">
                <a:latin typeface="Times New Roman" panose="02020603050405020304" pitchFamily="18" charset="0"/>
                <a:cs typeface="+mn-cs"/>
              </a:rPr>
              <a:t>PERIUDHA 1999-2005 </a:t>
            </a:r>
            <a:endParaRPr lang="en-US" sz="3000" b="1" i="1" dirty="0">
              <a:latin typeface="Times New Roman" panose="02020603050405020304" pitchFamily="18" charset="0"/>
              <a:cs typeface="+mn-cs"/>
            </a:endParaRPr>
          </a:p>
        </p:txBody>
      </p:sp>
      <p:sp>
        <p:nvSpPr>
          <p:cNvPr id="3" name="Content Placeholder 2">
            <a:extLst>
              <a:ext uri="{FF2B5EF4-FFF2-40B4-BE49-F238E27FC236}">
                <a16:creationId xmlns:a16="http://schemas.microsoft.com/office/drawing/2014/main" id="{4EC98D13-00B9-CA5F-2D3C-B4E87C5AFB23}"/>
              </a:ext>
            </a:extLst>
          </p:cNvPr>
          <p:cNvSpPr>
            <a:spLocks noGrp="1"/>
          </p:cNvSpPr>
          <p:nvPr>
            <p:ph sz="quarter" idx="13"/>
          </p:nvPr>
        </p:nvSpPr>
        <p:spPr>
          <a:xfrm>
            <a:off x="1049262" y="1076325"/>
            <a:ext cx="10304537" cy="5457825"/>
          </a:xfrm>
        </p:spPr>
        <p:txBody>
          <a:bodyPr>
            <a:normAutofit fontScale="92500" lnSpcReduction="10000"/>
          </a:bodyPr>
          <a:lstStyle/>
          <a:p>
            <a:pPr marL="0" indent="0">
              <a:buNone/>
            </a:pPr>
            <a:r>
              <a:rPr lang="it-IT" sz="1800" dirty="0">
                <a:effectLst/>
                <a:latin typeface="Arial" panose="020B0604020202020204" pitchFamily="34" charset="0"/>
                <a:ea typeface="Times New Roman" panose="02020603050405020304" pitchFamily="18" charset="0"/>
                <a:cs typeface="Arial" panose="020B0604020202020204" pitchFamily="34" charset="0"/>
              </a:rPr>
              <a:t>Periudha 1999 është periudha kur e fitojmë lirinë. Kështu i tërë potenciali gjeodezik kadastral angazhohet në reaktivizimin e shërbimeve kadastrale. </a:t>
            </a:r>
            <a:endParaRPr lang="it-IT" sz="1800"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it-IT" sz="1800" dirty="0">
                <a:effectLst/>
                <a:latin typeface="Arial" panose="020B0604020202020204" pitchFamily="34" charset="0"/>
                <a:ea typeface="Times New Roman" panose="02020603050405020304" pitchFamily="18" charset="0"/>
                <a:cs typeface="Arial" panose="020B0604020202020204" pitchFamily="34" charset="0"/>
              </a:rPr>
              <a:t>Duke iu falenderuar faktorit ndërkombëtar dhe donatorëve të ndryshëm në Qershor të vitit 2000 formohet Agjencia Kadastrale e Kosovës (AKK), me udheheqje dhe kompetenca te plota te eksperteve nderkombetar. Stafi vendor kryente punet profesionale pa kompetenca udheheqese. </a:t>
            </a:r>
          </a:p>
          <a:p>
            <a:pPr marL="0" indent="0">
              <a:buNone/>
            </a:pPr>
            <a:r>
              <a:rPr lang="it-IT" sz="1800" dirty="0">
                <a:latin typeface="Arial" panose="020B0604020202020204" pitchFamily="34" charset="0"/>
                <a:ea typeface="Times New Roman" panose="02020603050405020304" pitchFamily="18" charset="0"/>
                <a:cs typeface="Arial" panose="020B0604020202020204" pitchFamily="34" charset="0"/>
              </a:rPr>
              <a:t>Ne vitin 2003 behet kalimi i kompetencave te AKK-se nga udheheqesit nderkombetar. Akk si prioritet kishte</a:t>
            </a:r>
            <a:r>
              <a:rPr lang="it-IT" sz="1800" dirty="0">
                <a:effectLst/>
                <a:latin typeface="Arial" panose="020B0604020202020204" pitchFamily="34" charset="0"/>
                <a:ea typeface="Times New Roman" panose="02020603050405020304" pitchFamily="18" charset="0"/>
                <a:cs typeface="Arial" panose="020B0604020202020204" pitchFamily="34" charset="0"/>
              </a:rPr>
              <a:t> rimëkëmjen e kadastrit në Kosovë përfshirë këtu matjet e reja bashkohore GPS, formimi GIS-it, ortofotot dhe trajnimi i ekspertëve vendor krijimin e bazes teknike dhe krijimin e infrastruktures ligjore per qartesimin e raporteve pronesoro juridike.</a:t>
            </a:r>
          </a:p>
          <a:p>
            <a:pPr marL="0" indent="0">
              <a:buNone/>
            </a:pPr>
            <a:r>
              <a:rPr lang="it-IT" sz="1800" dirty="0">
                <a:latin typeface="Arial" panose="020B0604020202020204" pitchFamily="34" charset="0"/>
                <a:ea typeface="Times New Roman" panose="02020603050405020304" pitchFamily="18" charset="0"/>
                <a:cs typeface="Arial" panose="020B0604020202020204" pitchFamily="34" charset="0"/>
              </a:rPr>
              <a:t>Projektet me te rendeisishme mbi kadastrin jane zhvilluar ne periudhen 2000-2018 per te vazhduar me rindertimin e dokumentacionit kadastral e gjeodezik, me perkrahjen profesionale e me donacione nga Qeveria Zvicerriane, Gjermane, Japoneze, norvegjeze, Suedeze nga Banka Boterore, nga Bashkesia Evropoane, siç jane: </a:t>
            </a:r>
          </a:p>
          <a:p>
            <a:r>
              <a:rPr lang="it-IT" sz="1800" dirty="0">
                <a:effectLst/>
                <a:latin typeface="Arial" panose="020B0604020202020204" pitchFamily="34" charset="0"/>
                <a:ea typeface="Times New Roman" panose="02020603050405020304" pitchFamily="18" charset="0"/>
                <a:cs typeface="Arial" panose="020B0604020202020204" pitchFamily="34" charset="0"/>
              </a:rPr>
              <a:t>Krjimi i infrastruktures ligjore per kadaster ne vazhdimesi</a:t>
            </a:r>
          </a:p>
          <a:p>
            <a:r>
              <a:rPr lang="it-IT" sz="1800" dirty="0">
                <a:latin typeface="Arial" panose="020B0604020202020204" pitchFamily="34" charset="0"/>
                <a:ea typeface="Times New Roman" panose="02020603050405020304" pitchFamily="18" charset="0"/>
                <a:cs typeface="Arial" panose="020B0604020202020204" pitchFamily="34" charset="0"/>
              </a:rPr>
              <a:t>Digjitalizimi dhe vektorizimi i hartave kadastrale</a:t>
            </a:r>
          </a:p>
          <a:p>
            <a:r>
              <a:rPr lang="it-IT" sz="1800" dirty="0">
                <a:effectLst/>
                <a:latin typeface="Arial" panose="020B0604020202020204" pitchFamily="34" charset="0"/>
                <a:ea typeface="Times New Roman" panose="02020603050405020304" pitchFamily="18" charset="0"/>
                <a:cs typeface="Arial" panose="020B0604020202020204" pitchFamily="34" charset="0"/>
              </a:rPr>
              <a:t>Krijimi i kadastrit digjital me futjen e te dhenave ne sistem </a:t>
            </a:r>
          </a:p>
          <a:p>
            <a:r>
              <a:rPr lang="it-IT" sz="1800" dirty="0">
                <a:latin typeface="Arial" panose="020B0604020202020204" pitchFamily="34" charset="0"/>
                <a:ea typeface="Times New Roman" panose="02020603050405020304" pitchFamily="18" charset="0"/>
                <a:cs typeface="Arial" panose="020B0604020202020204" pitchFamily="34" charset="0"/>
              </a:rPr>
              <a:t>Krijimi i sistemit te ri gjeodezik KOSOVAREF01 ne vitin 2003</a:t>
            </a:r>
          </a:p>
          <a:p>
            <a:r>
              <a:rPr lang="it-IT" sz="1800" dirty="0">
                <a:latin typeface="Arial" panose="020B0604020202020204" pitchFamily="34" charset="0"/>
                <a:ea typeface="Times New Roman" panose="02020603050405020304" pitchFamily="18" charset="0"/>
                <a:cs typeface="Arial" panose="020B0604020202020204" pitchFamily="34" charset="0"/>
              </a:rPr>
              <a:t>Regjistri i te drejtave mbi Pronen e Palujtshme (RDPP)</a:t>
            </a:r>
          </a:p>
          <a:p>
            <a:r>
              <a:rPr lang="it-IT" sz="1800" dirty="0">
                <a:latin typeface="Arial" panose="020B0604020202020204" pitchFamily="34" charset="0"/>
                <a:ea typeface="Times New Roman" panose="02020603050405020304" pitchFamily="18" charset="0"/>
                <a:cs typeface="Arial" panose="020B0604020202020204" pitchFamily="34" charset="0"/>
              </a:rPr>
              <a:t>Rilevimi aerofotogrametrik i tere territorit te Kosoves ne vitin 2001, 2004, 2009, 2012, 2018 </a:t>
            </a:r>
          </a:p>
          <a:p>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1781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57328-A310-481A-26FB-83EF820D25DD}"/>
              </a:ext>
            </a:extLst>
          </p:cNvPr>
          <p:cNvSpPr>
            <a:spLocks noGrp="1"/>
          </p:cNvSpPr>
          <p:nvPr>
            <p:ph type="title"/>
          </p:nvPr>
        </p:nvSpPr>
        <p:spPr>
          <a:xfrm>
            <a:off x="837887" y="0"/>
            <a:ext cx="10515600" cy="1325563"/>
          </a:xfrm>
        </p:spPr>
        <p:txBody>
          <a:bodyPr>
            <a:normAutofit/>
          </a:bodyPr>
          <a:lstStyle/>
          <a:p>
            <a:pPr algn="ctr"/>
            <a:r>
              <a:rPr lang="it-IT" sz="3000" b="1" i="1" dirty="0">
                <a:latin typeface="Times New Roman" panose="02020603050405020304" pitchFamily="18" charset="0"/>
                <a:cs typeface="+mn-cs"/>
              </a:rPr>
              <a:t>PERIUDHA 1999-2005 </a:t>
            </a:r>
            <a:endParaRPr lang="en-US" sz="3000" dirty="0"/>
          </a:p>
        </p:txBody>
      </p:sp>
      <p:sp>
        <p:nvSpPr>
          <p:cNvPr id="5" name="TextBox 4">
            <a:extLst>
              <a:ext uri="{FF2B5EF4-FFF2-40B4-BE49-F238E27FC236}">
                <a16:creationId xmlns:a16="http://schemas.microsoft.com/office/drawing/2014/main" id="{0BD2C008-430E-2EF1-B65E-5E2086ED7618}"/>
              </a:ext>
            </a:extLst>
          </p:cNvPr>
          <p:cNvSpPr txBox="1"/>
          <p:nvPr/>
        </p:nvSpPr>
        <p:spPr>
          <a:xfrm>
            <a:off x="2047874" y="1606034"/>
            <a:ext cx="8181975" cy="3139321"/>
          </a:xfrm>
          <a:prstGeom prst="rect">
            <a:avLst/>
          </a:prstGeom>
          <a:noFill/>
        </p:spPr>
        <p:txBody>
          <a:bodyPr wrap="square">
            <a:spAutoFit/>
          </a:bodyPr>
          <a:lstStyle/>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Ngritja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sistemit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kadastral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tokave</a:t>
            </a:r>
            <a:r>
              <a:rPr lang="en-US" dirty="0">
                <a:latin typeface="Arial" panose="020B0604020202020204" pitchFamily="34" charset="0"/>
                <a:cs typeface="Arial" panose="020B0604020202020204" pitchFamily="34" charset="0"/>
              </a:rPr>
              <a:t> me </a:t>
            </a:r>
            <a:r>
              <a:rPr lang="en-US" dirty="0" err="1">
                <a:latin typeface="Arial" panose="020B0604020202020204" pitchFamily="34" charset="0"/>
                <a:cs typeface="Arial" panose="020B0604020202020204" pitchFamily="34" charset="0"/>
              </a:rPr>
              <a:t>Kosove</a:t>
            </a:r>
            <a:r>
              <a:rPr lang="en-US" dirty="0">
                <a:latin typeface="Arial" panose="020B0604020202020204" pitchFamily="34" charset="0"/>
                <a:cs typeface="Arial" panose="020B0604020202020204" pitchFamily="34" charset="0"/>
              </a:rPr>
              <a:t> (SIKTK) ne </a:t>
            </a:r>
            <a:r>
              <a:rPr lang="en-US" dirty="0" err="1">
                <a:latin typeface="Arial" panose="020B0604020202020204" pitchFamily="34" charset="0"/>
                <a:cs typeface="Arial" panose="020B0604020202020204" pitchFamily="34" charset="0"/>
              </a:rPr>
              <a:t>vitin</a:t>
            </a:r>
            <a:r>
              <a:rPr lang="en-US" dirty="0">
                <a:latin typeface="Arial" panose="020B0604020202020204" pitchFamily="34" charset="0"/>
                <a:cs typeface="Arial" panose="020B0604020202020204" pitchFamily="34" charset="0"/>
              </a:rPr>
              <a:t> 2005</a:t>
            </a: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Rindertimi</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informacioneve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kadastrale</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vazhdimesi</a:t>
            </a:r>
            <a:r>
              <a:rPr lang="en-US" dirty="0">
                <a:latin typeface="Arial" panose="020B0604020202020204" pitchFamily="34" charset="0"/>
                <a:cs typeface="Arial" panose="020B0604020202020204" pitchFamily="34" charset="0"/>
              </a:rPr>
              <a:t> 2005-2019</a:t>
            </a: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Krijimi</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kadastrit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ndertesave</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vazhdimesi</a:t>
            </a:r>
            <a:r>
              <a:rPr lang="en-US" dirty="0">
                <a:latin typeface="Arial" panose="020B0604020202020204" pitchFamily="34" charset="0"/>
                <a:cs typeface="Arial" panose="020B0604020202020204" pitchFamily="34" charset="0"/>
              </a:rPr>
              <a:t> 2010-2019</a:t>
            </a: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Krijimi</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sistemit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adresave</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vazhdimesi</a:t>
            </a:r>
            <a:r>
              <a:rPr lang="en-US" dirty="0">
                <a:latin typeface="Arial" panose="020B0604020202020204" pitchFamily="34" charset="0"/>
                <a:cs typeface="Arial" panose="020B0604020202020204" pitchFamily="34" charset="0"/>
              </a:rPr>
              <a:t> 2012-2019</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GNSS </a:t>
            </a:r>
            <a:r>
              <a:rPr lang="en-US" dirty="0" err="1">
                <a:latin typeface="Arial" panose="020B0604020202020204" pitchFamily="34" charset="0"/>
                <a:cs typeface="Arial" panose="020B0604020202020204" pitchFamily="34" charset="0"/>
              </a:rPr>
              <a:t>sistemi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stabilizimi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funksionalizimi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shfrytezimi</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rrjetit</a:t>
            </a:r>
            <a:r>
              <a:rPr lang="en-US" dirty="0">
                <a:latin typeface="Arial" panose="020B0604020202020204" pitchFamily="34" charset="0"/>
                <a:cs typeface="Arial" panose="020B0604020202020204" pitchFamily="34" charset="0"/>
              </a:rPr>
              <a:t> KOPOS (</a:t>
            </a:r>
            <a:r>
              <a:rPr lang="en-US" dirty="0" err="1">
                <a:latin typeface="Arial" panose="020B0604020202020204" pitchFamily="34" charset="0"/>
                <a:cs typeface="Arial" panose="020B0604020202020204" pitchFamily="34" charset="0"/>
              </a:rPr>
              <a:t>KOsosvo</a:t>
            </a:r>
            <a:r>
              <a:rPr lang="en-US" dirty="0">
                <a:latin typeface="Arial" panose="020B0604020202020204" pitchFamily="34" charset="0"/>
                <a:cs typeface="Arial" panose="020B0604020202020204" pitchFamily="34" charset="0"/>
              </a:rPr>
              <a:t> Position System) ne </a:t>
            </a:r>
            <a:r>
              <a:rPr lang="en-US" dirty="0" err="1">
                <a:latin typeface="Arial" panose="020B0604020202020204" pitchFamily="34" charset="0"/>
                <a:cs typeface="Arial" panose="020B0604020202020204" pitchFamily="34" charset="0"/>
              </a:rPr>
              <a:t>vitin</a:t>
            </a:r>
            <a:r>
              <a:rPr lang="en-US" dirty="0">
                <a:latin typeface="Arial" panose="020B0604020202020204" pitchFamily="34" charset="0"/>
                <a:cs typeface="Arial" panose="020B0604020202020204" pitchFamily="34" charset="0"/>
              </a:rPr>
              <a:t> 2012</a:t>
            </a: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Krijimi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funksionimi</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gjeoportalit</a:t>
            </a:r>
            <a:r>
              <a:rPr lang="en-US" dirty="0">
                <a:latin typeface="Arial" panose="020B0604020202020204" pitchFamily="34" charset="0"/>
                <a:cs typeface="Arial" panose="020B0604020202020204" pitchFamily="34" charset="0"/>
              </a:rPr>
              <a:t> 2015</a:t>
            </a: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Perpilimi</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hartes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topografike</a:t>
            </a:r>
            <a:r>
              <a:rPr lang="en-US" dirty="0">
                <a:latin typeface="Arial" panose="020B0604020202020204" pitchFamily="34" charset="0"/>
                <a:cs typeface="Arial" panose="020B0604020202020204" pitchFamily="34" charset="0"/>
              </a:rPr>
              <a:t> 1: 25 000 ne </a:t>
            </a:r>
            <a:r>
              <a:rPr lang="en-US" dirty="0" err="1">
                <a:latin typeface="Arial" panose="020B0604020202020204" pitchFamily="34" charset="0"/>
                <a:cs typeface="Arial" panose="020B0604020202020204" pitchFamily="34" charset="0"/>
              </a:rPr>
              <a:t>gjuhen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shqipe</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vitin</a:t>
            </a:r>
            <a:r>
              <a:rPr lang="en-US" dirty="0">
                <a:latin typeface="Arial" panose="020B0604020202020204" pitchFamily="34" charset="0"/>
                <a:cs typeface="Arial" panose="020B0604020202020204" pitchFamily="34" charset="0"/>
              </a:rPr>
              <a:t> 2015</a:t>
            </a: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Krijimi</a:t>
            </a:r>
            <a:r>
              <a:rPr lang="en-US" dirty="0">
                <a:latin typeface="Arial" panose="020B0604020202020204" pitchFamily="34" charset="0"/>
                <a:cs typeface="Arial" panose="020B0604020202020204" pitchFamily="34" charset="0"/>
              </a:rPr>
              <a:t> I IKDH (NSDI) ne </a:t>
            </a:r>
            <a:r>
              <a:rPr lang="en-US" dirty="0" err="1">
                <a:latin typeface="Arial" panose="020B0604020202020204" pitchFamily="34" charset="0"/>
                <a:cs typeface="Arial" panose="020B0604020202020204" pitchFamily="34" charset="0"/>
              </a:rPr>
              <a:t>vitin</a:t>
            </a:r>
            <a:r>
              <a:rPr lang="en-US" dirty="0">
                <a:latin typeface="Arial" panose="020B0604020202020204" pitchFamily="34" charset="0"/>
                <a:cs typeface="Arial" panose="020B0604020202020204" pitchFamily="34" charset="0"/>
              </a:rPr>
              <a:t> 2016</a:t>
            </a: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Zhvillimi</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rrjetit</a:t>
            </a:r>
            <a:r>
              <a:rPr lang="en-US" dirty="0">
                <a:latin typeface="Arial" panose="020B0604020202020204" pitchFamily="34" charset="0"/>
                <a:cs typeface="Arial" panose="020B0604020202020204" pitchFamily="34" charset="0"/>
              </a:rPr>
              <a:t> gravimetric ne </a:t>
            </a:r>
            <a:r>
              <a:rPr lang="en-US" dirty="0" err="1">
                <a:latin typeface="Arial" panose="020B0604020202020204" pitchFamily="34" charset="0"/>
                <a:cs typeface="Arial" panose="020B0604020202020204" pitchFamily="34" charset="0"/>
              </a:rPr>
              <a:t>territorin</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Kosoves</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vitin</a:t>
            </a:r>
            <a:r>
              <a:rPr lang="en-US" dirty="0">
                <a:latin typeface="Arial" panose="020B0604020202020204" pitchFamily="34" charset="0"/>
                <a:cs typeface="Arial" panose="020B0604020202020204" pitchFamily="34" charset="0"/>
              </a:rPr>
              <a:t> 2018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58184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1906</Words>
  <Application>Microsoft Office PowerPoint</Application>
  <PresentationFormat>Widescreen</PresentationFormat>
  <Paragraphs>120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Office Theme</vt:lpstr>
      <vt:lpstr>PERIUDHA 1945-1989</vt:lpstr>
      <vt:lpstr>Procesi i perkufizimit dhe shenjimit te zones kadastrale ne terren </vt:lpstr>
      <vt:lpstr>Shenjimi i pikave kufitare te zones kadastrale ne terren</vt:lpstr>
      <vt:lpstr>Plotesimi i rrjetit gjeodezik, hartat dhe rilevimi aerofotogrametrik</vt:lpstr>
      <vt:lpstr>Plotesimi i rrjetit gjeodezik, hartat dhe rilevimi aerofotogrametrik</vt:lpstr>
      <vt:lpstr>Komasacioni I tokes ne Kosove dhe regjistrimi ne kadaster</vt:lpstr>
      <vt:lpstr>PERIUDHA 1989-1999</vt:lpstr>
      <vt:lpstr>PERIUDHA 1999-2005 </vt:lpstr>
      <vt:lpstr>PERIUDHA 1999-2005 </vt:lpstr>
      <vt:lpstr>Parcela, regjistri I parcelave, flete posedimi sipas ligjit mbi kadastrin?</vt:lpstr>
      <vt:lpstr>Perkufizimi i paraceles dhe regjistri i parcelave</vt:lpstr>
      <vt:lpstr>Perkufizimi i paraceles dhe regjistri i parcelave</vt:lpstr>
      <vt:lpstr>Flete posedimi</vt:lpstr>
      <vt:lpstr>ESE- Tre kufiri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PERIUDHAT E MATJEVE GJEODEZIKE PER NEVOJAT E KADASTRIT NE KOSOVE</dc:title>
  <dc:creator>Fitore</dc:creator>
  <cp:lastModifiedBy>dell</cp:lastModifiedBy>
  <cp:revision>33</cp:revision>
  <dcterms:created xsi:type="dcterms:W3CDTF">2023-10-23T03:41:15Z</dcterms:created>
  <dcterms:modified xsi:type="dcterms:W3CDTF">2024-10-11T14:04:33Z</dcterms:modified>
</cp:coreProperties>
</file>