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7" r:id="rId4"/>
    <p:sldId id="260" r:id="rId5"/>
    <p:sldId id="258" r:id="rId6"/>
    <p:sldId id="259" r:id="rId7"/>
    <p:sldId id="283" r:id="rId8"/>
    <p:sldId id="261" r:id="rId9"/>
    <p:sldId id="284" r:id="rId10"/>
    <p:sldId id="285" r:id="rId11"/>
    <p:sldId id="277" r:id="rId12"/>
    <p:sldId id="286" r:id="rId13"/>
    <p:sldId id="287" r:id="rId14"/>
    <p:sldId id="288" r:id="rId15"/>
    <p:sldId id="276" r:id="rId16"/>
    <p:sldId id="267" r:id="rId17"/>
    <p:sldId id="268" r:id="rId18"/>
    <p:sldId id="289" r:id="rId19"/>
    <p:sldId id="290" r:id="rId20"/>
    <p:sldId id="291" r:id="rId21"/>
    <p:sldId id="292" r:id="rId22"/>
    <p:sldId id="27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32" autoAdjust="0"/>
    <p:restoredTop sz="93258" autoAdjust="0"/>
  </p:normalViewPr>
  <p:slideViewPr>
    <p:cSldViewPr snapToGrid="0">
      <p:cViewPr varScale="1">
        <p:scale>
          <a:sx n="81" d="100"/>
          <a:sy n="81" d="100"/>
        </p:scale>
        <p:origin x="82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55C29-A722-1D4B-25B4-B8AFD23560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66C671-90B1-9888-C2FD-363847C5E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8068E-8812-417E-2AC7-E8A2E8E5A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B77B1-AA27-D133-8D21-1350671D6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1A1D7-1B24-4DAB-6D8C-BEA7F11E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4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73921-4F23-2896-9E0C-E8D804FEB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9B20BE-68F4-C58E-3861-59134D2E4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F9F92-4431-AF52-1083-E3A6DBCF5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5F3AB-520F-E504-5681-0EC527FA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FEE23-E9BB-38B3-035F-B1BF67ED8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54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6E106D-A5E7-4905-260C-C5ACF2B068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824340-DD92-4D36-973D-F0D6228BC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D5812-6EDC-7322-700D-181542AAD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FFE33-2A86-180D-C2D0-C23680DD7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0837A-C92D-9435-4AB3-48B76F2E6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24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09CA-0390-4AE8-972D-D6A2D8F4826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1BCA-323F-497E-8D6B-AC47E3E2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0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BF8D-3890-C4FF-648F-BC285089E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DAE72-1B6A-3AAA-AA2D-AD329CF83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C7A11-DD85-F3CE-8961-67D13A86D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E6075-56F2-8D2B-654D-B847A9F83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8234B-9493-461B-4219-60EC0753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16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77EE8-A56F-0492-2B59-CDBA33EB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242F7-CC30-DBAC-F4FC-09D62AEF1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CAF47-3F18-91D9-2EBC-7B505F713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E6E77-08BA-1FEA-EBFE-6E4C0C06F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E6BDB-7997-7372-A958-4B8DFEFCE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6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65C05-FFF3-7AF6-4611-DCC34C430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ECBDE-8CD6-A6F2-5165-E2A78F804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D37C7-22C0-2342-64CB-61AE0BF54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00725-46A4-02D3-881C-AE3EABE4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B5ECEB-ABE8-74AE-A88A-DF728B299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5C227-AC83-2CF1-DE70-08001178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64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6F2EE-E1DC-F3DC-48FA-2FC6BE224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B3640-084D-F2D7-2006-55761C21A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67DDF-A08F-F7AD-A746-CCE7D11A1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E98475-567C-C148-A2BD-7A8E0DE513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71A84C-B1B3-FC5F-7062-1BE9E7AA9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074F97-88E6-1327-44A0-D121BC637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680672-F82F-E55E-1911-A4D43C955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65F67-60DE-1B78-7806-2FEB4B83B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21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FA26C-CD5A-A8D2-63FB-B9CCF25E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C07DA1-EF5F-AAA7-0FC8-7A9E729A1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6DB0D1-AFC7-FB81-B6FB-BAAA0877D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91E65D-CC6B-90DE-2D6B-F72882C5F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8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F2B7A2-7AAD-F970-4A72-7AF85BAF4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BC2CAD-D70E-305D-3253-297F446FE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384A93-2467-285D-482F-A749BABF9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50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4E9DC-D342-5527-A8E8-790B2C6AE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CEC5F-3A3F-C655-C14E-E2BAB2E46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C3BD5-CB89-A31E-E236-81F168306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5C0D78-A09B-D844-F752-812EA728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DA5ED-F675-B055-99E5-4C3E35EEE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21DFD-A248-D60A-BE89-1F2421495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6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FA871-B65C-C66B-A7EB-BB08C4CCA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51339E-9CF0-DEA3-41B4-67500FC98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C5D880-737C-ED60-50DB-BF0F1A23DB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33947-D8F4-FA69-2549-C8E308E6E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2A48C-10A3-A9E6-11D9-2EFCCEE27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D8D084-5C4A-FB20-F452-9F85B2A4F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5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48221A-4B07-9906-C145-0C0C25FFA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0B0C6-1DBA-B31C-2A46-287ED42DA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EB13F-C8AE-D30C-7A45-8DAA9F2ED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6833C-E915-41CD-85E2-F1F0A6C8C351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978E7-213C-D88E-0436-39CBFEA195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F7F61-4C41-D569-C78F-85A6A79B6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2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9A22543-5F49-4DA1-75DA-15549F5F31E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43125" y="1939926"/>
            <a:ext cx="7772400" cy="17367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 04/-L-013 </a:t>
            </a:r>
            <a:b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KADASTËR?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81D381B-70C4-2975-16C7-A34DBE4D17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524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B65C1BE-D7DA-A561-AD0B-3320F8119D2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72765" y="1828800"/>
            <a:ext cx="10446470" cy="48768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Rindërtimi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kadastrit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(RK)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krijimi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rindërtimi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drejtave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sendore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ato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regjistrimi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tyre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korrigjimi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plotësimi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dhënave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regjistruara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Shenjë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kufitare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shenjë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fizike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vendosur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përfundimit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matjes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dhëna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grafike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vizatim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gjeometrik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Sipërfaqe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sipërfaqe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shprehur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metër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katror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(m2);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Mirëmbajtja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vijës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kufitare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shtetërore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mirëmbajtje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RDPP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bazë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vendimi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marrëveshje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organ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tjetër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kompetent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shtetëror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shënimin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vijës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kufitare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shtetërore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KOPOS -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sistemi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pozicionimit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Kosovës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përkatësisht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rrjeti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permanent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gjeodezik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.;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Ministria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ministria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përkatëse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Ministri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Ministri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ministrisë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përkatëse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AKKVP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Agjencia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Kosovare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Krahasimin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Verifikimin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Pronës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3661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83CFAA4-B86B-A04B-64A3-0443103B92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-762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93DD973-05F1-AF2A-2BDB-6A1A215826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68630" y="990600"/>
            <a:ext cx="9428375" cy="5867400"/>
          </a:xfrm>
        </p:spPr>
        <p:txBody>
          <a:bodyPr>
            <a:normAutofit fontScale="92500"/>
          </a:bodyPr>
          <a:lstStyle/>
          <a:p>
            <a:pPr algn="l">
              <a:defRPr/>
            </a:pPr>
            <a:r>
              <a:rPr lang="en-US" dirty="0" err="1"/>
              <a:t>Kadastri</a:t>
            </a:r>
            <a:r>
              <a:rPr lang="en-US" dirty="0"/>
              <a:t> </a:t>
            </a:r>
            <a:r>
              <a:rPr lang="en-US" dirty="0" err="1"/>
              <a:t>përmban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dhëna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regjistrin</a:t>
            </a:r>
            <a:r>
              <a:rPr lang="en-US" dirty="0"/>
              <a:t> e </a:t>
            </a:r>
            <a:r>
              <a:rPr lang="en-US" dirty="0" err="1"/>
              <a:t>njësive</a:t>
            </a:r>
            <a:r>
              <a:rPr lang="en-US" dirty="0"/>
              <a:t> </a:t>
            </a:r>
            <a:r>
              <a:rPr lang="en-US" dirty="0" err="1"/>
              <a:t>kadastrale</a:t>
            </a:r>
            <a:r>
              <a:rPr lang="en-US" dirty="0"/>
              <a:t>,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drejtat</a:t>
            </a:r>
            <a:r>
              <a:rPr lang="en-US" dirty="0"/>
              <a:t> </a:t>
            </a:r>
            <a:r>
              <a:rPr lang="en-US" dirty="0" err="1"/>
              <a:t>sendore</a:t>
            </a:r>
            <a:r>
              <a:rPr lang="en-US" dirty="0"/>
              <a:t> </a:t>
            </a:r>
            <a:r>
              <a:rPr lang="en-US" dirty="0" err="1"/>
              <a:t>mbi</a:t>
            </a:r>
            <a:r>
              <a:rPr lang="en-US" dirty="0"/>
              <a:t> </a:t>
            </a:r>
            <a:r>
              <a:rPr lang="en-US" dirty="0" err="1"/>
              <a:t>ato</a:t>
            </a:r>
            <a:r>
              <a:rPr lang="en-US" dirty="0"/>
              <a:t> </a:t>
            </a:r>
            <a:r>
              <a:rPr lang="en-US" dirty="0" err="1"/>
              <a:t>njësi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hartën</a:t>
            </a:r>
            <a:r>
              <a:rPr lang="en-US" dirty="0"/>
              <a:t> </a:t>
            </a:r>
            <a:r>
              <a:rPr lang="en-US" dirty="0" err="1"/>
              <a:t>kadastrale</a:t>
            </a:r>
            <a:r>
              <a:rPr lang="en-US" dirty="0"/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parcelat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ndërtesat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pjesët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ndërtesës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përçojat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 eaLnBrk="1" hangingPunct="1">
              <a:defRPr/>
            </a:pP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defRPr/>
            </a:pP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Kadastri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përmbajë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këto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dhëna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mbi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parcelat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numrin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parcelës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kufijtë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parcelës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sipërfaqen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referimin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ndaj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ndërtesave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parcelë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numri i parcelës apo parcelave prej të cilave rrjedh parcela e re; </a:t>
            </a:r>
          </a:p>
          <a:p>
            <a:pPr algn="l" eaLnBrk="1" hangingPunct="1">
              <a:defRPr/>
            </a:pPr>
            <a:endParaRPr lang="en-US" sz="2500" b="1" dirty="0" err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83CFAA4-B86B-A04B-64A3-0443103B92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-762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93DD973-05F1-AF2A-2BDB-6A1A215826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96592" y="1876719"/>
            <a:ext cx="9298756" cy="4297837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Krijimi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njësive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>
              <a:defRPr/>
            </a:pPr>
            <a:r>
              <a:rPr lang="en-US" sz="3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Krijimi</a:t>
            </a:r>
            <a:r>
              <a:rPr lang="en-US" sz="3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njësive</a:t>
            </a:r>
            <a:r>
              <a:rPr lang="en-US" sz="3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kryhet</a:t>
            </a:r>
            <a:r>
              <a:rPr lang="en-US" sz="3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përmes</a:t>
            </a:r>
            <a:r>
              <a:rPr lang="en-US" sz="3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ndarjes</a:t>
            </a:r>
            <a:r>
              <a:rPr lang="en-US" sz="3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sz="3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bashkimit</a:t>
            </a:r>
            <a:r>
              <a:rPr lang="en-US" sz="3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>
              <a:defRPr/>
            </a:pP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Bashkimi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njësive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pronar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ndryshëm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drejta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ndryshme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bëhet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vetëm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pas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marrëveshje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vërtetuar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organi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kompetent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shtetëror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cilën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specifikohet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edhe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statusi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drejtave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njësinë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formuar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bashkim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000" b="1" dirty="0">
              <a:highlight>
                <a:srgbClr val="00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325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83CFAA4-B86B-A04B-64A3-0443103B92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-762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93DD973-05F1-AF2A-2BDB-6A1A215826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3213" y="1216843"/>
            <a:ext cx="9845512" cy="4835166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Caktimi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ri-rregullimi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kufirit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parcelës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>
              <a:defRPr/>
            </a:pP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Caktimi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ri-rregullimi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kufirit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mund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kërkohet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pronarët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njësive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autorizuarit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tyre</a:t>
            </a:r>
            <a:r>
              <a:rPr lang="en-US" sz="25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>
              <a:defRPr/>
            </a:pP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Ri-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rregullimi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kufirit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parcelës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bëhet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vetëm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njëherë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procedurë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administrative. </a:t>
            </a:r>
          </a:p>
          <a:p>
            <a:pPr algn="l">
              <a:defRPr/>
            </a:pP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Ri-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rregullimi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mund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bëhet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brenda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tolerancës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lejuar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l">
              <a:defRPr/>
            </a:pP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Ri-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rregullimi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është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ndaluar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rastet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kur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ndërrohet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pozita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parcelës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5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>
              <a:defRPr/>
            </a:pP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ZKK-ja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regjistron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caktimin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ri-rregullimin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kufirit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parcelës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brenda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afatit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prej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pesëmbëdhjetë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(15)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ditësh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pas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pranimit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kërkesës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regjistrim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informon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parashtruesin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kërkesës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2364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83CFAA4-B86B-A04B-64A3-0443103B92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-762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93DD973-05F1-AF2A-2BDB-6A1A215826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19752" y="1273404"/>
            <a:ext cx="10001840" cy="5306505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3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Procedurat</a:t>
            </a:r>
            <a:r>
              <a:rPr lang="en-US" sz="3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regjistrimit</a:t>
            </a:r>
            <a:r>
              <a:rPr lang="en-US" sz="3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njësive</a:t>
            </a:r>
            <a:r>
              <a:rPr lang="en-US" sz="3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3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Kërkesa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regjistrim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bëhet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shkrim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formë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elektronike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ZKK-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brenda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territorit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ndodhet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njësia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pronari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shfrytëzuesi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regjistruar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RDPP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personi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cili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fiton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drejtën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pronësisë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shfrytëzimit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akt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juridik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plotfuqishëm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cilido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person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interes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juridik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apo me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autorizim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000" b="1" dirty="0">
              <a:highlight>
                <a:srgbClr val="00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657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673796D-9996-5E1A-4D32-ECCA7CF1B3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524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183E529-1123-8CD8-9707-B0E648691E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76400" y="1600200"/>
            <a:ext cx="9456656" cy="4876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përfshijë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dhënat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vijuese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mbi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ndërtesat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numrin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ndërtesës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vendi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sipërfaqja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forma;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shfrytëzimi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aktual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referimi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ndaj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parcelës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nën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ndërtesë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nëse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ndërtesa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është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ndarë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disa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pjesë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gjithashtu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referim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ndaj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pjesëve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ndërtesës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plani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kateve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 eaLnBrk="1" hangingPunct="1">
              <a:defRPr/>
            </a:pP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BDCC10E-4608-5F1C-A12B-E84927A9ED6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524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0A5781E-67A3-3E75-2EE4-D2DBA58F71C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76399" y="1600200"/>
            <a:ext cx="9267826" cy="4876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Kadastri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përfshinë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dhënat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vijuese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mbi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pjesët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ndërtesave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numrin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pjesës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ndërtesës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lokacioni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ndërtesë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sipërfaqja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numri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dhomave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shfrytëzimi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faktik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referim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ndërtesë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cilën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gjendet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pjesa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ndërtesës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përdorimi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përbashkët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hapësirave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përbashkëta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ndërtesës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nëse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aplikohet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it-IT" sz="2600" dirty="0">
                <a:latin typeface="Arial" panose="020B0604020202020204" pitchFamily="34" charset="0"/>
                <a:cs typeface="Arial" panose="020B0604020202020204" pitchFamily="34" charset="0"/>
              </a:rPr>
              <a:t>numri i nënndarjeve nga banesa fillestare;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plani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kateve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 eaLnBrk="1" hangingPunct="1">
              <a:defRPr/>
            </a:pPr>
            <a:endParaRPr lang="en-US" sz="2500" b="1" dirty="0" err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96AA353-B10C-8C02-8186-E8C368A6886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524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34C6D6D-C917-1491-BB75-1EA90214CB6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984" y="1447800"/>
            <a:ext cx="9560351" cy="5257800"/>
          </a:xfrm>
        </p:spPr>
        <p:txBody>
          <a:bodyPr>
            <a:normAutofit lnSpcReduction="10000"/>
          </a:bodyPr>
          <a:lstStyle/>
          <a:p>
            <a:pPr algn="l" eaLnBrk="1" hangingPunct="1">
              <a:defRPr/>
            </a:pP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Ndarja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përçojave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ndahet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vijim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 eaLnBrk="1" hangingPunct="1">
              <a:defRPr/>
            </a:pPr>
            <a:endParaRPr lang="en-US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linjat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telefonike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sistemeve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telekomunikacionit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linjat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tensionit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lartë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energjisë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elektrike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 eaLnBrk="1" hangingPunct="1">
              <a:defRPr/>
            </a:pP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defRPr/>
            </a:pP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Gypat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ujësjellësit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ujitjes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kanalizimit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cilat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janë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pjesë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sistemit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publik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ujësjellësit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kanalizimit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furnizojnë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një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bashkësi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ujë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kanalizojnë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ujërat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zeza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përçojat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nëpërmjet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cilave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kalon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ngrohja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nafta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gazi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defRPr/>
            </a:pP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buFont typeface="Arial" pitchFamily="34" charset="0"/>
              <a:buChar char="•"/>
              <a:defRPr/>
            </a:pP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83CFAA4-B86B-A04B-64A3-0443103B92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-762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93DD973-05F1-AF2A-2BDB-6A1A215826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83703" y="1232555"/>
            <a:ext cx="9351388" cy="559795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b="1" dirty="0" err="1">
                <a:highlight>
                  <a:srgbClr val="00FF00"/>
                </a:highlight>
              </a:rPr>
              <a:t>Matjet</a:t>
            </a:r>
            <a:r>
              <a:rPr lang="en-US" b="1" dirty="0">
                <a:highlight>
                  <a:srgbClr val="00FF00"/>
                </a:highlight>
              </a:rPr>
              <a:t> </a:t>
            </a:r>
            <a:r>
              <a:rPr lang="en-US" b="1" dirty="0" err="1">
                <a:highlight>
                  <a:srgbClr val="00FF00"/>
                </a:highlight>
              </a:rPr>
              <a:t>shtetërore</a:t>
            </a:r>
            <a:r>
              <a:rPr lang="en-US" b="1" dirty="0">
                <a:highlight>
                  <a:srgbClr val="00FF00"/>
                </a:highlight>
              </a:rPr>
              <a:t> </a:t>
            </a:r>
            <a:endParaRPr lang="en-US" dirty="0">
              <a:highlight>
                <a:srgbClr val="00FFFF"/>
              </a:highlight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Matjet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shtetërore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përfshijnë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punët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krijimin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hartave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matjet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shënimin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kufirit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shtetëror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AKK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është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kompetente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llojet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matjeve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shtetërore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  <a:defRPr/>
            </a:pP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punët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zhvillimin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mirëmbajtjen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rrjetit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stacioneve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permanente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pozicionimit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global; 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  <a:defRPr/>
            </a:pP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zhvillimin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mirëmbajtjen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rrjetit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  <a:defRPr/>
            </a:pP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referent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shtetëror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KOPOS; 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  <a:defRPr/>
            </a:pP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nivelimit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  <a:defRPr/>
            </a:pP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gravimetri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dirty="0" err="1">
                <a:highlight>
                  <a:srgbClr val="00FFFF"/>
                </a:highlight>
              </a:rPr>
              <a:t>zhvillimin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dhe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mirëmbajtjen</a:t>
            </a:r>
            <a:r>
              <a:rPr lang="en-US" dirty="0">
                <a:highlight>
                  <a:srgbClr val="00FFFF"/>
                </a:highlight>
              </a:rPr>
              <a:t> e </a:t>
            </a:r>
            <a:r>
              <a:rPr lang="en-US" dirty="0" err="1">
                <a:highlight>
                  <a:srgbClr val="00FFFF"/>
                </a:highlight>
              </a:rPr>
              <a:t>sistemit</a:t>
            </a:r>
            <a:r>
              <a:rPr lang="en-US" dirty="0">
                <a:highlight>
                  <a:srgbClr val="00FFFF"/>
                </a:highlight>
              </a:rPr>
              <a:t> referent </a:t>
            </a:r>
            <a:r>
              <a:rPr lang="en-US" dirty="0" err="1">
                <a:highlight>
                  <a:srgbClr val="00FFFF"/>
                </a:highlight>
              </a:rPr>
              <a:t>të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lartësive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dhe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aktiviteteve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tjera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gjeodezike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si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dhe</a:t>
            </a:r>
            <a:r>
              <a:rPr lang="en-US" dirty="0">
                <a:highlight>
                  <a:srgbClr val="00FFFF"/>
                </a:highlight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dirty="0" err="1">
                <a:highlight>
                  <a:srgbClr val="00FFFF"/>
                </a:highlight>
              </a:rPr>
              <a:t>mirëmbajtjen</a:t>
            </a:r>
            <a:r>
              <a:rPr lang="en-US" dirty="0">
                <a:highlight>
                  <a:srgbClr val="00FFFF"/>
                </a:highlight>
              </a:rPr>
              <a:t> e </a:t>
            </a:r>
            <a:r>
              <a:rPr lang="en-US" dirty="0" err="1">
                <a:highlight>
                  <a:srgbClr val="00FFFF"/>
                </a:highlight>
              </a:rPr>
              <a:t>vijës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kufitare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shtetërore</a:t>
            </a:r>
            <a:r>
              <a:rPr lang="en-US" dirty="0">
                <a:highlight>
                  <a:srgbClr val="00FFFF"/>
                </a:highlight>
              </a:rPr>
              <a:t> </a:t>
            </a:r>
            <a:endParaRPr lang="en-US" sz="3100" b="1" dirty="0">
              <a:highlight>
                <a:srgbClr val="00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209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83CFAA4-B86B-A04B-64A3-0443103B92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-762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93DD973-05F1-AF2A-2BDB-6A1A215826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83703" y="1232555"/>
            <a:ext cx="9351388" cy="559795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Matjet</a:t>
            </a:r>
            <a:r>
              <a:rPr lang="en-US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Matjet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bëhen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qëllim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grumbullimit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përpunimit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dhënave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terreni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regjistrimin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RDPP.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Nuk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nevojë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matje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nëse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atë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nuk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ndryshime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por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vetëm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regjistrim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drejtës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pronësore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RDPP.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rastet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kur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regjistrimi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drejtës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pronësore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bëhet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përmes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shitblerjes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konstatohet</a:t>
            </a:r>
            <a:r>
              <a:rPr lang="en-US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se;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Kufijtë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shënohen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shenja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kufitare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pt-BR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Shenjat kufitare janë pronë e përbashkët e pronarëve të pronave fqinje. 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Heqja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rivendosja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fshehja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dëmtimi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shenjave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kufitare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pikave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çfarëdo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mënyre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është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ndaluar</a:t>
            </a:r>
            <a:r>
              <a:rPr lang="en-US" sz="25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500" b="1" dirty="0">
              <a:highlight>
                <a:srgbClr val="00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84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9A22543-5F49-4DA1-75DA-15549F5F31E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08520" y="396876"/>
            <a:ext cx="9130646" cy="30321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 08/-L-237 </a:t>
            </a:r>
            <a:b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TË PRONËS SË PALUAJTSHME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300C29B-1CB4-9C51-1A36-1AF8EBD1D15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14978" y="3994608"/>
            <a:ext cx="7383545" cy="822489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ligj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është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përbërë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XIII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krerve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57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neneve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hyrë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fuqi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9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2024. </a:t>
            </a:r>
          </a:p>
        </p:txBody>
      </p:sp>
    </p:spTree>
    <p:extLst>
      <p:ext uri="{BB962C8B-B14F-4D97-AF65-F5344CB8AC3E}">
        <p14:creationId xmlns:p14="http://schemas.microsoft.com/office/powerpoint/2010/main" val="2552224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83CFAA4-B86B-A04B-64A3-0443103B92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-762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93DD973-05F1-AF2A-2BDB-6A1A215826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21409" y="1232555"/>
            <a:ext cx="9313681" cy="2783264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3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Matjet</a:t>
            </a:r>
            <a:r>
              <a:rPr lang="en-US" sz="3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3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Matjet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bëhen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qëllim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grumbullimit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përpunimit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dhënave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informacioneve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hapësinore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terreni</a:t>
            </a:r>
            <a:r>
              <a:rPr lang="en-US" sz="3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000" b="1" dirty="0">
              <a:highlight>
                <a:srgbClr val="00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4667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83CFAA4-B86B-A04B-64A3-0443103B92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-762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93DD973-05F1-AF2A-2BDB-6A1A215826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58220" y="1232553"/>
            <a:ext cx="11500700" cy="5535891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REGJISTRIMI I PRONËSISË DHE TË DREJTAVE TJERA SENDORE NË PALUAJTSHMËRI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RDPP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përbehet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prej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sistemit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informacionit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integruar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Republikën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Kosovës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që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mundëson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grumbullimin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përpunimin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mirëmbajtjen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menaxhimin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shfrytëzimin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shpërndarjen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qasje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vetme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dhënat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informacioneve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hapësinore</a:t>
            </a:r>
            <a:r>
              <a:rPr lang="en-US" sz="20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b="1" dirty="0">
              <a:highlight>
                <a:srgbClr val="00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drejtat</a:t>
            </a:r>
            <a:r>
              <a:rPr lang="en-US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sendore</a:t>
            </a:r>
            <a:r>
              <a:rPr lang="en-US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paluajtshmëri</a:t>
            </a:r>
            <a:r>
              <a:rPr lang="en-US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që</a:t>
            </a:r>
            <a:r>
              <a:rPr lang="en-US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regjistrohen</a:t>
            </a:r>
            <a:r>
              <a:rPr lang="en-US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RDPP </a:t>
            </a:r>
          </a:p>
          <a:p>
            <a:pPr algn="l">
              <a:defRPr/>
            </a:pP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drejtat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sendore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paluajtshmëri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ashtu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siç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rregullohen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dispozitat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ligjeve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fuqi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takojnë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regjistrohen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RDPP,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janë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pronësia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hipoteka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servituti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drejta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shfrytëzimit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barra dhe ngarkesa pronësore;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qiraja mbi një (1) vit;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 drejta e ndërtimit dhe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drejtat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tjera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përcaktuara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ligj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veçantë</a:t>
            </a:r>
            <a:r>
              <a:rPr lang="en-US" sz="20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b="1" dirty="0"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534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ECF-296E-903F-5830-50E3B625F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1762125"/>
            <a:ext cx="10515600" cy="211931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ESE-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Roli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 AKK-se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 ZKK-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raport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tregun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punes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Kosove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3381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7C75CA88-2715-86FA-3101-FC8892D3F65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"/>
            <a:ext cx="7772400" cy="14319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 04/-L-013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F054C34B-F917-F60B-2BD4-03B778614A9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14500" y="1847850"/>
            <a:ext cx="8763000" cy="518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I-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dispozitat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përgjithshme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 eaLnBrk="1" hangingPunct="1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II-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Parimet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themelore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III-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shqyrtohet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Organizimi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kadastrit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IV-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Kadastri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V-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shqyrtohet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Matjet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 eaLnBrk="1" hangingPunct="1"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1806F2D-46CD-5788-6130-E3F7E3750D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"/>
            <a:ext cx="7772400" cy="14319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 04/-L-013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B850AAC-4A14-E2F2-D02E-6FF0B20DC33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04704" y="1431926"/>
            <a:ext cx="9765679" cy="518160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VI-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REGJISTRIMI I PRONËSISË DHE TË DREJTAVE TJERA SENDORE NË PALUAJTSHMËRI</a:t>
            </a:r>
          </a:p>
          <a:p>
            <a:pPr algn="l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VII-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/>
              <a:t>RINDËRTIMI I KADASTRIT 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VIII-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n-NO" sz="2800" dirty="0"/>
              <a:t>QASJA NË TË DHËNAT KADASTRALE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IX-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/>
              <a:t>QASJA NË PRONA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defRPr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 X-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/>
              <a:t>ODA E GJEODETËVE TË KOSOVËS</a:t>
            </a:r>
          </a:p>
          <a:p>
            <a:pPr algn="l">
              <a:defRPr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XI-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MBIKËQYRJA</a:t>
            </a:r>
          </a:p>
          <a:p>
            <a:pPr algn="l">
              <a:defRPr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XII-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DISPOZITAT NDËSHKUESE</a:t>
            </a:r>
          </a:p>
          <a:p>
            <a:pPr algn="l">
              <a:defRPr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kreun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XIII-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shqyrtohen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DISPOZITAT KALIMTARE DHE PËRFUNDIMTARE</a:t>
            </a:r>
          </a:p>
          <a:p>
            <a:pPr algn="l">
              <a:defRPr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AA0D418-F0FE-5992-49D5-9A07F59E36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0677" y="423421"/>
            <a:ext cx="9130645" cy="1989841"/>
          </a:xfrm>
        </p:spPr>
        <p:txBody>
          <a:bodyPr>
            <a:normAutofit fontScale="90000"/>
          </a:bodyPr>
          <a:lstStyle/>
          <a:p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/>
            </a:br>
            <a:r>
              <a:rPr lang="en-US" dirty="0"/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LIGJ PËR KADASTËR TË PRONËS SË PALUAJTSHME 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 04/-L-013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1249215-D2B5-489A-C2A5-9A5061A9D7B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77600" y="2705656"/>
            <a:ext cx="10036797" cy="3728923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Ky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ligj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qëllim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rregullimin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shërbimit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regjistrimit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pasurive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paluajtshme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administrimin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organizimin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institucionit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përgjegjës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  <a:p>
            <a:pPr algn="l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Dispozitat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këtij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ligji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zbatohen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institucionet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nivelit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qendror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personat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fizikë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juridik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merren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kadastrën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pronave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paluajtshme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regjistrimin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drejtave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sendore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4FF09EFD-31D6-32D1-1CFD-EFE78516F3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52400"/>
            <a:ext cx="7772400" cy="1066800"/>
          </a:xfrm>
        </p:spPr>
        <p:txBody>
          <a:bodyPr>
            <a:no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7974A2F2-C95C-D666-3844-8D55DAC116C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84082" y="1600200"/>
            <a:ext cx="10501460" cy="4923148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pPr algn="l"/>
            <a:r>
              <a:rPr lang="en-US" dirty="0"/>
              <a:t> </a:t>
            </a:r>
            <a:r>
              <a:rPr lang="en-US" sz="3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Shprehjet</a:t>
            </a: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përdorura</a:t>
            </a: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këtë</a:t>
            </a: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ligj</a:t>
            </a: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kanë</a:t>
            </a: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këtë</a:t>
            </a: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kuptim</a:t>
            </a: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2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AKK –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Agjencia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Kosovës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ZKK -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Zyra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Komunale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Gjeodet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- person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licencuar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kryerjen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punëve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Kompani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person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juridik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licencuar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kryerjen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punëve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Regjistri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Drejtave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Pronës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Paluajtshme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(RDPP)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është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regjistër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dhënave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pronat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paluajtshme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tërë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territorin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Republikës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Kosovës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Zonë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njësi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territoriale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kufizuar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me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emër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numër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identifikues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territorin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komunës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4FF09EFD-31D6-32D1-1CFD-EFE78516F3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52400"/>
            <a:ext cx="7772400" cy="1066800"/>
          </a:xfrm>
        </p:spPr>
        <p:txBody>
          <a:bodyPr>
            <a:no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7974A2F2-C95C-D666-3844-8D55DAC116C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76399" y="1600200"/>
            <a:ext cx="9937423" cy="4923148"/>
          </a:xfrm>
        </p:spPr>
        <p:txBody>
          <a:bodyPr>
            <a:normAutofit/>
          </a:bodyPr>
          <a:lstStyle/>
          <a:p>
            <a:endParaRPr lang="en-US" dirty="0"/>
          </a:p>
          <a:p>
            <a:pPr algn="l"/>
            <a:r>
              <a:rPr lang="en-US" dirty="0"/>
              <a:t> </a:t>
            </a:r>
            <a:r>
              <a:rPr lang="en-US" sz="2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Shprehjet</a:t>
            </a:r>
            <a:r>
              <a:rPr lang="en-US" sz="2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përdorura</a:t>
            </a:r>
            <a:r>
              <a:rPr lang="en-US" sz="2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këtë</a:t>
            </a:r>
            <a:r>
              <a:rPr lang="en-US" sz="2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ligj</a:t>
            </a:r>
            <a:r>
              <a:rPr lang="en-US" sz="2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kanë</a:t>
            </a:r>
            <a:r>
              <a:rPr lang="en-US" sz="2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këtë</a:t>
            </a:r>
            <a:r>
              <a:rPr lang="en-US" sz="2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kuptim</a:t>
            </a:r>
            <a:r>
              <a:rPr lang="en-US" sz="2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2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Njësi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sipërfaqe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përkufizuar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terren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përshkrim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grafik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tekstual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parcelë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ndërtesë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pjesë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ndërtesës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përçojë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Çdo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njësi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një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numër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identifikues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atributet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specifikuara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këtë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ligj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Parcelë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sipërfaqe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përkufizuar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tokës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me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numër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regjistruar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paluajtshmërive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Ndërtesë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objekt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regjistruar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njësi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paluajtshmërive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me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numër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përkufizuar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;. </a:t>
            </a:r>
          </a:p>
          <a:p>
            <a:pPr algn="l"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740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81D381B-70C4-2975-16C7-A34DBE4D17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524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B65C1BE-D7DA-A561-AD0B-3320F8119D2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39072" y="1666188"/>
            <a:ext cx="10446470" cy="48768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Pjesë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ndërtesës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sipërfaqe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përkufizuar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ndërtesës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shfrytëzohet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banim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afarizëm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garazh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bodrum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hapësira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përbashkëta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numër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përkufizuar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regjistruar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paluajtshmërive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Përçojë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rrjet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mbitokësor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nëntokësor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infrastrukturës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publike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numër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Ndarja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procesi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krijimit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ndarje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(2) apo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shumë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Bashkimi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njësive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procesi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krijimit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bashkimi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(2) apo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shumë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pronarë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njëjtë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ndryshëm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Gabim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gjitha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pasaktësitë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vijnë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rezultat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regjistrimit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dhënave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konstatohet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krahasimi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dokumenteve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origjinale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dhënat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regjistruara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Harta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paraqitje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grafike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kufirit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projeksion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caktuar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hartografik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81D381B-70C4-2975-16C7-A34DBE4D17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52400"/>
            <a:ext cx="77724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LIGJI NR.08/L-237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 KADASTËR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B65C1BE-D7DA-A561-AD0B-3320F8119D2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72765" y="1590773"/>
            <a:ext cx="10446470" cy="48768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Identifikuesi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përmban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numër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shkronjë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cilin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identifikohet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çdo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Infrastruktura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Kombëtare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Informacionit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Hapësinor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infrastruktura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informacion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hapësinorë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aplikueshme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territorin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shtetëror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Kufiri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objekt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paraqet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kufizimin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vijë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imagjinuar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shënon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ndarjen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Kufiri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shtetëror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ndarëse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rrafsh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sipërfaqes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tokësore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ujore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ajrore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cilat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kufizohet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territori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Republikës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Kosovës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shtetet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fqinje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Matjet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shtetërore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grumbullim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dhënave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paraqitjen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tredimensionale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territorit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Republikës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Kosovës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krijimin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hartave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rrjetave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qëllim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gjeodezisë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hartografisë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Matja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matja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grumbullimi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përpunimi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dhënave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terreni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me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qëllim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regjistrimit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kadastër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paluajtshmërive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l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Matja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matja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grumbullimi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përpunimi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dhënave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terreni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qëllime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tjera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705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2618</TotalTime>
  <Words>1844</Words>
  <Application>Microsoft Office PowerPoint</Application>
  <PresentationFormat>Widescreen</PresentationFormat>
  <Paragraphs>158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Office Theme</vt:lpstr>
      <vt:lpstr>LIGJI Nr. 04/-L-013  PËR KADASTËR? </vt:lpstr>
      <vt:lpstr>LIGJI Nr. 08/-L-237  PËR KADASTËR TË PRONËS SË PALUAJTSHME</vt:lpstr>
      <vt:lpstr>LIGJI Nr. 04/-L-013  PËR KADASTËR </vt:lpstr>
      <vt:lpstr>LIGJI Nr. 04/-L-013  PËR KADASTËR </vt:lpstr>
      <vt:lpstr>   LIGJ PËR KADASTËR TË PRONËS SË PALUAJTSHME  LIGJI Nr. 04/-L-013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LIGJI NR.08/L-237  PËR KADASTËR </vt:lpstr>
      <vt:lpstr>ESE-Roli I AKK-se dhe I ZKK-ve ne raport me tregun e punes ne Kosove?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PERIUDHAT E MATJEVE GJEODEZIKE PER NEVOJAT E KADASTRIT NE KOSOVE</dc:title>
  <dc:creator>Fitore</dc:creator>
  <cp:lastModifiedBy>dell</cp:lastModifiedBy>
  <cp:revision>123</cp:revision>
  <dcterms:created xsi:type="dcterms:W3CDTF">2023-10-23T03:41:15Z</dcterms:created>
  <dcterms:modified xsi:type="dcterms:W3CDTF">2024-11-08T17:53:03Z</dcterms:modified>
</cp:coreProperties>
</file>