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640" r:id="rId2"/>
    <p:sldId id="641" r:id="rId3"/>
    <p:sldId id="642" r:id="rId4"/>
    <p:sldId id="643" r:id="rId5"/>
    <p:sldId id="644" r:id="rId6"/>
    <p:sldId id="645" r:id="rId7"/>
    <p:sldId id="646" r:id="rId8"/>
    <p:sldId id="588" r:id="rId9"/>
    <p:sldId id="587" r:id="rId10"/>
    <p:sldId id="581" r:id="rId11"/>
    <p:sldId id="593" r:id="rId12"/>
    <p:sldId id="427" r:id="rId13"/>
    <p:sldId id="336" r:id="rId14"/>
    <p:sldId id="592" r:id="rId15"/>
    <p:sldId id="638" r:id="rId16"/>
    <p:sldId id="63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p:cViewPr varScale="1">
        <p:scale>
          <a:sx n="86" d="100"/>
          <a:sy n="86" d="100"/>
        </p:scale>
        <p:origin x="5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7ED6A7-0286-4A9C-968E-C32D7C3EAD20}"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311054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ED6A7-0286-4A9C-968E-C32D7C3EAD20}"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3926788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ED6A7-0286-4A9C-968E-C32D7C3EAD20}"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85153F-1E9D-4382-8356-A4ABA8B3CE9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1951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17ED6A7-0286-4A9C-968E-C32D7C3EAD20}"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1132820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17ED6A7-0286-4A9C-968E-C32D7C3EAD20}"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5153F-1E9D-4382-8356-A4ABA8B3CE9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547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17ED6A7-0286-4A9C-968E-C32D7C3EAD20}"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396230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ED6A7-0286-4A9C-968E-C32D7C3EAD20}"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2737172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ED6A7-0286-4A9C-968E-C32D7C3EAD20}"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644774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ED6A7-0286-4A9C-968E-C32D7C3EAD20}"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31558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ED6A7-0286-4A9C-968E-C32D7C3EAD20}"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44992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7ED6A7-0286-4A9C-968E-C32D7C3EAD20}"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210415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7ED6A7-0286-4A9C-968E-C32D7C3EAD20}"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189736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7ED6A7-0286-4A9C-968E-C32D7C3EAD20}"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354915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ED6A7-0286-4A9C-968E-C32D7C3EAD20}"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117411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ED6A7-0286-4A9C-968E-C32D7C3EAD20}"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330267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ED6A7-0286-4A9C-968E-C32D7C3EAD20}"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52664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17ED6A7-0286-4A9C-968E-C32D7C3EAD20}" type="datetimeFigureOut">
              <a:rPr lang="en-US" smtClean="0"/>
              <a:t>1/12/2024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485153F-1E9D-4382-8356-A4ABA8B3CE90}" type="slidenum">
              <a:rPr lang="en-US" smtClean="0"/>
              <a:t>‹#›</a:t>
            </a:fld>
            <a:endParaRPr lang="en-US"/>
          </a:p>
        </p:txBody>
      </p:sp>
    </p:spTree>
    <p:extLst>
      <p:ext uri="{BB962C8B-B14F-4D97-AF65-F5344CB8AC3E}">
        <p14:creationId xmlns:p14="http://schemas.microsoft.com/office/powerpoint/2010/main" val="388082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eod.rncan.gc.ca/images/itrf_e.jpg"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5A13-8910-399E-5FE2-DA02C83D4321}"/>
              </a:ext>
            </a:extLst>
          </p:cNvPr>
          <p:cNvSpPr>
            <a:spLocks noGrp="1"/>
          </p:cNvSpPr>
          <p:nvPr>
            <p:ph type="title"/>
          </p:nvPr>
        </p:nvSpPr>
        <p:spPr/>
        <p:txBody>
          <a:bodyPr/>
          <a:lstStyle/>
          <a:p>
            <a:pPr algn="ct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Matja</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kendeve</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horizontale</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4615BD-3FFD-DA36-ECBE-D515ADED6C9F}"/>
              </a:ext>
            </a:extLst>
          </p:cNvPr>
          <p:cNvSpPr>
            <a:spLocks noGrp="1"/>
          </p:cNvSpPr>
          <p:nvPr>
            <p:ph idx="1"/>
          </p:nvPr>
        </p:nvSpPr>
        <p:spPr>
          <a:xfrm>
            <a:off x="1816854" y="1443361"/>
            <a:ext cx="9519081" cy="4620087"/>
          </a:xfrm>
        </p:spPr>
        <p:txBody>
          <a:bodyPr>
            <a:noAutofit/>
          </a:bodyPr>
          <a:lstStyle/>
          <a:p>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gjitha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matjet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gjeodezike</a:t>
            </a:r>
            <a:r>
              <a:rPr lang="en-US" dirty="0">
                <a:latin typeface="Arial" panose="020B0604020202020204" pitchFamily="34" charset="0"/>
                <a:cs typeface="Arial" panose="020B0604020202020204" pitchFamily="34" charset="0"/>
              </a:rPr>
              <a:t> per </a:t>
            </a:r>
            <a:r>
              <a:rPr lang="en-US" dirty="0" err="1">
                <a:latin typeface="Arial" panose="020B0604020202020204" pitchFamily="34" charset="0"/>
                <a:cs typeface="Arial" panose="020B0604020202020204" pitchFamily="34" charset="0"/>
              </a:rPr>
              <a:t>llogaritjet</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caktuara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radhiten</a:t>
            </a:r>
            <a:r>
              <a:rPr lang="en-US" dirty="0">
                <a:latin typeface="Arial" panose="020B0604020202020204" pitchFamily="34" charset="0"/>
                <a:cs typeface="Arial" panose="020B0604020202020204" pitchFamily="34" charset="0"/>
              </a:rPr>
              <a:t> me </a:t>
            </a:r>
            <a:r>
              <a:rPr lang="en-US" dirty="0" err="1">
                <a:latin typeface="Arial" panose="020B0604020202020204" pitchFamily="34" charset="0"/>
                <a:cs typeface="Arial" panose="020B0604020202020204" pitchFamily="34" charset="0"/>
              </a:rPr>
              <a:t>matjen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kendeve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gjatesive</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Ne </a:t>
            </a:r>
            <a:r>
              <a:rPr lang="en-US" dirty="0" err="1">
                <a:latin typeface="Arial" panose="020B0604020202020204" pitchFamily="34" charset="0"/>
                <a:cs typeface="Arial" panose="020B0604020202020204" pitchFamily="34" charset="0"/>
              </a:rPr>
              <a:t>gjeodezi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kendet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horizontale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cilat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sherbejne</a:t>
            </a:r>
            <a:r>
              <a:rPr lang="en-US" dirty="0">
                <a:latin typeface="Arial" panose="020B0604020202020204" pitchFamily="34" charset="0"/>
                <a:cs typeface="Arial" panose="020B0604020202020204" pitchFamily="34" charset="0"/>
              </a:rPr>
              <a:t> per </a:t>
            </a:r>
            <a:r>
              <a:rPr lang="en-US" dirty="0" err="1">
                <a:latin typeface="Arial" panose="020B0604020202020204" pitchFamily="34" charset="0"/>
                <a:cs typeface="Arial" panose="020B0604020202020204" pitchFamily="34" charset="0"/>
              </a:rPr>
              <a:t>percaktimin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pikave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mbi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siperfaqe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Tokes. </a:t>
            </a:r>
          </a:p>
          <a:p>
            <a:r>
              <a:rPr lang="en-US" dirty="0">
                <a:latin typeface="Arial" panose="020B0604020202020204" pitchFamily="34" charset="0"/>
                <a:cs typeface="Arial" panose="020B0604020202020204" pitchFamily="34" charset="0"/>
              </a:rPr>
              <a:t>Per </a:t>
            </a:r>
            <a:r>
              <a:rPr lang="en-US" dirty="0" err="1">
                <a:latin typeface="Arial" panose="020B0604020202020204" pitchFamily="34" charset="0"/>
                <a:cs typeface="Arial" panose="020B0604020202020204" pitchFamily="34" charset="0"/>
              </a:rPr>
              <a:t>matjen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kendeve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horizontale</a:t>
            </a:r>
            <a:r>
              <a:rPr lang="en-US" dirty="0">
                <a:latin typeface="Arial" panose="020B0604020202020204" pitchFamily="34" charset="0"/>
                <a:cs typeface="Arial" panose="020B0604020202020204" pitchFamily="34" charset="0"/>
              </a:rPr>
              <a:t> jane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njohura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disa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metoda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cilat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dallojne</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mes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sipas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saktesise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menyres</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matjes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Disa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metodat</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matjes</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kendeve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horizontale</a:t>
            </a:r>
            <a:r>
              <a:rPr lang="en-US" dirty="0">
                <a:latin typeface="Arial" panose="020B0604020202020204" pitchFamily="34" charset="0"/>
                <a:cs typeface="Arial" panose="020B0604020202020204" pitchFamily="34" charset="0"/>
              </a:rPr>
              <a:t> jane: </a:t>
            </a:r>
          </a:p>
          <a:p>
            <a:pPr>
              <a:buFont typeface="Arial" panose="020B0604020202020204" pitchFamily="34" charset="0"/>
              <a:buChar char="•"/>
            </a:pPr>
            <a:r>
              <a:rPr lang="en-US" dirty="0" err="1">
                <a:latin typeface="Arial" panose="020B0604020202020204" pitchFamily="34" charset="0"/>
                <a:cs typeface="Arial" panose="020B0604020202020204" pitchFamily="34" charset="0"/>
              </a:rPr>
              <a:t>Metoda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thjeshte</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err="1">
                <a:latin typeface="Arial" panose="020B0604020202020204" pitchFamily="34" charset="0"/>
                <a:cs typeface="Arial" panose="020B0604020202020204" pitchFamily="34" charset="0"/>
              </a:rPr>
              <a:t>Metoda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serive</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err="1">
                <a:latin typeface="Arial" panose="020B0604020202020204" pitchFamily="34" charset="0"/>
                <a:cs typeface="Arial" panose="020B0604020202020204" pitchFamily="34" charset="0"/>
              </a:rPr>
              <a:t>Metoda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Schreiberit</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err="1">
                <a:latin typeface="Arial" panose="020B0604020202020204" pitchFamily="34" charset="0"/>
                <a:cs typeface="Arial" panose="020B0604020202020204" pitchFamily="34" charset="0"/>
              </a:rPr>
              <a:t>Metoda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mbylljes</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horizontit</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err="1">
                <a:latin typeface="Arial" panose="020B0604020202020204" pitchFamily="34" charset="0"/>
                <a:cs typeface="Arial" panose="020B0604020202020204" pitchFamily="34" charset="0"/>
              </a:rPr>
              <a:t>Metoda</a:t>
            </a:r>
            <a:r>
              <a:rPr lang="en-US" dirty="0">
                <a:latin typeface="Arial" panose="020B0604020202020204" pitchFamily="34" charset="0"/>
                <a:cs typeface="Arial" panose="020B0604020202020204" pitchFamily="34" charset="0"/>
              </a:rPr>
              <a:t> francize, </a:t>
            </a:r>
            <a:r>
              <a:rPr lang="en-US" dirty="0" err="1">
                <a:latin typeface="Arial" panose="020B0604020202020204" pitchFamily="34" charset="0"/>
                <a:cs typeface="Arial" panose="020B0604020202020204" pitchFamily="34" charset="0"/>
              </a:rPr>
              <a:t>zvicerriane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etj</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09948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017A7-A51F-7638-81E0-11C8BC925B6F}"/>
              </a:ext>
            </a:extLst>
          </p:cNvPr>
          <p:cNvSpPr>
            <a:spLocks noGrp="1"/>
          </p:cNvSpPr>
          <p:nvPr>
            <p:ph type="title"/>
          </p:nvPr>
        </p:nvSpPr>
        <p:spPr>
          <a:xfrm>
            <a:off x="2317718" y="350156"/>
            <a:ext cx="8911687" cy="1280890"/>
          </a:xfrm>
        </p:spPr>
        <p:txBody>
          <a:bodyPr>
            <a:normAutofit/>
          </a:bodyPr>
          <a:lstStyle/>
          <a:p>
            <a:pPr>
              <a:defRPr/>
            </a:pPr>
            <a:r>
              <a:rPr lang="de-AT" dirty="0" err="1"/>
              <a:t>Synimi</a:t>
            </a:r>
            <a:r>
              <a:rPr lang="de-AT" dirty="0"/>
              <a:t>, </a:t>
            </a:r>
            <a:r>
              <a:rPr lang="de-AT" dirty="0" err="1"/>
              <a:t>qëllimi</a:t>
            </a:r>
            <a:r>
              <a:rPr lang="de-AT" dirty="0"/>
              <a:t>, </a:t>
            </a:r>
            <a:r>
              <a:rPr lang="de-AT" dirty="0" err="1"/>
              <a:t>objektivi</a:t>
            </a:r>
            <a:r>
              <a:rPr lang="de-AT" dirty="0"/>
              <a:t>,…</a:t>
            </a:r>
            <a:br>
              <a:rPr lang="de-AT" dirty="0"/>
            </a:br>
            <a:endParaRPr lang="de-AT" dirty="0"/>
          </a:p>
        </p:txBody>
      </p:sp>
      <p:sp>
        <p:nvSpPr>
          <p:cNvPr id="70659" name="Rechteck 4">
            <a:extLst>
              <a:ext uri="{FF2B5EF4-FFF2-40B4-BE49-F238E27FC236}">
                <a16:creationId xmlns:a16="http://schemas.microsoft.com/office/drawing/2014/main" id="{D80730DA-F45D-206D-10EC-09B16930ED3B}"/>
              </a:ext>
            </a:extLst>
          </p:cNvPr>
          <p:cNvSpPr>
            <a:spLocks noChangeArrowheads="1"/>
          </p:cNvSpPr>
          <p:nvPr/>
        </p:nvSpPr>
        <p:spPr bwMode="auto">
          <a:xfrm>
            <a:off x="1524000" y="990601"/>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de-AT" altLang="de-DE" sz="2200" dirty="0">
                <a:solidFill>
                  <a:schemeClr val="tx1"/>
                </a:solidFill>
                <a:latin typeface="Arial" panose="020B0604020202020204" pitchFamily="34" charset="0"/>
              </a:rPr>
              <a:t>Çdo person që banon në një ndërtesë dëshiron të dijë:</a:t>
            </a:r>
          </a:p>
          <a:p>
            <a:pPr eaLnBrk="1" hangingPunct="1">
              <a:spcBef>
                <a:spcPct val="0"/>
              </a:spcBef>
              <a:buClrTx/>
              <a:buSzTx/>
              <a:buFontTx/>
              <a:buNone/>
            </a:pPr>
            <a:r>
              <a:rPr lang="de-AT" altLang="de-DE" sz="2200" dirty="0">
                <a:solidFill>
                  <a:schemeClr val="tx1"/>
                </a:solidFill>
                <a:latin typeface="Arial" panose="020B0604020202020204" pitchFamily="34" charset="0"/>
              </a:rPr>
              <a:t> - Ku gjindet ajo ndërtesa mbi tokë,</a:t>
            </a:r>
          </a:p>
          <a:p>
            <a:pPr eaLnBrk="1" hangingPunct="1">
              <a:spcBef>
                <a:spcPct val="0"/>
              </a:spcBef>
              <a:buClrTx/>
              <a:buSzTx/>
              <a:buFontTx/>
              <a:buNone/>
            </a:pPr>
            <a:r>
              <a:rPr lang="de-AT" altLang="de-DE" sz="2200" dirty="0">
                <a:solidFill>
                  <a:schemeClr val="tx1"/>
                </a:solidFill>
                <a:latin typeface="Arial" panose="020B0604020202020204" pitchFamily="34" charset="0"/>
              </a:rPr>
              <a:t> - Në cilën hartë ose plan është për të gjetur atë</a:t>
            </a:r>
          </a:p>
          <a:p>
            <a:pPr eaLnBrk="1" hangingPunct="1">
              <a:spcBef>
                <a:spcPct val="0"/>
              </a:spcBef>
              <a:buClrTx/>
              <a:buSzTx/>
              <a:buFontTx/>
              <a:buNone/>
            </a:pPr>
            <a:r>
              <a:rPr lang="de-AT" altLang="de-DE" sz="2200" dirty="0">
                <a:solidFill>
                  <a:schemeClr val="tx1"/>
                </a:solidFill>
                <a:latin typeface="Arial" panose="020B0604020202020204" pitchFamily="34" charset="0"/>
              </a:rPr>
              <a:t> - Si qëndron ajo lidhje me kufijtë e parcelës që gjindet si dhe me    </a:t>
            </a:r>
          </a:p>
          <a:p>
            <a:pPr eaLnBrk="1" hangingPunct="1">
              <a:spcBef>
                <a:spcPct val="0"/>
              </a:spcBef>
              <a:buClrTx/>
              <a:buSzTx/>
              <a:buFontTx/>
              <a:buNone/>
            </a:pPr>
            <a:r>
              <a:rPr lang="de-AT" altLang="de-DE" sz="2200" dirty="0">
                <a:solidFill>
                  <a:schemeClr val="tx1"/>
                </a:solidFill>
                <a:latin typeface="Arial" panose="020B0604020202020204" pitchFamily="34" charset="0"/>
              </a:rPr>
              <a:t>    ndërtesat fqinje</a:t>
            </a:r>
          </a:p>
          <a:p>
            <a:pPr eaLnBrk="1" hangingPunct="1">
              <a:spcBef>
                <a:spcPct val="0"/>
              </a:spcBef>
              <a:buClrTx/>
              <a:buSzTx/>
              <a:buFontTx/>
              <a:buNone/>
            </a:pPr>
            <a:r>
              <a:rPr lang="de-AT" altLang="de-DE" sz="2200" dirty="0">
                <a:solidFill>
                  <a:schemeClr val="tx1"/>
                </a:solidFill>
                <a:latin typeface="Arial" panose="020B0604020202020204" pitchFamily="34" charset="0"/>
              </a:rPr>
              <a:t> - Çfarë orientimi, forme dhe lartësie ka ajo </a:t>
            </a:r>
          </a:p>
          <a:p>
            <a:pPr eaLnBrk="1" hangingPunct="1">
              <a:spcBef>
                <a:spcPct val="0"/>
              </a:spcBef>
              <a:buClrTx/>
              <a:buSzTx/>
              <a:buFontTx/>
              <a:buNone/>
            </a:pPr>
            <a:r>
              <a:rPr lang="de-AT" altLang="de-DE" sz="2200" dirty="0">
                <a:solidFill>
                  <a:schemeClr val="tx1"/>
                </a:solidFill>
                <a:latin typeface="Arial" panose="020B0604020202020204" pitchFamily="34" charset="0"/>
              </a:rPr>
              <a:t>   Për këtë është e nevojshme të kryhet një matje e pozitës (x, y)     </a:t>
            </a:r>
          </a:p>
          <a:p>
            <a:pPr eaLnBrk="1" hangingPunct="1">
              <a:spcBef>
                <a:spcPct val="0"/>
              </a:spcBef>
              <a:buClrTx/>
              <a:buSzTx/>
              <a:buFontTx/>
              <a:buNone/>
            </a:pPr>
            <a:r>
              <a:rPr lang="de-AT" altLang="de-DE" sz="2200" dirty="0">
                <a:solidFill>
                  <a:schemeClr val="tx1"/>
                </a:solidFill>
                <a:latin typeface="Arial" panose="020B0604020202020204" pitchFamily="34" charset="0"/>
              </a:rPr>
              <a:t>   dhe për të përcaktuar lartësin (z apo </a:t>
            </a:r>
            <a:r>
              <a:rPr lang="en-US" altLang="de-DE" sz="2200" dirty="0">
                <a:solidFill>
                  <a:schemeClr val="tx1"/>
                </a:solidFill>
                <a:latin typeface="Arial" panose="020B0604020202020204" pitchFamily="34" charset="0"/>
              </a:rPr>
              <a:t>Δ</a:t>
            </a:r>
            <a:r>
              <a:rPr lang="de-AT" altLang="de-DE" sz="2200" dirty="0">
                <a:solidFill>
                  <a:schemeClr val="tx1"/>
                </a:solidFill>
                <a:latin typeface="Arial" panose="020B0604020202020204" pitchFamily="34" charset="0"/>
              </a:rPr>
              <a:t>h).</a:t>
            </a:r>
          </a:p>
          <a:p>
            <a:pPr eaLnBrk="1" hangingPunct="1">
              <a:spcBef>
                <a:spcPct val="0"/>
              </a:spcBef>
              <a:buClrTx/>
              <a:buSzTx/>
              <a:buFontTx/>
              <a:buNone/>
            </a:pPr>
            <a:r>
              <a:rPr lang="de-AT" altLang="de-DE" sz="2200" dirty="0">
                <a:solidFill>
                  <a:schemeClr val="tx1"/>
                </a:solidFill>
                <a:latin typeface="Arial" panose="020B0604020202020204" pitchFamily="34" charset="0"/>
              </a:rPr>
              <a:t> - Është i nevojshëm një instrument gjeodezik për matjen e </a:t>
            </a:r>
          </a:p>
          <a:p>
            <a:pPr eaLnBrk="1" hangingPunct="1">
              <a:spcBef>
                <a:spcPct val="0"/>
              </a:spcBef>
              <a:buClrTx/>
              <a:buSzTx/>
              <a:buFontTx/>
              <a:buNone/>
            </a:pPr>
            <a:r>
              <a:rPr lang="de-AT" altLang="de-DE" sz="2200" dirty="0">
                <a:solidFill>
                  <a:schemeClr val="tx1"/>
                </a:solidFill>
                <a:latin typeface="Arial" panose="020B0604020202020204" pitchFamily="34" charset="0"/>
              </a:rPr>
              <a:t>   drejtimeve gjegjësisht këndeve dhe distancave </a:t>
            </a:r>
          </a:p>
          <a:p>
            <a:pPr eaLnBrk="1" hangingPunct="1">
              <a:spcBef>
                <a:spcPct val="0"/>
              </a:spcBef>
              <a:buClrTx/>
              <a:buSzTx/>
              <a:buFontTx/>
              <a:buNone/>
            </a:pPr>
            <a:r>
              <a:rPr lang="de-AT" altLang="de-DE" sz="2200" dirty="0">
                <a:solidFill>
                  <a:schemeClr val="tx1"/>
                </a:solidFill>
                <a:latin typeface="Arial" panose="020B0604020202020204" pitchFamily="34" charset="0"/>
              </a:rPr>
              <a:t> - Është i nevojshëm një sistem koordinativ të cilit do t`i referohen     </a:t>
            </a:r>
          </a:p>
          <a:p>
            <a:pPr eaLnBrk="1" hangingPunct="1">
              <a:spcBef>
                <a:spcPct val="0"/>
              </a:spcBef>
              <a:buClrTx/>
              <a:buSzTx/>
              <a:buFontTx/>
              <a:buNone/>
            </a:pPr>
            <a:r>
              <a:rPr lang="de-AT" altLang="de-DE" sz="2200" dirty="0">
                <a:solidFill>
                  <a:schemeClr val="tx1"/>
                </a:solidFill>
                <a:latin typeface="Arial" panose="020B0604020202020204" pitchFamily="34" charset="0"/>
              </a:rPr>
              <a:t>   matjet, dhe në të cilin mund të llogariten koordinatat</a:t>
            </a:r>
          </a:p>
          <a:p>
            <a:pPr eaLnBrk="1" hangingPunct="1">
              <a:spcBef>
                <a:spcPct val="0"/>
              </a:spcBef>
              <a:buClrTx/>
              <a:buSzTx/>
              <a:buFontTx/>
              <a:buNone/>
            </a:pPr>
            <a:r>
              <a:rPr lang="de-AT" altLang="de-DE" sz="2200" dirty="0">
                <a:solidFill>
                  <a:schemeClr val="tx1"/>
                </a:solidFill>
                <a:latin typeface="Arial" panose="020B0604020202020204" pitchFamily="34" charset="0"/>
              </a:rPr>
              <a:t> - Është i nevojshëm një instrument gjeodezik për përcaktimin e </a:t>
            </a:r>
          </a:p>
          <a:p>
            <a:pPr eaLnBrk="1" hangingPunct="1">
              <a:spcBef>
                <a:spcPct val="0"/>
              </a:spcBef>
              <a:buClrTx/>
              <a:buSzTx/>
              <a:buFontTx/>
              <a:buNone/>
            </a:pPr>
            <a:r>
              <a:rPr lang="de-AT" altLang="de-DE" sz="2200" dirty="0">
                <a:solidFill>
                  <a:schemeClr val="tx1"/>
                </a:solidFill>
                <a:latin typeface="Arial" panose="020B0604020202020204" pitchFamily="34" charset="0"/>
              </a:rPr>
              <a:t>   ndryshimit të lartësive</a:t>
            </a:r>
          </a:p>
          <a:p>
            <a:pPr eaLnBrk="1" hangingPunct="1">
              <a:spcBef>
                <a:spcPct val="0"/>
              </a:spcBef>
              <a:buClrTx/>
              <a:buSzTx/>
              <a:buFontTx/>
              <a:buNone/>
            </a:pPr>
            <a:r>
              <a:rPr lang="de-AT" altLang="de-DE" sz="2200" dirty="0">
                <a:solidFill>
                  <a:schemeClr val="tx1"/>
                </a:solidFill>
                <a:latin typeface="Arial" panose="020B0604020202020204" pitchFamily="34" charset="0"/>
              </a:rPr>
              <a:t> - Është i nevojshëm një sistem për lartësi, të cilit do t`i referohet    </a:t>
            </a:r>
          </a:p>
          <a:p>
            <a:pPr eaLnBrk="1" hangingPunct="1">
              <a:spcBef>
                <a:spcPct val="0"/>
              </a:spcBef>
              <a:buClrTx/>
              <a:buSzTx/>
              <a:buFontTx/>
              <a:buNone/>
            </a:pPr>
            <a:r>
              <a:rPr lang="de-AT" altLang="de-DE" sz="2200" dirty="0">
                <a:solidFill>
                  <a:schemeClr val="tx1"/>
                </a:solidFill>
                <a:latin typeface="Arial" panose="020B0604020202020204" pitchFamily="34" charset="0"/>
              </a:rPr>
              <a:t>    lartësia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7430-7293-27BB-C9B3-4805F4CC32C6}"/>
              </a:ext>
            </a:extLst>
          </p:cNvPr>
          <p:cNvSpPr>
            <a:spLocks noGrp="1"/>
          </p:cNvSpPr>
          <p:nvPr>
            <p:ph type="title"/>
          </p:nvPr>
        </p:nvSpPr>
        <p:spPr/>
        <p:txBody>
          <a:bodyPr>
            <a:normAutofit/>
          </a:bodyPr>
          <a:lstStyle/>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GPS -  </a:t>
            </a:r>
            <a:r>
              <a:rPr lang="en-US" b="1" u="sng"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Sistemi</a:t>
            </a: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u="sng"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satelitor</a:t>
            </a: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u="sng"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amerikan</a:t>
            </a:r>
            <a:br>
              <a:rPr lang="de-AT" b="1" dirty="0"/>
            </a:br>
            <a:endParaRPr lang="de-AT" dirty="0"/>
          </a:p>
        </p:txBody>
      </p:sp>
      <p:sp>
        <p:nvSpPr>
          <p:cNvPr id="57347" name="Rechteck 3">
            <a:extLst>
              <a:ext uri="{FF2B5EF4-FFF2-40B4-BE49-F238E27FC236}">
                <a16:creationId xmlns:a16="http://schemas.microsoft.com/office/drawing/2014/main" id="{DEFBFC3A-EAC2-4975-6E59-70BD1AC299BE}"/>
              </a:ext>
            </a:extLst>
          </p:cNvPr>
          <p:cNvSpPr>
            <a:spLocks noChangeArrowheads="1"/>
          </p:cNvSpPr>
          <p:nvPr/>
        </p:nvSpPr>
        <p:spPr bwMode="auto">
          <a:xfrm>
            <a:off x="2057400" y="1371600"/>
            <a:ext cx="8305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de-DE" sz="1800" b="1" dirty="0">
                <a:solidFill>
                  <a:schemeClr val="tx1"/>
                </a:solidFill>
                <a:latin typeface="Arial" panose="020B0604020202020204" pitchFamily="34" charset="0"/>
              </a:rPr>
              <a:t> </a:t>
            </a:r>
            <a:endParaRPr lang="de-AT" altLang="de-DE" sz="1800" b="1" dirty="0">
              <a:solidFill>
                <a:schemeClr val="tx1"/>
              </a:solidFill>
              <a:latin typeface="Arial" panose="020B0604020202020204" pitchFamily="34" charset="0"/>
            </a:endParaRPr>
          </a:p>
          <a:p>
            <a:pPr eaLnBrk="1" hangingPunct="1">
              <a:spcBef>
                <a:spcPct val="0"/>
              </a:spcBef>
              <a:buClrTx/>
              <a:buSzTx/>
              <a:buFontTx/>
              <a:buNone/>
            </a:pPr>
            <a:r>
              <a:rPr lang="en-US" altLang="de-DE" sz="1800" dirty="0" err="1">
                <a:solidFill>
                  <a:schemeClr val="tx1"/>
                </a:solidFill>
                <a:latin typeface="Arial" panose="020B0604020202020204" pitchFamily="34" charset="0"/>
              </a:rPr>
              <a:t>Shërben</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për</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përcaktimin</a:t>
            </a:r>
            <a:r>
              <a:rPr lang="en-US" altLang="de-DE" sz="1800" dirty="0">
                <a:solidFill>
                  <a:schemeClr val="tx1"/>
                </a:solidFill>
                <a:latin typeface="Arial" panose="020B0604020202020204" pitchFamily="34" charset="0"/>
              </a:rPr>
              <a:t> e </a:t>
            </a:r>
            <a:r>
              <a:rPr lang="en-US" altLang="de-DE" sz="1800" dirty="0" err="1">
                <a:solidFill>
                  <a:schemeClr val="tx1"/>
                </a:solidFill>
                <a:latin typeface="Arial" panose="020B0604020202020204" pitchFamily="34" charset="0"/>
              </a:rPr>
              <a:t>pozicionit</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të</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pikave</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në</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sipërfaqen</a:t>
            </a:r>
            <a:r>
              <a:rPr lang="en-US" altLang="de-DE" sz="1800" dirty="0">
                <a:solidFill>
                  <a:schemeClr val="tx1"/>
                </a:solidFill>
                <a:latin typeface="Arial" panose="020B0604020202020204" pitchFamily="34" charset="0"/>
              </a:rPr>
              <a:t>  e </a:t>
            </a:r>
            <a:r>
              <a:rPr lang="en-US" altLang="de-DE" sz="1800" dirty="0" err="1">
                <a:solidFill>
                  <a:schemeClr val="tx1"/>
                </a:solidFill>
                <a:latin typeface="Arial" panose="020B0604020202020204" pitchFamily="34" charset="0"/>
              </a:rPr>
              <a:t>tokës</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dhe</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në</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afërsi</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të</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saj</a:t>
            </a:r>
            <a:r>
              <a:rPr lang="en-US" altLang="de-DE" sz="1800" dirty="0">
                <a:solidFill>
                  <a:schemeClr val="tx1"/>
                </a:solidFill>
                <a:latin typeface="Arial" panose="020B0604020202020204" pitchFamily="34" charset="0"/>
              </a:rPr>
              <a:t>.</a:t>
            </a:r>
            <a:endParaRPr lang="de-AT" altLang="de-DE" sz="1800" dirty="0">
              <a:solidFill>
                <a:schemeClr val="tx1"/>
              </a:solidFill>
              <a:latin typeface="Arial" panose="020B0604020202020204" pitchFamily="34" charset="0"/>
            </a:endParaRPr>
          </a:p>
          <a:p>
            <a:pPr eaLnBrk="1" hangingPunct="1">
              <a:spcBef>
                <a:spcPct val="0"/>
              </a:spcBef>
              <a:buClrTx/>
              <a:buSzTx/>
              <a:buFontTx/>
              <a:buNone/>
            </a:pPr>
            <a:r>
              <a:rPr lang="en-US" altLang="de-DE" sz="1800" dirty="0" err="1">
                <a:solidFill>
                  <a:schemeClr val="tx1"/>
                </a:solidFill>
                <a:latin typeface="Arial" panose="020B0604020202020204" pitchFamily="34" charset="0"/>
              </a:rPr>
              <a:t>Bazohet</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në</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matjet</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që</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kryhen</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nga</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pikat</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tokësore</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në</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një</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konstelacion</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satelitor</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satelitët</a:t>
            </a:r>
            <a:r>
              <a:rPr lang="en-US" altLang="de-DE" sz="1800" dirty="0">
                <a:solidFill>
                  <a:schemeClr val="tx1"/>
                </a:solidFill>
                <a:latin typeface="Arial" panose="020B0604020202020204" pitchFamily="34" charset="0"/>
              </a:rPr>
              <a:t> e </a:t>
            </a:r>
            <a:r>
              <a:rPr lang="en-US" altLang="de-DE" sz="1800" dirty="0" err="1">
                <a:solidFill>
                  <a:schemeClr val="tx1"/>
                </a:solidFill>
                <a:latin typeface="Arial" panose="020B0604020202020204" pitchFamily="34" charset="0"/>
              </a:rPr>
              <a:t>të</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cilit</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qarkojnë</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rruzullin</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tokësor</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dy</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herë</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në</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çdo</a:t>
            </a:r>
            <a:r>
              <a:rPr lang="en-US" altLang="de-DE" sz="1800" dirty="0">
                <a:solidFill>
                  <a:schemeClr val="tx1"/>
                </a:solidFill>
                <a:latin typeface="Arial" panose="020B0604020202020204" pitchFamily="34" charset="0"/>
              </a:rPr>
              <a:t> 24</a:t>
            </a:r>
            <a:r>
              <a:rPr lang="en-US" altLang="de-DE" sz="1800" baseline="30000" dirty="0">
                <a:solidFill>
                  <a:schemeClr val="tx1"/>
                </a:solidFill>
                <a:latin typeface="Arial" panose="020B0604020202020204" pitchFamily="34" charset="0"/>
              </a:rPr>
              <a:t>h</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në</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një</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lartësi</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rreth</a:t>
            </a:r>
            <a:r>
              <a:rPr lang="en-US" altLang="de-DE" sz="1800" dirty="0">
                <a:solidFill>
                  <a:schemeClr val="tx1"/>
                </a:solidFill>
                <a:latin typeface="Arial" panose="020B0604020202020204" pitchFamily="34" charset="0"/>
              </a:rPr>
              <a:t> 20200 km </a:t>
            </a:r>
            <a:r>
              <a:rPr lang="en-US" altLang="de-DE" sz="1800" dirty="0" err="1">
                <a:solidFill>
                  <a:schemeClr val="tx1"/>
                </a:solidFill>
                <a:latin typeface="Arial" panose="020B0604020202020204" pitchFamily="34" charset="0"/>
              </a:rPr>
              <a:t>nga</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sipërfaqja</a:t>
            </a:r>
            <a:r>
              <a:rPr lang="en-US" altLang="de-DE" sz="1800" dirty="0">
                <a:solidFill>
                  <a:schemeClr val="tx1"/>
                </a:solidFill>
                <a:latin typeface="Arial" panose="020B0604020202020204" pitchFamily="34" charset="0"/>
              </a:rPr>
              <a:t> e </a:t>
            </a:r>
            <a:r>
              <a:rPr lang="en-US" altLang="de-DE" sz="1800" dirty="0" err="1">
                <a:solidFill>
                  <a:schemeClr val="tx1"/>
                </a:solidFill>
                <a:latin typeface="Arial" panose="020B0604020202020204" pitchFamily="34" charset="0"/>
              </a:rPr>
              <a:t>Tokës</a:t>
            </a:r>
            <a:r>
              <a:rPr lang="en-US" altLang="de-DE" sz="1800" dirty="0">
                <a:solidFill>
                  <a:schemeClr val="tx1"/>
                </a:solidFill>
                <a:latin typeface="Arial" panose="020B0604020202020204" pitchFamily="34" charset="0"/>
              </a:rPr>
              <a:t>.</a:t>
            </a:r>
            <a:endParaRPr lang="de-AT" altLang="de-DE" sz="1800" dirty="0">
              <a:solidFill>
                <a:schemeClr val="tx1"/>
              </a:solidFill>
              <a:latin typeface="Arial" panose="020B0604020202020204" pitchFamily="34" charset="0"/>
            </a:endParaRPr>
          </a:p>
          <a:p>
            <a:pPr eaLnBrk="1" hangingPunct="1">
              <a:spcBef>
                <a:spcPct val="0"/>
              </a:spcBef>
              <a:buClrTx/>
              <a:buSzTx/>
              <a:buFontTx/>
              <a:buNone/>
            </a:pPr>
            <a:r>
              <a:rPr lang="sq-AL" altLang="de-DE" sz="1800" dirty="0">
                <a:solidFill>
                  <a:schemeClr val="tx1"/>
                </a:solidFill>
                <a:latin typeface="Arial" panose="020B0604020202020204" pitchFamily="34" charset="0"/>
              </a:rPr>
              <a:t>- Përdorimi i GPS mund të ketë karakter global, rajonal dhe lokal.    </a:t>
            </a:r>
            <a:endParaRPr lang="de-AT" altLang="de-DE" sz="1800" dirty="0">
              <a:solidFill>
                <a:schemeClr val="tx1"/>
              </a:solidFill>
              <a:latin typeface="Arial" panose="020B0604020202020204" pitchFamily="34" charset="0"/>
            </a:endParaRPr>
          </a:p>
          <a:p>
            <a:pPr eaLnBrk="1" hangingPunct="1">
              <a:spcBef>
                <a:spcPct val="0"/>
              </a:spcBef>
              <a:buClrTx/>
              <a:buSzTx/>
              <a:buFontTx/>
              <a:buNone/>
            </a:pPr>
            <a:r>
              <a:rPr lang="sq-AL" altLang="de-DE" sz="1800" dirty="0">
                <a:solidFill>
                  <a:schemeClr val="tx1"/>
                </a:solidFill>
                <a:latin typeface="Arial" panose="020B0604020202020204" pitchFamily="34" charset="0"/>
              </a:rPr>
              <a:t>Sipas qëllimit GPS mund të klasifikohet si më poshtë:</a:t>
            </a:r>
            <a:endParaRPr lang="de-AT" altLang="de-DE" sz="1800" dirty="0">
              <a:solidFill>
                <a:schemeClr val="tx1"/>
              </a:solidFill>
              <a:latin typeface="Arial" panose="020B0604020202020204" pitchFamily="34" charset="0"/>
            </a:endParaRPr>
          </a:p>
          <a:p>
            <a:pPr eaLnBrk="1">
              <a:spcBef>
                <a:spcPct val="0"/>
              </a:spcBef>
              <a:buClrTx/>
              <a:buSzTx/>
              <a:buFontTx/>
              <a:buNone/>
            </a:pPr>
            <a:r>
              <a:rPr lang="sq-AL" altLang="de-DE" sz="1800" dirty="0">
                <a:solidFill>
                  <a:schemeClr val="tx1"/>
                </a:solidFill>
                <a:latin typeface="Arial" panose="020B0604020202020204" pitchFamily="34" charset="0"/>
              </a:rPr>
              <a:t>1. Për qëllime shkencore </a:t>
            </a:r>
            <a:endParaRPr lang="de-AT" altLang="de-DE" sz="1800" dirty="0">
              <a:solidFill>
                <a:schemeClr val="tx1"/>
              </a:solidFill>
              <a:latin typeface="Arial" panose="020B0604020202020204" pitchFamily="34" charset="0"/>
            </a:endParaRPr>
          </a:p>
          <a:p>
            <a:pPr eaLnBrk="1">
              <a:spcBef>
                <a:spcPct val="0"/>
              </a:spcBef>
              <a:buClrTx/>
              <a:buSzTx/>
              <a:buFontTx/>
              <a:buNone/>
            </a:pPr>
            <a:r>
              <a:rPr lang="sq-AL" altLang="de-DE" sz="1800" dirty="0">
                <a:solidFill>
                  <a:schemeClr val="tx1"/>
                </a:solidFill>
                <a:latin typeface="Arial" panose="020B0604020202020204" pitchFamily="34" charset="0"/>
              </a:rPr>
              <a:t>2. Për ndërtimin e rrjeteve gjeodezike, </a:t>
            </a:r>
            <a:endParaRPr lang="de-AT" altLang="de-DE" sz="1800" dirty="0">
              <a:solidFill>
                <a:schemeClr val="tx1"/>
              </a:solidFill>
              <a:latin typeface="Arial" panose="020B0604020202020204" pitchFamily="34" charset="0"/>
            </a:endParaRPr>
          </a:p>
          <a:p>
            <a:pPr eaLnBrk="1">
              <a:spcBef>
                <a:spcPct val="0"/>
              </a:spcBef>
              <a:buClrTx/>
              <a:buSzTx/>
              <a:buFontTx/>
              <a:buNone/>
            </a:pPr>
            <a:r>
              <a:rPr lang="sq-AL" altLang="de-DE" sz="1800" dirty="0">
                <a:solidFill>
                  <a:schemeClr val="tx1"/>
                </a:solidFill>
                <a:latin typeface="Arial" panose="020B0604020202020204" pitchFamily="34" charset="0"/>
              </a:rPr>
              <a:t>GPS ka përparësi të rëndësishme në krahasim me metodat tradicionale ?</a:t>
            </a:r>
            <a:endParaRPr lang="de-AT" altLang="de-DE" sz="1800" dirty="0">
              <a:solidFill>
                <a:schemeClr val="tx1"/>
              </a:solidFill>
              <a:latin typeface="Arial" panose="020B0604020202020204" pitchFamily="34" charset="0"/>
            </a:endParaRPr>
          </a:p>
          <a:p>
            <a:pPr eaLnBrk="1">
              <a:spcBef>
                <a:spcPct val="0"/>
              </a:spcBef>
              <a:buClrTx/>
              <a:buSzTx/>
              <a:buFontTx/>
              <a:buNone/>
            </a:pPr>
            <a:r>
              <a:rPr lang="it-IT" altLang="de-DE" sz="1800" dirty="0">
                <a:solidFill>
                  <a:schemeClr val="tx1"/>
                </a:solidFill>
                <a:latin typeface="Arial" panose="020B0604020202020204" pitchFamily="34" charset="0"/>
              </a:rPr>
              <a:t>3. Për hartografimin e territorit</a:t>
            </a:r>
            <a:endParaRPr lang="de-AT" altLang="de-DE" sz="1800" dirty="0">
              <a:solidFill>
                <a:schemeClr val="tx1"/>
              </a:solidFill>
              <a:latin typeface="Arial" panose="020B0604020202020204" pitchFamily="34" charset="0"/>
            </a:endParaRPr>
          </a:p>
          <a:p>
            <a:pPr eaLnBrk="1">
              <a:spcBef>
                <a:spcPct val="0"/>
              </a:spcBef>
              <a:buClrTx/>
              <a:buSzTx/>
              <a:buFontTx/>
              <a:buNone/>
            </a:pPr>
            <a:r>
              <a:rPr lang="it-IT" altLang="de-DE" sz="1800" dirty="0">
                <a:solidFill>
                  <a:schemeClr val="tx1"/>
                </a:solidFill>
                <a:latin typeface="Arial" panose="020B0604020202020204" pitchFamily="34" charset="0"/>
              </a:rPr>
              <a:t>4.Në studimin, projektimin dhe zbatimin e veprave të ndryshme inxhinierike    </a:t>
            </a:r>
            <a:endParaRPr lang="de-AT" altLang="de-DE" sz="1800" dirty="0">
              <a:solidFill>
                <a:schemeClr val="tx1"/>
              </a:solidFill>
              <a:latin typeface="Arial" panose="020B0604020202020204" pitchFamily="34" charset="0"/>
            </a:endParaRPr>
          </a:p>
          <a:p>
            <a:pPr eaLnBrk="1">
              <a:spcBef>
                <a:spcPct val="0"/>
              </a:spcBef>
              <a:buClrTx/>
              <a:buSzTx/>
              <a:buFontTx/>
              <a:buNone/>
            </a:pPr>
            <a:r>
              <a:rPr lang="it-IT" altLang="de-DE" sz="1800" dirty="0">
                <a:solidFill>
                  <a:schemeClr val="tx1"/>
                </a:solidFill>
                <a:latin typeface="Arial" panose="020B0604020202020204" pitchFamily="34" charset="0"/>
              </a:rPr>
              <a:t>5. Për krijimin e Sistemeve të Informacionit Gjeografik</a:t>
            </a:r>
            <a:r>
              <a:rPr lang="it-IT" altLang="de-DE" sz="1800" i="1" dirty="0">
                <a:solidFill>
                  <a:schemeClr val="tx1"/>
                </a:solidFill>
                <a:latin typeface="Arial" panose="020B0604020202020204" pitchFamily="34" charset="0"/>
              </a:rPr>
              <a:t> </a:t>
            </a:r>
            <a:r>
              <a:rPr lang="it-IT" altLang="de-DE" sz="1800" dirty="0">
                <a:solidFill>
                  <a:schemeClr val="tx1"/>
                </a:solidFill>
                <a:latin typeface="Arial" panose="020B0604020202020204" pitchFamily="34" charset="0"/>
              </a:rPr>
              <a:t>(GIS) </a:t>
            </a:r>
            <a:endParaRPr lang="de-AT" altLang="de-DE" sz="1800" dirty="0">
              <a:solidFill>
                <a:schemeClr val="tx1"/>
              </a:solidFill>
              <a:latin typeface="Arial" panose="020B0604020202020204" pitchFamily="34" charset="0"/>
            </a:endParaRPr>
          </a:p>
          <a:p>
            <a:pPr eaLnBrk="1" hangingPunct="1">
              <a:spcBef>
                <a:spcPct val="0"/>
              </a:spcBef>
              <a:buClrTx/>
              <a:buSzTx/>
              <a:buFontTx/>
              <a:buNone/>
            </a:pPr>
            <a:r>
              <a:rPr lang="it-IT" altLang="de-DE" sz="1800" dirty="0">
                <a:solidFill>
                  <a:schemeClr val="tx1"/>
                </a:solidFill>
                <a:latin typeface="Arial" panose="020B0604020202020204" pitchFamily="34" charset="0"/>
              </a:rPr>
              <a:t>6. Në navigacion</a:t>
            </a:r>
            <a:endParaRPr lang="de-AT" altLang="de-DE" sz="1800" dirty="0">
              <a:solidFill>
                <a:schemeClr val="tx1"/>
              </a:solidFill>
              <a:latin typeface="Arial" panose="020B0604020202020204" pitchFamily="34" charset="0"/>
            </a:endParaRPr>
          </a:p>
          <a:p>
            <a:pPr eaLnBrk="1" hangingPunct="1">
              <a:spcBef>
                <a:spcPct val="0"/>
              </a:spcBef>
              <a:buClrTx/>
              <a:buSzTx/>
              <a:buFontTx/>
              <a:buNone/>
            </a:pPr>
            <a:r>
              <a:rPr lang="en-US" altLang="de-DE" sz="1800" dirty="0">
                <a:solidFill>
                  <a:schemeClr val="tx1"/>
                </a:solidFill>
                <a:latin typeface="Arial" panose="020B0604020202020204" pitchFamily="34" charset="0"/>
              </a:rPr>
              <a:t>7. </a:t>
            </a:r>
            <a:r>
              <a:rPr lang="en-US" altLang="de-DE" sz="1800" dirty="0" err="1">
                <a:solidFill>
                  <a:schemeClr val="tx1"/>
                </a:solidFill>
                <a:latin typeface="Arial" panose="020B0604020202020204" pitchFamily="34" charset="0"/>
              </a:rPr>
              <a:t>Për</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qëllime</a:t>
            </a:r>
            <a:r>
              <a:rPr lang="en-US" altLang="de-DE" sz="1800" dirty="0">
                <a:solidFill>
                  <a:schemeClr val="tx1"/>
                </a:solidFill>
                <a:latin typeface="Arial" panose="020B0604020202020204" pitchFamily="34" charset="0"/>
              </a:rPr>
              <a:t> </a:t>
            </a:r>
            <a:r>
              <a:rPr lang="en-US" altLang="de-DE" sz="1800" dirty="0" err="1">
                <a:solidFill>
                  <a:schemeClr val="tx1"/>
                </a:solidFill>
                <a:latin typeface="Arial" panose="020B0604020202020204" pitchFamily="34" charset="0"/>
              </a:rPr>
              <a:t>ushtarake</a:t>
            </a:r>
            <a:endParaRPr lang="de-AT" altLang="de-DE"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2318238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BA3682E-4575-4A77-D7FD-B9C950CD35C8}"/>
              </a:ext>
            </a:extLst>
          </p:cNvPr>
          <p:cNvSpPr>
            <a:spLocks noGrp="1"/>
          </p:cNvSpPr>
          <p:nvPr>
            <p:ph type="title"/>
          </p:nvPr>
        </p:nvSpPr>
        <p:spPr>
          <a:xfrm>
            <a:off x="1981200" y="-152400"/>
            <a:ext cx="8229600" cy="1143000"/>
          </a:xfrm>
        </p:spPr>
        <p:txBody>
          <a:bodyPr/>
          <a:lstStyle/>
          <a:p>
            <a:pPr algn="ctr" eaLnBrk="1" hangingPunct="1">
              <a:defRPr/>
            </a:pPr>
            <a:r>
              <a:rPr lang="sq-AL" sz="3200" dirty="0"/>
              <a:t>Rrjetet GPS</a:t>
            </a:r>
            <a:r>
              <a:rPr lang="de-AT" sz="3200" dirty="0"/>
              <a:t> </a:t>
            </a:r>
            <a:r>
              <a:rPr lang="sq-AL" sz="3200" dirty="0"/>
              <a:t>(tredimensionale)</a:t>
            </a:r>
            <a:endParaRPr lang="mk-MK" sz="3200" dirty="0"/>
          </a:p>
        </p:txBody>
      </p:sp>
      <p:sp>
        <p:nvSpPr>
          <p:cNvPr id="218115" name="Text Placeholder 5">
            <a:extLst>
              <a:ext uri="{FF2B5EF4-FFF2-40B4-BE49-F238E27FC236}">
                <a16:creationId xmlns:a16="http://schemas.microsoft.com/office/drawing/2014/main" id="{742D1613-1867-742E-86C2-09821540A3B9}"/>
              </a:ext>
            </a:extLst>
          </p:cNvPr>
          <p:cNvSpPr txBox="1">
            <a:spLocks/>
          </p:cNvSpPr>
          <p:nvPr/>
        </p:nvSpPr>
        <p:spPr bwMode="auto">
          <a:xfrm>
            <a:off x="1981200" y="901701"/>
            <a:ext cx="40401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r>
              <a:rPr lang="sq-AL" altLang="de-DE" dirty="0"/>
              <a:t>Rrjet pasiv</a:t>
            </a:r>
            <a:endParaRPr lang="mk-MK" altLang="de-DE" dirty="0"/>
          </a:p>
        </p:txBody>
      </p:sp>
      <p:sp>
        <p:nvSpPr>
          <p:cNvPr id="218116" name="Content Placeholder 6">
            <a:extLst>
              <a:ext uri="{FF2B5EF4-FFF2-40B4-BE49-F238E27FC236}">
                <a16:creationId xmlns:a16="http://schemas.microsoft.com/office/drawing/2014/main" id="{04AEE15A-FD59-A58B-DE51-D809EC031E80}"/>
              </a:ext>
            </a:extLst>
          </p:cNvPr>
          <p:cNvSpPr>
            <a:spLocks noGrp="1"/>
          </p:cNvSpPr>
          <p:nvPr>
            <p:ph sz="quarter" idx="4294967295"/>
          </p:nvPr>
        </p:nvSpPr>
        <p:spPr>
          <a:xfrm>
            <a:off x="1981200" y="1728788"/>
            <a:ext cx="4040188" cy="3941762"/>
          </a:xfrm>
        </p:spPr>
        <p:txBody>
          <a:bodyPr>
            <a:normAutofit/>
          </a:bodyPr>
          <a:lstStyle/>
          <a:p>
            <a:pPr eaLnBrk="1" hangingPunct="1"/>
            <a:r>
              <a:rPr lang="sq-AL" altLang="de-DE" sz="2000" dirty="0">
                <a:latin typeface="Arial" panose="020B0604020202020204" pitchFamily="34" charset="0"/>
                <a:cs typeface="Arial" panose="020B0604020202020204" pitchFamily="34" charset="0"/>
              </a:rPr>
              <a:t>Pika në çdo 10km</a:t>
            </a:r>
          </a:p>
          <a:p>
            <a:pPr eaLnBrk="1" hangingPunct="1"/>
            <a:r>
              <a:rPr lang="sq-AL" altLang="de-DE" sz="2000" dirty="0">
                <a:latin typeface="Arial" panose="020B0604020202020204" pitchFamily="34" charset="0"/>
                <a:cs typeface="Arial" panose="020B0604020202020204" pitchFamily="34" charset="0"/>
              </a:rPr>
              <a:t>Parametra të transformimit për çdo 100km</a:t>
            </a:r>
            <a:r>
              <a:rPr lang="sq-AL" altLang="de-DE" sz="2000" baseline="30000" dirty="0">
                <a:latin typeface="Arial" panose="020B0604020202020204" pitchFamily="34" charset="0"/>
                <a:cs typeface="Arial" panose="020B0604020202020204" pitchFamily="34" charset="0"/>
              </a:rPr>
              <a:t>2</a:t>
            </a:r>
            <a:endParaRPr lang="mk-MK" altLang="de-DE" sz="2000" baseline="30000" dirty="0">
              <a:latin typeface="Arial" panose="020B0604020202020204" pitchFamily="34" charset="0"/>
              <a:cs typeface="Arial" panose="020B0604020202020204" pitchFamily="34" charset="0"/>
            </a:endParaRPr>
          </a:p>
        </p:txBody>
      </p:sp>
      <p:sp>
        <p:nvSpPr>
          <p:cNvPr id="218117" name="Text Placeholder 7">
            <a:extLst>
              <a:ext uri="{FF2B5EF4-FFF2-40B4-BE49-F238E27FC236}">
                <a16:creationId xmlns:a16="http://schemas.microsoft.com/office/drawing/2014/main" id="{5381BDFC-7B24-0729-0F88-6C3635F2E9BE}"/>
              </a:ext>
            </a:extLst>
          </p:cNvPr>
          <p:cNvSpPr txBox="1">
            <a:spLocks/>
          </p:cNvSpPr>
          <p:nvPr/>
        </p:nvSpPr>
        <p:spPr bwMode="auto">
          <a:xfrm>
            <a:off x="6169026" y="901701"/>
            <a:ext cx="40417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r>
              <a:rPr lang="sq-AL" altLang="de-DE" sz="2500" dirty="0">
                <a:latin typeface="Arial" panose="020B0604020202020204" pitchFamily="34" charset="0"/>
                <a:cs typeface="Arial" panose="020B0604020202020204" pitchFamily="34" charset="0"/>
              </a:rPr>
              <a:t>Rrjet aktiv</a:t>
            </a:r>
            <a:endParaRPr lang="mk-MK" altLang="de-DE" sz="2500" dirty="0">
              <a:latin typeface="Arial" panose="020B0604020202020204" pitchFamily="34" charset="0"/>
              <a:cs typeface="Arial" panose="020B0604020202020204" pitchFamily="34" charset="0"/>
            </a:endParaRPr>
          </a:p>
        </p:txBody>
      </p:sp>
      <p:sp>
        <p:nvSpPr>
          <p:cNvPr id="218118" name="Content Placeholder 8">
            <a:extLst>
              <a:ext uri="{FF2B5EF4-FFF2-40B4-BE49-F238E27FC236}">
                <a16:creationId xmlns:a16="http://schemas.microsoft.com/office/drawing/2014/main" id="{0550FA89-1630-F0C0-2C3F-4046A8F48A58}"/>
              </a:ext>
            </a:extLst>
          </p:cNvPr>
          <p:cNvSpPr>
            <a:spLocks noGrp="1"/>
          </p:cNvSpPr>
          <p:nvPr>
            <p:ph sz="quarter" idx="4294967295"/>
          </p:nvPr>
        </p:nvSpPr>
        <p:spPr>
          <a:xfrm>
            <a:off x="6169026" y="1728788"/>
            <a:ext cx="4041775" cy="3941762"/>
          </a:xfrm>
        </p:spPr>
        <p:txBody>
          <a:bodyPr/>
          <a:lstStyle/>
          <a:p>
            <a:pPr eaLnBrk="1" hangingPunct="1"/>
            <a:r>
              <a:rPr lang="sq-AL" altLang="de-DE" sz="2000" dirty="0">
                <a:latin typeface="Arial" panose="020B0604020202020204" pitchFamily="34" charset="0"/>
                <a:cs typeface="Arial" panose="020B0604020202020204" pitchFamily="34" charset="0"/>
              </a:rPr>
              <a:t>Pika në largësi 50-70km</a:t>
            </a:r>
          </a:p>
          <a:p>
            <a:pPr eaLnBrk="1" hangingPunct="1"/>
            <a:r>
              <a:rPr lang="sq-AL" altLang="de-DE" sz="2000" dirty="0">
                <a:latin typeface="Arial" panose="020B0604020202020204" pitchFamily="34" charset="0"/>
                <a:cs typeface="Arial" panose="020B0604020202020204" pitchFamily="34" charset="0"/>
              </a:rPr>
              <a:t>Marrje e informatave nga interneti</a:t>
            </a:r>
          </a:p>
          <a:p>
            <a:pPr eaLnBrk="1" hangingPunct="1"/>
            <a:r>
              <a:rPr lang="sq-AL" altLang="de-DE" sz="2000" dirty="0">
                <a:latin typeface="Arial" panose="020B0604020202020204" pitchFamily="34" charset="0"/>
                <a:cs typeface="Arial" panose="020B0604020202020204" pitchFamily="34" charset="0"/>
              </a:rPr>
              <a:t>Forma interaktive e funksionimit</a:t>
            </a:r>
            <a:endParaRPr lang="mk-MK" altLang="de-DE" sz="2000" dirty="0">
              <a:latin typeface="Arial" panose="020B0604020202020204" pitchFamily="34" charset="0"/>
              <a:cs typeface="Arial" panose="020B0604020202020204" pitchFamily="34" charset="0"/>
            </a:endParaRPr>
          </a:p>
        </p:txBody>
      </p:sp>
      <p:pic>
        <p:nvPicPr>
          <p:cNvPr id="218119" name="Picture 4" descr="http://www.land.vic.gov.au/CA25677D007DC87D/LUbyDesc/AntennaMornington/$File/AntennaMornington.JPG">
            <a:extLst>
              <a:ext uri="{FF2B5EF4-FFF2-40B4-BE49-F238E27FC236}">
                <a16:creationId xmlns:a16="http://schemas.microsoft.com/office/drawing/2014/main" id="{7BC776FD-1B73-B15F-6489-6210D0B8F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826" y="3588544"/>
            <a:ext cx="2363788"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0" name="Picture 2" descr="International Terrestrial Referenece Frame (ITRF)">
            <a:hlinkClick r:id="rId3"/>
            <a:extLst>
              <a:ext uri="{FF2B5EF4-FFF2-40B4-BE49-F238E27FC236}">
                <a16:creationId xmlns:a16="http://schemas.microsoft.com/office/drawing/2014/main" id="{955602CB-0ECE-6527-F110-94F1458B4D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182" y="4602956"/>
            <a:ext cx="28194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1" name="Picture 6" descr="http://www.geosystems.co.nz/drupal/files/u1/images/survey/R8GNSS.jpg">
            <a:extLst>
              <a:ext uri="{FF2B5EF4-FFF2-40B4-BE49-F238E27FC236}">
                <a16:creationId xmlns:a16="http://schemas.microsoft.com/office/drawing/2014/main" id="{C36D82A5-568D-8F0D-CB34-C3CA77CA12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7399" y="2595565"/>
            <a:ext cx="240347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22" name="Picture 2">
            <a:extLst>
              <a:ext uri="{FF2B5EF4-FFF2-40B4-BE49-F238E27FC236}">
                <a16:creationId xmlns:a16="http://schemas.microsoft.com/office/drawing/2014/main" id="{A9542B38-282D-9A8E-3A6F-4310B2E64D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2861" y="2975769"/>
            <a:ext cx="2895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656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24satellite">
            <a:extLst>
              <a:ext uri="{FF2B5EF4-FFF2-40B4-BE49-F238E27FC236}">
                <a16:creationId xmlns:a16="http://schemas.microsoft.com/office/drawing/2014/main" id="{790BBC9E-5237-64FE-D996-E6E119A63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152401"/>
            <a:ext cx="23812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39" name="Picture 3" descr="surveyors">
            <a:extLst>
              <a:ext uri="{FF2B5EF4-FFF2-40B4-BE49-F238E27FC236}">
                <a16:creationId xmlns:a16="http://schemas.microsoft.com/office/drawing/2014/main" id="{4A4FEB59-14AD-7131-9F17-E12039D41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616" y="4854607"/>
            <a:ext cx="3154362"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0" name="Picture 5" descr="gps">
            <a:extLst>
              <a:ext uri="{FF2B5EF4-FFF2-40B4-BE49-F238E27FC236}">
                <a16:creationId xmlns:a16="http://schemas.microsoft.com/office/drawing/2014/main" id="{018684ED-0333-1D82-24DB-6914C6D4A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603" t="4033" r="3088" b="4033"/>
          <a:stretch>
            <a:fillRect/>
          </a:stretch>
        </p:blipFill>
        <p:spPr bwMode="auto">
          <a:xfrm>
            <a:off x="7989475" y="5019676"/>
            <a:ext cx="24288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44D59A73-E616-88E4-BF7C-2732B1095B73}"/>
              </a:ext>
            </a:extLst>
          </p:cNvPr>
          <p:cNvSpPr>
            <a:spLocks noGrp="1"/>
          </p:cNvSpPr>
          <p:nvPr>
            <p:ph type="title"/>
          </p:nvPr>
        </p:nvSpPr>
        <p:spPr>
          <a:xfrm>
            <a:off x="1145865" y="120667"/>
            <a:ext cx="8911687" cy="1280890"/>
          </a:xfrm>
        </p:spPr>
        <p:txBody>
          <a:bodyPr/>
          <a:lstStyle/>
          <a:p>
            <a:pPr algn="ctr" eaLnBrk="1" hangingPunct="1">
              <a:defRPr/>
            </a:pPr>
            <a:r>
              <a:rPr lang="sq-A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Rilevimi me GPS-GNSS</a:t>
            </a:r>
            <a:endParaRPr lang="mk-MK"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9142" name="Content Placeholder 5">
            <a:extLst>
              <a:ext uri="{FF2B5EF4-FFF2-40B4-BE49-F238E27FC236}">
                <a16:creationId xmlns:a16="http://schemas.microsoft.com/office/drawing/2014/main" id="{2FE1794E-7C70-C836-FB6A-09493C67B4CE}"/>
              </a:ext>
            </a:extLst>
          </p:cNvPr>
          <p:cNvSpPr>
            <a:spLocks noGrp="1"/>
          </p:cNvSpPr>
          <p:nvPr>
            <p:ph idx="1"/>
          </p:nvPr>
        </p:nvSpPr>
        <p:spPr>
          <a:xfrm>
            <a:off x="2531245" y="761112"/>
            <a:ext cx="4724400" cy="4753992"/>
          </a:xfrm>
        </p:spPr>
        <p:txBody>
          <a:bodyPr>
            <a:noAutofit/>
          </a:bodyPr>
          <a:lstStyle/>
          <a:p>
            <a:pPr eaLnBrk="1" hangingPunct="1"/>
            <a:r>
              <a:rPr lang="sq-AL" altLang="de-DE" dirty="0">
                <a:latin typeface="Arial" panose="020B0604020202020204" pitchFamily="34" charset="0"/>
                <a:cs typeface="Arial" panose="020B0604020202020204" pitchFamily="34" charset="0"/>
              </a:rPr>
              <a:t>Pozicioni i gjithësisë,</a:t>
            </a:r>
          </a:p>
          <a:p>
            <a:pPr lvl="1" eaLnBrk="1" hangingPunct="1"/>
            <a:r>
              <a:rPr lang="sq-AL" altLang="de-DE" sz="1800" dirty="0">
                <a:latin typeface="Arial" panose="020B0604020202020204" pitchFamily="34" charset="0"/>
                <a:cs typeface="Arial" panose="020B0604020202020204" pitchFamily="34" charset="0"/>
              </a:rPr>
              <a:t>24 satelit (6 orbita nga 4 satelitë)</a:t>
            </a:r>
          </a:p>
          <a:p>
            <a:pPr lvl="1" eaLnBrk="1" hangingPunct="1"/>
            <a:r>
              <a:rPr lang="sq-AL" altLang="de-DE" sz="1800" dirty="0">
                <a:latin typeface="Arial" panose="020B0604020202020204" pitchFamily="34" charset="0"/>
                <a:cs typeface="Arial" panose="020B0604020202020204" pitchFamily="34" charset="0"/>
              </a:rPr>
              <a:t>Lartësia ≈20200km</a:t>
            </a:r>
          </a:p>
          <a:p>
            <a:pPr eaLnBrk="1" hangingPunct="1"/>
            <a:r>
              <a:rPr lang="sq-AL" altLang="de-DE" dirty="0">
                <a:latin typeface="Arial" panose="020B0604020202020204" pitchFamily="34" charset="0"/>
                <a:cs typeface="Arial" panose="020B0604020202020204" pitchFamily="34" charset="0"/>
              </a:rPr>
              <a:t>Pozicioni kontrollues,</a:t>
            </a:r>
          </a:p>
          <a:p>
            <a:pPr eaLnBrk="1" hangingPunct="1"/>
            <a:r>
              <a:rPr lang="sq-AL" altLang="de-DE" dirty="0">
                <a:latin typeface="Arial" panose="020B0604020202020204" pitchFamily="34" charset="0"/>
                <a:cs typeface="Arial" panose="020B0604020202020204" pitchFamily="34" charset="0"/>
              </a:rPr>
              <a:t>Pozicioni shfrytëzues</a:t>
            </a:r>
          </a:p>
          <a:p>
            <a:pPr lvl="1" eaLnBrk="1" hangingPunct="1"/>
            <a:r>
              <a:rPr lang="sq-AL" altLang="de-DE" sz="1800" dirty="0">
                <a:latin typeface="Arial" panose="020B0604020202020204" pitchFamily="34" charset="0"/>
                <a:cs typeface="Arial" panose="020B0604020202020204" pitchFamily="34" charset="0"/>
              </a:rPr>
              <a:t>Matje kinematike dhe</a:t>
            </a:r>
          </a:p>
          <a:p>
            <a:pPr lvl="1" eaLnBrk="1" hangingPunct="1"/>
            <a:r>
              <a:rPr lang="sq-AL" altLang="de-DE" sz="1800" dirty="0">
                <a:latin typeface="Arial" panose="020B0604020202020204" pitchFamily="34" charset="0"/>
                <a:cs typeface="Arial" panose="020B0604020202020204" pitchFamily="34" charset="0"/>
              </a:rPr>
              <a:t>Matje statike</a:t>
            </a:r>
          </a:p>
          <a:p>
            <a:pPr eaLnBrk="1" hangingPunct="1"/>
            <a:r>
              <a:rPr lang="sq-AL" altLang="de-DE" dirty="0">
                <a:latin typeface="Arial" panose="020B0604020202020204" pitchFamily="34" charset="0"/>
                <a:cs typeface="Arial" panose="020B0604020202020204" pitchFamily="34" charset="0"/>
              </a:rPr>
              <a:t>Rrjeti mbështetës</a:t>
            </a:r>
          </a:p>
          <a:p>
            <a:pPr lvl="1" eaLnBrk="1" hangingPunct="1"/>
            <a:r>
              <a:rPr lang="sq-AL" altLang="de-DE" sz="1800" dirty="0">
                <a:latin typeface="Arial" panose="020B0604020202020204" pitchFamily="34" charset="0"/>
                <a:cs typeface="Arial" panose="020B0604020202020204" pitchFamily="34" charset="0"/>
              </a:rPr>
              <a:t>Pasiv ,</a:t>
            </a:r>
          </a:p>
          <a:p>
            <a:pPr lvl="1" eaLnBrk="1" hangingPunct="1"/>
            <a:r>
              <a:rPr lang="sq-AL" altLang="de-DE" sz="1800" dirty="0">
                <a:latin typeface="Arial" panose="020B0604020202020204" pitchFamily="34" charset="0"/>
                <a:cs typeface="Arial" panose="020B0604020202020204" pitchFamily="34" charset="0"/>
              </a:rPr>
              <a:t>Aktiv</a:t>
            </a:r>
          </a:p>
          <a:p>
            <a:pPr eaLnBrk="1" hangingPunct="1"/>
            <a:r>
              <a:rPr lang="sq-AL" altLang="de-DE" dirty="0">
                <a:latin typeface="Arial" panose="020B0604020202020204" pitchFamily="34" charset="0"/>
                <a:cs typeface="Arial" panose="020B0604020202020204" pitchFamily="34" charset="0"/>
              </a:rPr>
              <a:t>Transformimi nga WGS84!</a:t>
            </a:r>
            <a:endParaRPr lang="mk-MK" altLang="de-DE" dirty="0">
              <a:latin typeface="Arial" panose="020B0604020202020204" pitchFamily="34" charset="0"/>
              <a:cs typeface="Arial" panose="020B0604020202020204" pitchFamily="34" charset="0"/>
            </a:endParaRPr>
          </a:p>
        </p:txBody>
      </p:sp>
      <p:pic>
        <p:nvPicPr>
          <p:cNvPr id="219143" name="Picture 6" descr="http://www.kowoma.de/en/gps/Monitor-Stations.jpg">
            <a:extLst>
              <a:ext uri="{FF2B5EF4-FFF2-40B4-BE49-F238E27FC236}">
                <a16:creationId xmlns:a16="http://schemas.microsoft.com/office/drawing/2014/main" id="{F51DA1CE-611A-B9FA-DA01-AF0F80605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060" y="2562226"/>
            <a:ext cx="4762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4" name="Picture 7" descr="http://www.directionsmag.com/images/articles/GPS_articles/realtime_diff_GPS.jpg">
            <a:extLst>
              <a:ext uri="{FF2B5EF4-FFF2-40B4-BE49-F238E27FC236}">
                <a16:creationId xmlns:a16="http://schemas.microsoft.com/office/drawing/2014/main" id="{D6DF526F-44A7-5DC9-AC88-73D4486D03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8808" y="5063973"/>
            <a:ext cx="26368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96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a:extLst>
              <a:ext uri="{FF2B5EF4-FFF2-40B4-BE49-F238E27FC236}">
                <a16:creationId xmlns:a16="http://schemas.microsoft.com/office/drawing/2014/main" id="{2EC26745-405E-2E80-D77E-C505D5C62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654"/>
          <a:stretch>
            <a:fillRect/>
          </a:stretch>
        </p:blipFill>
        <p:spPr bwMode="auto">
          <a:xfrm>
            <a:off x="2477514" y="1000664"/>
            <a:ext cx="7305677" cy="569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1">
            <a:extLst>
              <a:ext uri="{FF2B5EF4-FFF2-40B4-BE49-F238E27FC236}">
                <a16:creationId xmlns:a16="http://schemas.microsoft.com/office/drawing/2014/main" id="{9674AA32-AE80-7BF4-FB99-2B70EC77747B}"/>
              </a:ext>
            </a:extLst>
          </p:cNvPr>
          <p:cNvSpPr>
            <a:spLocks noGrp="1"/>
          </p:cNvSpPr>
          <p:nvPr>
            <p:ph type="title"/>
          </p:nvPr>
        </p:nvSpPr>
        <p:spPr>
          <a:xfrm>
            <a:off x="2477515" y="260126"/>
            <a:ext cx="8911687" cy="538865"/>
          </a:xfrm>
        </p:spPr>
        <p:txBody>
          <a:bodyPr>
            <a:normAutofit fontScale="90000"/>
          </a:bodyPr>
          <a:lstStyle/>
          <a:p>
            <a:pPr algn="ctr">
              <a:defRPr/>
            </a:pP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Sistemet</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satelitore</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pozicionimit</a:t>
            </a:r>
            <a:br>
              <a:rPr lang="de-AT" b="1" dirty="0"/>
            </a:br>
            <a:endParaRPr lang="de-A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4F86E-261B-026A-9BB1-62C9C8256673}"/>
              </a:ext>
            </a:extLst>
          </p:cNvPr>
          <p:cNvSpPr>
            <a:spLocks noGrp="1"/>
          </p:cNvSpPr>
          <p:nvPr>
            <p:ph type="title"/>
          </p:nvPr>
        </p:nvSpPr>
        <p:spPr/>
        <p:txBody>
          <a:bodyPr>
            <a:normAutofit/>
          </a:bodyPr>
          <a:lstStyle/>
          <a:p>
            <a:pPr>
              <a:defRPr/>
            </a:pPr>
            <a:r>
              <a:rPr lang="sq-AL" altLang="de-DE" dirty="0">
                <a:solidFill>
                  <a:schemeClr val="tx1"/>
                </a:solidFill>
                <a:latin typeface="Arial" charset="0"/>
              </a:rPr>
              <a:t>Sistemi global i pozicionimit (GPS</a:t>
            </a:r>
            <a:r>
              <a:rPr lang="de-AT" altLang="de-DE" dirty="0">
                <a:solidFill>
                  <a:schemeClr val="tx1"/>
                </a:solidFill>
                <a:latin typeface="Arial" charset="0"/>
              </a:rPr>
              <a:t>)</a:t>
            </a:r>
            <a:br>
              <a:rPr lang="de-AT" altLang="de-DE" dirty="0">
                <a:solidFill>
                  <a:schemeClr val="tx1"/>
                </a:solidFill>
                <a:latin typeface="Arial" charset="0"/>
              </a:rPr>
            </a:br>
            <a:endParaRPr lang="de-AT" dirty="0"/>
          </a:p>
        </p:txBody>
      </p:sp>
      <p:sp>
        <p:nvSpPr>
          <p:cNvPr id="55299" name="Rechteck 19">
            <a:extLst>
              <a:ext uri="{FF2B5EF4-FFF2-40B4-BE49-F238E27FC236}">
                <a16:creationId xmlns:a16="http://schemas.microsoft.com/office/drawing/2014/main" id="{2DE28EBC-4FA5-95EF-281F-F62845736BEE}"/>
              </a:ext>
            </a:extLst>
          </p:cNvPr>
          <p:cNvSpPr>
            <a:spLocks noChangeArrowheads="1"/>
          </p:cNvSpPr>
          <p:nvPr/>
        </p:nvSpPr>
        <p:spPr bwMode="auto">
          <a:xfrm>
            <a:off x="2057401" y="1477032"/>
            <a:ext cx="81343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just" eaLnBrk="1" hangingPunct="1">
              <a:spcBef>
                <a:spcPct val="0"/>
              </a:spcBef>
              <a:buClrTx/>
              <a:buSzTx/>
              <a:buFontTx/>
              <a:buNone/>
            </a:pPr>
            <a:r>
              <a:rPr lang="sq-AL" altLang="de-DE" sz="1800" dirty="0">
                <a:solidFill>
                  <a:schemeClr val="tx1"/>
                </a:solidFill>
                <a:latin typeface="Arial" panose="020B0604020202020204" pitchFamily="34" charset="0"/>
              </a:rPr>
              <a:t>Parimi është </a:t>
            </a:r>
            <a:r>
              <a:rPr lang="de-AT" altLang="de-DE" sz="1800" dirty="0">
                <a:solidFill>
                  <a:schemeClr val="tx1"/>
                </a:solidFill>
                <a:latin typeface="Arial" panose="020B0604020202020204" pitchFamily="34" charset="0"/>
              </a:rPr>
              <a:t>gjithashtu </a:t>
            </a:r>
            <a:r>
              <a:rPr lang="sq-AL" altLang="de-DE" sz="1800" dirty="0">
                <a:solidFill>
                  <a:schemeClr val="tx1"/>
                </a:solidFill>
                <a:latin typeface="Arial" panose="020B0604020202020204" pitchFamily="34" charset="0"/>
              </a:rPr>
              <a:t>i bazuar në matjen e kohës që duhet </a:t>
            </a:r>
            <a:r>
              <a:rPr lang="de-AT" altLang="de-DE" sz="1800" dirty="0">
                <a:solidFill>
                  <a:schemeClr val="tx1"/>
                </a:solidFill>
                <a:latin typeface="Arial" panose="020B0604020202020204" pitchFamily="34" charset="0"/>
              </a:rPr>
              <a:t>valët </a:t>
            </a:r>
            <a:r>
              <a:rPr lang="sq-AL" altLang="de-DE" sz="1800" dirty="0">
                <a:solidFill>
                  <a:schemeClr val="tx1"/>
                </a:solidFill>
                <a:latin typeface="Arial" panose="020B0604020202020204" pitchFamily="34" charset="0"/>
              </a:rPr>
              <a:t>elektromagnetike</a:t>
            </a:r>
            <a:r>
              <a:rPr lang="de-AT" altLang="de-DE" sz="1800" dirty="0">
                <a:solidFill>
                  <a:schemeClr val="tx1"/>
                </a:solidFill>
                <a:latin typeface="Arial" panose="020B0604020202020204" pitchFamily="34" charset="0"/>
              </a:rPr>
              <a:t> të kalojnë </a:t>
            </a:r>
            <a:r>
              <a:rPr lang="sq-AL" altLang="de-DE" sz="1800" dirty="0">
                <a:solidFill>
                  <a:schemeClr val="tx1"/>
                </a:solidFill>
                <a:latin typeface="Arial" panose="020B0604020202020204" pitchFamily="34" charset="0"/>
              </a:rPr>
              <a:t>distancë</a:t>
            </a:r>
            <a:r>
              <a:rPr lang="de-AT" altLang="de-DE" sz="1800" dirty="0">
                <a:solidFill>
                  <a:schemeClr val="tx1"/>
                </a:solidFill>
                <a:latin typeface="Arial" panose="020B0604020202020204" pitchFamily="34" charset="0"/>
              </a:rPr>
              <a:t>n </a:t>
            </a:r>
            <a:r>
              <a:rPr lang="sq-AL" altLang="de-DE" sz="1800" dirty="0">
                <a:solidFill>
                  <a:schemeClr val="tx1"/>
                </a:solidFill>
                <a:latin typeface="Arial" panose="020B0604020202020204" pitchFamily="34" charset="0"/>
              </a:rPr>
              <a:t>nga satelitë </a:t>
            </a:r>
            <a:r>
              <a:rPr lang="de-AT" altLang="de-DE" sz="1800" dirty="0">
                <a:solidFill>
                  <a:schemeClr val="tx1"/>
                </a:solidFill>
                <a:latin typeface="Arial" panose="020B0604020202020204" pitchFamily="34" charset="0"/>
              </a:rPr>
              <a:t>deri </a:t>
            </a:r>
            <a:r>
              <a:rPr lang="sq-AL" altLang="de-DE" sz="1800" dirty="0">
                <a:solidFill>
                  <a:schemeClr val="tx1"/>
                </a:solidFill>
                <a:latin typeface="Arial" panose="020B0604020202020204" pitchFamily="34" charset="0"/>
              </a:rPr>
              <a:t>t</a:t>
            </a:r>
            <a:r>
              <a:rPr lang="de-AT" altLang="de-DE" sz="1800" dirty="0">
                <a:solidFill>
                  <a:schemeClr val="tx1"/>
                </a:solidFill>
                <a:latin typeface="Arial" panose="020B0604020202020204" pitchFamily="34" charset="0"/>
              </a:rPr>
              <a:t>e</a:t>
            </a:r>
            <a:r>
              <a:rPr lang="sq-AL" altLang="de-DE" sz="1800" dirty="0">
                <a:solidFill>
                  <a:schemeClr val="tx1"/>
                </a:solidFill>
                <a:latin typeface="Arial" panose="020B0604020202020204" pitchFamily="34" charset="0"/>
              </a:rPr>
              <a:t> </a:t>
            </a:r>
            <a:r>
              <a:rPr lang="de-AT" altLang="de-DE" sz="1800" dirty="0">
                <a:solidFill>
                  <a:schemeClr val="tx1"/>
                </a:solidFill>
                <a:latin typeface="Arial" panose="020B0604020202020204" pitchFamily="34" charset="0"/>
              </a:rPr>
              <a:t>marrësi</a:t>
            </a:r>
            <a:r>
              <a:rPr lang="sq-AL" altLang="de-DE" sz="1800" dirty="0">
                <a:solidFill>
                  <a:schemeClr val="tx1"/>
                </a:solidFill>
                <a:latin typeface="Arial" panose="020B0604020202020204" pitchFamily="34" charset="0"/>
              </a:rPr>
              <a:t> në </a:t>
            </a:r>
            <a:r>
              <a:rPr lang="de-AT" altLang="de-DE" sz="1800" dirty="0">
                <a:solidFill>
                  <a:schemeClr val="tx1"/>
                </a:solidFill>
                <a:latin typeface="Arial" panose="020B0604020202020204" pitchFamily="34" charset="0"/>
              </a:rPr>
              <a:t>sipërfaqe të </a:t>
            </a:r>
            <a:r>
              <a:rPr lang="sq-AL" altLang="de-DE" sz="1800" dirty="0">
                <a:solidFill>
                  <a:schemeClr val="tx1"/>
                </a:solidFill>
                <a:latin typeface="Arial" panose="020B0604020202020204" pitchFamily="34" charset="0"/>
              </a:rPr>
              <a:t>Tokë</a:t>
            </a:r>
            <a:r>
              <a:rPr lang="de-AT" altLang="de-DE" sz="1800" dirty="0">
                <a:solidFill>
                  <a:schemeClr val="tx1"/>
                </a:solidFill>
                <a:latin typeface="Arial" panose="020B0604020202020204" pitchFamily="34" charset="0"/>
              </a:rPr>
              <a:t>s. Duke e njohur/ditur pozitën e saktë të satelitit dhe </a:t>
            </a:r>
            <a:r>
              <a:rPr lang="sq-AL" altLang="de-DE" sz="1800" dirty="0">
                <a:solidFill>
                  <a:schemeClr val="tx1"/>
                </a:solidFill>
                <a:latin typeface="Arial" panose="020B0604020202020204" pitchFamily="34" charset="0"/>
              </a:rPr>
              <a:t> shpejtësinë </a:t>
            </a:r>
            <a:r>
              <a:rPr lang="de-AT" altLang="de-DE" sz="1800" dirty="0">
                <a:solidFill>
                  <a:schemeClr val="tx1"/>
                </a:solidFill>
                <a:latin typeface="Arial" panose="020B0604020202020204" pitchFamily="34" charset="0"/>
              </a:rPr>
              <a:t>e shtrirjes së </a:t>
            </a:r>
            <a:r>
              <a:rPr lang="sq-AL" altLang="de-DE" sz="1800" dirty="0">
                <a:solidFill>
                  <a:schemeClr val="tx1"/>
                </a:solidFill>
                <a:latin typeface="Arial" panose="020B0604020202020204" pitchFamily="34" charset="0"/>
              </a:rPr>
              <a:t>valës elektromagnetike</a:t>
            </a:r>
            <a:r>
              <a:rPr lang="de-AT" altLang="de-DE" sz="1800" dirty="0">
                <a:solidFill>
                  <a:schemeClr val="tx1"/>
                </a:solidFill>
                <a:latin typeface="Arial" panose="020B0604020202020204" pitchFamily="34" charset="0"/>
              </a:rPr>
              <a:t> </a:t>
            </a:r>
            <a:r>
              <a:rPr lang="sq-AL" altLang="de-DE" sz="1800" dirty="0">
                <a:solidFill>
                  <a:schemeClr val="tx1"/>
                </a:solidFill>
                <a:latin typeface="Arial" panose="020B0604020202020204" pitchFamily="34" charset="0"/>
              </a:rPr>
              <a:t>mund të përcaktohe</a:t>
            </a:r>
            <a:r>
              <a:rPr lang="de-AT" altLang="de-DE" sz="1800" dirty="0">
                <a:solidFill>
                  <a:schemeClr val="tx1"/>
                </a:solidFill>
                <a:latin typeface="Arial" panose="020B0604020202020204" pitchFamily="34" charset="0"/>
              </a:rPr>
              <a:t>n</a:t>
            </a:r>
            <a:r>
              <a:rPr lang="sq-AL" altLang="de-DE" sz="1800" dirty="0">
                <a:solidFill>
                  <a:schemeClr val="tx1"/>
                </a:solidFill>
                <a:latin typeface="Arial" panose="020B0604020202020204" pitchFamily="34" charset="0"/>
              </a:rPr>
              <a:t> </a:t>
            </a:r>
            <a:r>
              <a:rPr lang="de-AT" altLang="de-DE" sz="1800" dirty="0">
                <a:solidFill>
                  <a:schemeClr val="tx1"/>
                </a:solidFill>
                <a:latin typeface="Arial" panose="020B0604020202020204" pitchFamily="34" charset="0"/>
              </a:rPr>
              <a:t>qartë </a:t>
            </a:r>
            <a:r>
              <a:rPr lang="sq-AL" altLang="de-DE" sz="1800" dirty="0">
                <a:solidFill>
                  <a:schemeClr val="tx1"/>
                </a:solidFill>
                <a:latin typeface="Arial" panose="020B0604020202020204" pitchFamily="34" charset="0"/>
              </a:rPr>
              <a:t>koordin</a:t>
            </a:r>
            <a:r>
              <a:rPr lang="de-AT" altLang="de-DE" sz="1800" dirty="0">
                <a:solidFill>
                  <a:schemeClr val="tx1"/>
                </a:solidFill>
                <a:latin typeface="Arial" panose="020B0604020202020204" pitchFamily="34" charset="0"/>
              </a:rPr>
              <a:t>atat</a:t>
            </a:r>
            <a:r>
              <a:rPr lang="sq-AL" altLang="de-DE" sz="1800" dirty="0">
                <a:solidFill>
                  <a:schemeClr val="tx1"/>
                </a:solidFill>
                <a:latin typeface="Arial" panose="020B0604020202020204" pitchFamily="34" charset="0"/>
              </a:rPr>
              <a:t> e pikës në qoftë se qielli</a:t>
            </a:r>
            <a:r>
              <a:rPr lang="de-AT" altLang="de-DE" sz="1800" dirty="0">
                <a:solidFill>
                  <a:schemeClr val="tx1"/>
                </a:solidFill>
                <a:latin typeface="Arial" panose="020B0604020202020204" pitchFamily="34" charset="0"/>
              </a:rPr>
              <a:t> është i</a:t>
            </a:r>
            <a:r>
              <a:rPr lang="sq-AL" altLang="de-DE" sz="1800" dirty="0">
                <a:solidFill>
                  <a:schemeClr val="tx1"/>
                </a:solidFill>
                <a:latin typeface="Arial" panose="020B0604020202020204" pitchFamily="34" charset="0"/>
              </a:rPr>
              <a:t> qartë për të paktën katër satelitë</a:t>
            </a:r>
            <a:r>
              <a:rPr lang="de-AT" altLang="de-DE" sz="1800" dirty="0">
                <a:solidFill>
                  <a:schemeClr val="tx1"/>
                </a:solidFill>
                <a:latin typeface="Arial" panose="020B0604020202020204" pitchFamily="34" charset="0"/>
              </a:rPr>
              <a:t>, d.m.th nëse i kemi katër satelitë në marrës</a:t>
            </a:r>
            <a:r>
              <a:rPr lang="sq-AL" altLang="de-DE" sz="1800" dirty="0">
                <a:solidFill>
                  <a:schemeClr val="tx1"/>
                </a:solidFill>
                <a:latin typeface="Arial" panose="020B0604020202020204" pitchFamily="34" charset="0"/>
              </a:rPr>
              <a:t>.</a:t>
            </a:r>
            <a:endParaRPr lang="de-AT" altLang="de-DE" sz="1800" dirty="0">
              <a:solidFill>
                <a:schemeClr val="tx1"/>
              </a:solidFill>
              <a:latin typeface="Arial" panose="020B0604020202020204" pitchFamily="34" charset="0"/>
            </a:endParaRPr>
          </a:p>
        </p:txBody>
      </p:sp>
      <p:sp>
        <p:nvSpPr>
          <p:cNvPr id="55300" name="Rechteck 20">
            <a:extLst>
              <a:ext uri="{FF2B5EF4-FFF2-40B4-BE49-F238E27FC236}">
                <a16:creationId xmlns:a16="http://schemas.microsoft.com/office/drawing/2014/main" id="{1775843E-FAAB-3FD7-F2D0-59F755D94B8B}"/>
              </a:ext>
            </a:extLst>
          </p:cNvPr>
          <p:cNvSpPr>
            <a:spLocks noChangeArrowheads="1"/>
          </p:cNvSpPr>
          <p:nvPr/>
        </p:nvSpPr>
        <p:spPr bwMode="auto">
          <a:xfrm>
            <a:off x="3108325" y="1206500"/>
            <a:ext cx="4287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sq-AL" altLang="de-DE" sz="1800" dirty="0">
                <a:solidFill>
                  <a:schemeClr val="tx1"/>
                </a:solidFill>
                <a:latin typeface="Arial" panose="020B0604020202020204" pitchFamily="34" charset="0"/>
              </a:rPr>
              <a:t>3.4.2 Sistemi global i pozicionimit (GPS</a:t>
            </a:r>
            <a:r>
              <a:rPr lang="de-AT" altLang="de-DE" sz="1800" dirty="0">
                <a:solidFill>
                  <a:schemeClr val="tx1"/>
                </a:solidFill>
                <a:latin typeface="Arial" panose="020B0604020202020204" pitchFamily="34" charset="0"/>
              </a:rPr>
              <a:t>)</a:t>
            </a:r>
          </a:p>
        </p:txBody>
      </p:sp>
      <p:pic>
        <p:nvPicPr>
          <p:cNvPr id="55301" name="Picture 3">
            <a:extLst>
              <a:ext uri="{FF2B5EF4-FFF2-40B4-BE49-F238E27FC236}">
                <a16:creationId xmlns:a16="http://schemas.microsoft.com/office/drawing/2014/main" id="{60D72EDE-A74F-492C-3153-69A7F324E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9" y="3452327"/>
            <a:ext cx="162877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2" name="Picture 4">
            <a:extLst>
              <a:ext uri="{FF2B5EF4-FFF2-40B4-BE49-F238E27FC236}">
                <a16:creationId xmlns:a16="http://schemas.microsoft.com/office/drawing/2014/main" id="{40924F46-ACFC-1911-0741-0DD02BF62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2338" y="3296359"/>
            <a:ext cx="2598737" cy="188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AF2B2204-8F98-10DE-728C-BC67554971F3}"/>
              </a:ext>
            </a:extLst>
          </p:cNvPr>
          <p:cNvSpPr/>
          <p:nvPr/>
        </p:nvSpPr>
        <p:spPr>
          <a:xfrm>
            <a:off x="6721075" y="3859650"/>
            <a:ext cx="5250155" cy="1200329"/>
          </a:xfrm>
          <a:prstGeom prst="rect">
            <a:avLst/>
          </a:prstGeom>
        </p:spPr>
        <p:txBody>
          <a:bodyPr wrap="none">
            <a:spAutoFit/>
          </a:bodyPr>
          <a:lstStyle/>
          <a:p>
            <a:pPr eaLnBrk="1" hangingPunct="1">
              <a:defRPr/>
            </a:pPr>
            <a:r>
              <a:rPr lang="de-AT" dirty="0" err="1">
                <a:latin typeface="Arial" charset="0"/>
                <a:cs typeface="Arial" charset="0"/>
              </a:rPr>
              <a:t>Metodat</a:t>
            </a:r>
            <a:r>
              <a:rPr lang="de-AT" dirty="0">
                <a:latin typeface="Arial" charset="0"/>
                <a:cs typeface="Arial" charset="0"/>
              </a:rPr>
              <a:t> </a:t>
            </a:r>
            <a:r>
              <a:rPr lang="de-AT" dirty="0" err="1">
                <a:latin typeface="Arial" charset="0"/>
                <a:cs typeface="Arial" charset="0"/>
              </a:rPr>
              <a:t>me</a:t>
            </a:r>
            <a:r>
              <a:rPr lang="de-AT" dirty="0">
                <a:latin typeface="Arial" charset="0"/>
                <a:cs typeface="Arial" charset="0"/>
              </a:rPr>
              <a:t> </a:t>
            </a:r>
            <a:r>
              <a:rPr lang="de-AT" dirty="0" err="1">
                <a:latin typeface="Arial" charset="0"/>
                <a:cs typeface="Arial" charset="0"/>
              </a:rPr>
              <a:t>të</a:t>
            </a:r>
            <a:r>
              <a:rPr lang="de-AT" dirty="0">
                <a:latin typeface="Arial" charset="0"/>
                <a:cs typeface="Arial" charset="0"/>
              </a:rPr>
              <a:t> </a:t>
            </a:r>
            <a:r>
              <a:rPr lang="de-AT" dirty="0" err="1">
                <a:latin typeface="Arial" charset="0"/>
                <a:cs typeface="Arial" charset="0"/>
              </a:rPr>
              <a:t>cilat</a:t>
            </a:r>
            <a:r>
              <a:rPr lang="de-AT" dirty="0">
                <a:latin typeface="Arial" charset="0"/>
                <a:cs typeface="Arial" charset="0"/>
              </a:rPr>
              <a:t> i </a:t>
            </a:r>
            <a:r>
              <a:rPr lang="de-AT" dirty="0" err="1">
                <a:latin typeface="Arial" charset="0"/>
                <a:cs typeface="Arial" charset="0"/>
              </a:rPr>
              <a:t>caktojmë</a:t>
            </a:r>
            <a:r>
              <a:rPr lang="de-AT" dirty="0">
                <a:latin typeface="Arial" charset="0"/>
                <a:cs typeface="Arial" charset="0"/>
              </a:rPr>
              <a:t> </a:t>
            </a:r>
            <a:r>
              <a:rPr lang="de-AT" dirty="0" err="1">
                <a:latin typeface="Arial" charset="0"/>
                <a:cs typeface="Arial" charset="0"/>
              </a:rPr>
              <a:t>koordinatat</a:t>
            </a:r>
            <a:endParaRPr lang="de-AT" dirty="0">
              <a:latin typeface="Arial" charset="0"/>
              <a:cs typeface="Arial" charset="0"/>
            </a:endParaRPr>
          </a:p>
          <a:p>
            <a:pPr eaLnBrk="1" hangingPunct="1">
              <a:defRPr/>
            </a:pPr>
            <a:r>
              <a:rPr lang="de-AT" dirty="0">
                <a:latin typeface="Arial" charset="0"/>
                <a:cs typeface="Arial" charset="0"/>
              </a:rPr>
              <a:t>e pikave me GPS ndahen në dy grupe themelore.</a:t>
            </a:r>
          </a:p>
          <a:p>
            <a:pPr marL="285750" indent="-285750">
              <a:buFont typeface="Arial" pitchFamily="34" charset="0"/>
              <a:buChar char="•"/>
              <a:defRPr/>
            </a:pPr>
            <a:r>
              <a:rPr lang="de-AT" dirty="0" err="1">
                <a:latin typeface="Arial" charset="0"/>
                <a:cs typeface="Arial" charset="0"/>
              </a:rPr>
              <a:t>Statike</a:t>
            </a:r>
            <a:r>
              <a:rPr lang="de-AT" dirty="0">
                <a:latin typeface="Arial" charset="0"/>
                <a:cs typeface="Arial" charset="0"/>
              </a:rPr>
              <a:t> </a:t>
            </a:r>
            <a:r>
              <a:rPr lang="de-AT" dirty="0" err="1">
                <a:latin typeface="Arial" charset="0"/>
                <a:cs typeface="Arial" charset="0"/>
              </a:rPr>
              <a:t>dhe</a:t>
            </a:r>
            <a:r>
              <a:rPr lang="de-AT" dirty="0">
                <a:latin typeface="Arial" charset="0"/>
                <a:cs typeface="Arial" charset="0"/>
              </a:rPr>
              <a:t> </a:t>
            </a:r>
          </a:p>
          <a:p>
            <a:pPr marL="285750" indent="-285750">
              <a:buFont typeface="Arial" pitchFamily="34" charset="0"/>
              <a:buChar char="•"/>
              <a:defRPr/>
            </a:pPr>
            <a:r>
              <a:rPr lang="de-AT" dirty="0" err="1">
                <a:latin typeface="Arial" charset="0"/>
                <a:cs typeface="Arial" charset="0"/>
              </a:rPr>
              <a:t>Kinematike</a:t>
            </a:r>
            <a:endParaRPr lang="de-AT" dirty="0">
              <a:latin typeface="Arial" charset="0"/>
              <a:cs typeface="Arial" charset="0"/>
            </a:endParaRPr>
          </a:p>
        </p:txBody>
      </p:sp>
      <p:sp>
        <p:nvSpPr>
          <p:cNvPr id="9" name="Rechteck 8">
            <a:extLst>
              <a:ext uri="{FF2B5EF4-FFF2-40B4-BE49-F238E27FC236}">
                <a16:creationId xmlns:a16="http://schemas.microsoft.com/office/drawing/2014/main" id="{79FE0B89-A9C1-6B11-0375-559D11EFA556}"/>
              </a:ext>
            </a:extLst>
          </p:cNvPr>
          <p:cNvSpPr/>
          <p:nvPr/>
        </p:nvSpPr>
        <p:spPr>
          <a:xfrm>
            <a:off x="2726677" y="5186008"/>
            <a:ext cx="7642441" cy="1477328"/>
          </a:xfrm>
          <a:prstGeom prst="rect">
            <a:avLst/>
          </a:prstGeom>
        </p:spPr>
        <p:txBody>
          <a:bodyPr wrap="square">
            <a:spAutoFit/>
          </a:bodyPr>
          <a:lstStyle/>
          <a:p>
            <a:pPr eaLnBrk="1" hangingPunct="1">
              <a:defRPr/>
            </a:pPr>
            <a:r>
              <a:rPr lang="de-AT" dirty="0" err="1">
                <a:latin typeface="Arial" charset="0"/>
                <a:cs typeface="Arial" charset="0"/>
              </a:rPr>
              <a:t>Marrësat</a:t>
            </a:r>
            <a:r>
              <a:rPr lang="de-AT" dirty="0">
                <a:latin typeface="Arial" charset="0"/>
                <a:cs typeface="Arial" charset="0"/>
              </a:rPr>
              <a:t> i </a:t>
            </a:r>
            <a:r>
              <a:rPr lang="de-AT" dirty="0" err="1">
                <a:latin typeface="Arial" charset="0"/>
                <a:cs typeface="Arial" charset="0"/>
              </a:rPr>
              <a:t>nadjmë</a:t>
            </a:r>
            <a:r>
              <a:rPr lang="de-AT" dirty="0">
                <a:latin typeface="Arial" charset="0"/>
                <a:cs typeface="Arial" charset="0"/>
              </a:rPr>
              <a:t> </a:t>
            </a:r>
            <a:r>
              <a:rPr lang="de-AT" dirty="0" err="1">
                <a:latin typeface="Arial" charset="0"/>
                <a:cs typeface="Arial" charset="0"/>
              </a:rPr>
              <a:t>në</a:t>
            </a:r>
            <a:r>
              <a:rPr lang="de-AT" dirty="0">
                <a:latin typeface="Arial" charset="0"/>
                <a:cs typeface="Arial" charset="0"/>
              </a:rPr>
              <a:t>:</a:t>
            </a:r>
          </a:p>
          <a:p>
            <a:pPr marL="285750" indent="-285750">
              <a:buFont typeface="Arial" pitchFamily="34" charset="0"/>
              <a:buChar char="•"/>
              <a:defRPr/>
            </a:pPr>
            <a:r>
              <a:rPr lang="de-AT" dirty="0" err="1">
                <a:latin typeface="Arial" charset="0"/>
                <a:cs typeface="Arial" charset="0"/>
              </a:rPr>
              <a:t>Një</a:t>
            </a:r>
            <a:r>
              <a:rPr lang="de-AT" dirty="0">
                <a:latin typeface="Arial" charset="0"/>
                <a:cs typeface="Arial" charset="0"/>
              </a:rPr>
              <a:t> </a:t>
            </a:r>
            <a:r>
              <a:rPr lang="de-AT" dirty="0" err="1">
                <a:latin typeface="Arial" charset="0"/>
                <a:cs typeface="Arial" charset="0"/>
              </a:rPr>
              <a:t>frequent-kërkohet</a:t>
            </a:r>
            <a:r>
              <a:rPr lang="de-AT" dirty="0">
                <a:latin typeface="Arial" charset="0"/>
                <a:cs typeface="Arial" charset="0"/>
              </a:rPr>
              <a:t> </a:t>
            </a:r>
            <a:r>
              <a:rPr lang="de-AT" dirty="0" err="1">
                <a:latin typeface="Arial" charset="0"/>
                <a:cs typeface="Arial" charset="0"/>
              </a:rPr>
              <a:t>qëndrim</a:t>
            </a:r>
            <a:r>
              <a:rPr lang="de-AT" dirty="0">
                <a:latin typeface="Arial" charset="0"/>
                <a:cs typeface="Arial" charset="0"/>
              </a:rPr>
              <a:t> </a:t>
            </a:r>
            <a:r>
              <a:rPr lang="de-AT" dirty="0" err="1">
                <a:latin typeface="Arial" charset="0"/>
                <a:cs typeface="Arial" charset="0"/>
              </a:rPr>
              <a:t>më</a:t>
            </a:r>
            <a:r>
              <a:rPr lang="de-AT" dirty="0">
                <a:latin typeface="Arial" charset="0"/>
                <a:cs typeface="Arial" charset="0"/>
              </a:rPr>
              <a:t> i </a:t>
            </a:r>
            <a:r>
              <a:rPr lang="de-AT" dirty="0" err="1">
                <a:latin typeface="Arial" charset="0"/>
                <a:cs typeface="Arial" charset="0"/>
              </a:rPr>
              <a:t>gjatë</a:t>
            </a:r>
            <a:r>
              <a:rPr lang="de-AT" dirty="0">
                <a:latin typeface="Arial" charset="0"/>
                <a:cs typeface="Arial" charset="0"/>
              </a:rPr>
              <a:t> </a:t>
            </a:r>
            <a:r>
              <a:rPr lang="de-AT" dirty="0" err="1">
                <a:latin typeface="Arial" charset="0"/>
                <a:cs typeface="Arial" charset="0"/>
              </a:rPr>
              <a:t>në</a:t>
            </a:r>
            <a:r>
              <a:rPr lang="de-AT" dirty="0">
                <a:latin typeface="Arial" charset="0"/>
                <a:cs typeface="Arial" charset="0"/>
              </a:rPr>
              <a:t> </a:t>
            </a:r>
            <a:r>
              <a:rPr lang="de-AT" dirty="0" err="1">
                <a:latin typeface="Arial" charset="0"/>
                <a:cs typeface="Arial" charset="0"/>
              </a:rPr>
              <a:t>pikë</a:t>
            </a:r>
            <a:r>
              <a:rPr lang="de-AT" dirty="0">
                <a:latin typeface="Arial" charset="0"/>
                <a:cs typeface="Arial" charset="0"/>
              </a:rPr>
              <a:t>. </a:t>
            </a:r>
            <a:r>
              <a:rPr lang="de-AT" dirty="0" err="1">
                <a:latin typeface="Arial" charset="0"/>
                <a:cs typeface="Arial" charset="0"/>
              </a:rPr>
              <a:t>Koordinatat</a:t>
            </a:r>
            <a:r>
              <a:rPr lang="de-AT" dirty="0">
                <a:latin typeface="Arial" charset="0"/>
                <a:cs typeface="Arial" charset="0"/>
              </a:rPr>
              <a:t> i </a:t>
            </a:r>
            <a:r>
              <a:rPr lang="de-AT" dirty="0" err="1">
                <a:latin typeface="Arial" charset="0"/>
                <a:cs typeface="Arial" charset="0"/>
              </a:rPr>
              <a:t>fitojmë</a:t>
            </a:r>
            <a:r>
              <a:rPr lang="de-AT" dirty="0">
                <a:latin typeface="Arial" charset="0"/>
                <a:cs typeface="Arial" charset="0"/>
              </a:rPr>
              <a:t> </a:t>
            </a:r>
            <a:r>
              <a:rPr lang="de-AT" dirty="0" err="1">
                <a:latin typeface="Arial" charset="0"/>
                <a:cs typeface="Arial" charset="0"/>
              </a:rPr>
              <a:t>me</a:t>
            </a:r>
            <a:r>
              <a:rPr lang="de-AT" dirty="0">
                <a:latin typeface="Arial" charset="0"/>
                <a:cs typeface="Arial" charset="0"/>
              </a:rPr>
              <a:t> </a:t>
            </a:r>
            <a:r>
              <a:rPr lang="de-AT" dirty="0" err="1">
                <a:latin typeface="Arial" charset="0"/>
                <a:cs typeface="Arial" charset="0"/>
              </a:rPr>
              <a:t>përpunim</a:t>
            </a:r>
            <a:r>
              <a:rPr lang="de-AT" dirty="0">
                <a:latin typeface="Arial" charset="0"/>
                <a:cs typeface="Arial" charset="0"/>
              </a:rPr>
              <a:t> </a:t>
            </a:r>
            <a:r>
              <a:rPr lang="de-AT" dirty="0" err="1">
                <a:latin typeface="Arial" charset="0"/>
                <a:cs typeface="Arial" charset="0"/>
              </a:rPr>
              <a:t>pasues</a:t>
            </a:r>
            <a:r>
              <a:rPr lang="de-AT" dirty="0">
                <a:latin typeface="Arial" charset="0"/>
                <a:cs typeface="Arial" charset="0"/>
              </a:rPr>
              <a:t> </a:t>
            </a:r>
            <a:r>
              <a:rPr lang="de-AT" dirty="0" err="1">
                <a:latin typeface="Arial" charset="0"/>
                <a:cs typeface="Arial" charset="0"/>
              </a:rPr>
              <a:t>me</a:t>
            </a:r>
            <a:r>
              <a:rPr lang="de-AT" dirty="0">
                <a:latin typeface="Arial" charset="0"/>
                <a:cs typeface="Arial" charset="0"/>
              </a:rPr>
              <a:t>  </a:t>
            </a:r>
            <a:r>
              <a:rPr lang="de-AT" dirty="0" err="1">
                <a:latin typeface="Arial" charset="0"/>
                <a:cs typeface="Arial" charset="0"/>
              </a:rPr>
              <a:t>ndihmën</a:t>
            </a:r>
            <a:r>
              <a:rPr lang="de-AT" dirty="0">
                <a:latin typeface="Arial" charset="0"/>
                <a:cs typeface="Arial" charset="0"/>
              </a:rPr>
              <a:t> e </a:t>
            </a:r>
            <a:r>
              <a:rPr lang="de-AT" dirty="0" err="1">
                <a:latin typeface="Arial" charset="0"/>
                <a:cs typeface="Arial" charset="0"/>
              </a:rPr>
              <a:t>programeve</a:t>
            </a:r>
            <a:r>
              <a:rPr lang="de-AT" dirty="0">
                <a:latin typeface="Arial" charset="0"/>
                <a:cs typeface="Arial" charset="0"/>
              </a:rPr>
              <a:t> </a:t>
            </a:r>
            <a:r>
              <a:rPr lang="de-AT" dirty="0" err="1">
                <a:latin typeface="Arial" charset="0"/>
                <a:cs typeface="Arial" charset="0"/>
              </a:rPr>
              <a:t>logaritëse</a:t>
            </a:r>
            <a:r>
              <a:rPr lang="de-AT" dirty="0">
                <a:latin typeface="Arial" charset="0"/>
                <a:cs typeface="Arial" charset="0"/>
              </a:rPr>
              <a:t> </a:t>
            </a:r>
            <a:r>
              <a:rPr lang="de-AT" dirty="0" err="1">
                <a:latin typeface="Arial" charset="0"/>
                <a:cs typeface="Arial" charset="0"/>
              </a:rPr>
              <a:t>speciale</a:t>
            </a:r>
            <a:endParaRPr lang="de-AT" dirty="0">
              <a:latin typeface="Arial" charset="0"/>
              <a:cs typeface="Arial" charset="0"/>
            </a:endParaRPr>
          </a:p>
          <a:p>
            <a:pPr marL="285750" indent="-285750">
              <a:buFont typeface="Arial" pitchFamily="34" charset="0"/>
              <a:buChar char="•"/>
              <a:defRPr/>
            </a:pPr>
            <a:r>
              <a:rPr lang="de-AT" dirty="0" err="1">
                <a:latin typeface="Arial" charset="0"/>
                <a:cs typeface="Arial" charset="0"/>
              </a:rPr>
              <a:t>Dyfrequent-mundësojnë</a:t>
            </a:r>
            <a:r>
              <a:rPr lang="de-AT" dirty="0">
                <a:latin typeface="Arial" charset="0"/>
                <a:cs typeface="Arial" charset="0"/>
              </a:rPr>
              <a:t> </a:t>
            </a:r>
            <a:r>
              <a:rPr lang="de-AT" dirty="0" err="1">
                <a:latin typeface="Arial" charset="0"/>
                <a:cs typeface="Arial" charset="0"/>
              </a:rPr>
              <a:t>përcaktimin</a:t>
            </a:r>
            <a:r>
              <a:rPr lang="de-AT" dirty="0">
                <a:latin typeface="Arial" charset="0"/>
                <a:cs typeface="Arial" charset="0"/>
              </a:rPr>
              <a:t>  e </a:t>
            </a:r>
            <a:r>
              <a:rPr lang="de-AT" dirty="0" err="1">
                <a:latin typeface="Arial" charset="0"/>
                <a:cs typeface="Arial" charset="0"/>
              </a:rPr>
              <a:t>koordinatave</a:t>
            </a:r>
            <a:r>
              <a:rPr lang="de-AT" dirty="0">
                <a:latin typeface="Arial" charset="0"/>
                <a:cs typeface="Arial" charset="0"/>
              </a:rPr>
              <a:t> </a:t>
            </a:r>
            <a:r>
              <a:rPr lang="de-AT" dirty="0" err="1">
                <a:latin typeface="Arial" charset="0"/>
                <a:cs typeface="Arial" charset="0"/>
              </a:rPr>
              <a:t>të</a:t>
            </a:r>
            <a:r>
              <a:rPr lang="de-AT" dirty="0">
                <a:latin typeface="Arial" charset="0"/>
                <a:cs typeface="Arial" charset="0"/>
              </a:rPr>
              <a:t> </a:t>
            </a:r>
            <a:r>
              <a:rPr lang="de-AT" dirty="0" err="1">
                <a:latin typeface="Arial" charset="0"/>
                <a:cs typeface="Arial" charset="0"/>
              </a:rPr>
              <a:t>Pikave</a:t>
            </a:r>
            <a:r>
              <a:rPr lang="de-AT" dirty="0">
                <a:latin typeface="Arial" charset="0"/>
                <a:cs typeface="Arial" charset="0"/>
              </a:rPr>
              <a:t> </a:t>
            </a:r>
            <a:r>
              <a:rPr lang="de-AT" dirty="0" err="1">
                <a:latin typeface="Arial" charset="0"/>
                <a:cs typeface="Arial" charset="0"/>
              </a:rPr>
              <a:t>në</a:t>
            </a:r>
            <a:r>
              <a:rPr lang="de-AT" dirty="0">
                <a:latin typeface="Arial" charset="0"/>
                <a:cs typeface="Arial" charset="0"/>
              </a:rPr>
              <a:t> </a:t>
            </a:r>
            <a:r>
              <a:rPr lang="de-AT" dirty="0" err="1">
                <a:latin typeface="Arial" charset="0"/>
                <a:cs typeface="Arial" charset="0"/>
              </a:rPr>
              <a:t>kohën</a:t>
            </a:r>
            <a:r>
              <a:rPr lang="de-AT" dirty="0">
                <a:latin typeface="Arial" charset="0"/>
                <a:cs typeface="Arial" charset="0"/>
              </a:rPr>
              <a:t> reale.</a:t>
            </a:r>
          </a:p>
        </p:txBody>
      </p:sp>
      <p:sp>
        <p:nvSpPr>
          <p:cNvPr id="55305" name="Rectangle 13">
            <a:extLst>
              <a:ext uri="{FF2B5EF4-FFF2-40B4-BE49-F238E27FC236}">
                <a16:creationId xmlns:a16="http://schemas.microsoft.com/office/drawing/2014/main" id="{D7DE707A-E315-BE4A-06D6-A95B481AEA09}"/>
              </a:ext>
            </a:extLst>
          </p:cNvPr>
          <p:cNvSpPr>
            <a:spLocks noGrp="1" noChangeArrowheads="1"/>
          </p:cNvSpPr>
          <p:nvPr>
            <p:ph type="sldNum" sz="quarter" idx="12"/>
          </p:nvPr>
        </p:nvSpPr>
        <p:spPr bwMode="auto">
          <a:xfrm>
            <a:off x="1608139" y="6242050"/>
            <a:ext cx="587375" cy="48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l">
              <a:spcBef>
                <a:spcPct val="0"/>
              </a:spcBef>
              <a:buClrTx/>
              <a:buSzTx/>
              <a:buFontTx/>
              <a:buNone/>
            </a:pPr>
            <a:fld id="{201E497A-009B-4B61-9DF1-4D383F3E5C4F}" type="slidenum">
              <a:rPr lang="de-AT" altLang="de-DE" sz="1200">
                <a:solidFill>
                  <a:srgbClr val="D38E27"/>
                </a:solidFill>
                <a:latin typeface="Arial" panose="020B0604020202020204" pitchFamily="34" charset="0"/>
              </a:rPr>
              <a:pPr algn="l">
                <a:spcBef>
                  <a:spcPct val="0"/>
                </a:spcBef>
                <a:buClrTx/>
                <a:buSzTx/>
                <a:buFontTx/>
                <a:buNone/>
              </a:pPr>
              <a:t>15</a:t>
            </a:fld>
            <a:endParaRPr lang="de-AT" altLang="de-DE" sz="1200">
              <a:solidFill>
                <a:srgbClr val="D38E27"/>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Inhaltsplatzhalter 2">
            <a:extLst>
              <a:ext uri="{FF2B5EF4-FFF2-40B4-BE49-F238E27FC236}">
                <a16:creationId xmlns:a16="http://schemas.microsoft.com/office/drawing/2014/main" id="{6E46DAFC-24D7-C381-4186-0DC9470D8713}"/>
              </a:ext>
            </a:extLst>
          </p:cNvPr>
          <p:cNvSpPr>
            <a:spLocks noGrp="1"/>
          </p:cNvSpPr>
          <p:nvPr>
            <p:ph idx="1"/>
          </p:nvPr>
        </p:nvSpPr>
        <p:spPr/>
        <p:txBody>
          <a:bodyPr/>
          <a:lstStyle/>
          <a:p>
            <a:endParaRPr lang="de-AT" altLang="de-DE"/>
          </a:p>
          <a:p>
            <a:r>
              <a:rPr lang="de-AT" altLang="de-DE"/>
              <a:t> </a:t>
            </a:r>
          </a:p>
          <a:p>
            <a:r>
              <a:rPr lang="de-AT" altLang="de-DE"/>
              <a:t> </a:t>
            </a:r>
          </a:p>
          <a:p>
            <a:endParaRPr lang="de-AT" altLang="de-DE"/>
          </a:p>
          <a:p>
            <a:r>
              <a:rPr lang="de-AT" altLang="de-DE"/>
              <a:t> </a:t>
            </a:r>
          </a:p>
          <a:p>
            <a:r>
              <a:rPr lang="de-AT" altLang="de-DE"/>
              <a:t> </a:t>
            </a:r>
          </a:p>
          <a:p>
            <a:endParaRPr lang="de-AT" altLang="de-DE"/>
          </a:p>
        </p:txBody>
      </p:sp>
      <p:pic>
        <p:nvPicPr>
          <p:cNvPr id="56324" name="Bild 4">
            <a:extLst>
              <a:ext uri="{FF2B5EF4-FFF2-40B4-BE49-F238E27FC236}">
                <a16:creationId xmlns:a16="http://schemas.microsoft.com/office/drawing/2014/main" id="{2C87F8F6-B8D5-8CF0-85C9-DD4DE9FD5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550" y="2577584"/>
            <a:ext cx="4186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Bild 3">
            <a:extLst>
              <a:ext uri="{FF2B5EF4-FFF2-40B4-BE49-F238E27FC236}">
                <a16:creationId xmlns:a16="http://schemas.microsoft.com/office/drawing/2014/main" id="{81EAD2EF-075E-D7A5-9DA2-7A3FA7C31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295400"/>
            <a:ext cx="145732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7">
            <a:extLst>
              <a:ext uri="{FF2B5EF4-FFF2-40B4-BE49-F238E27FC236}">
                <a16:creationId xmlns:a16="http://schemas.microsoft.com/office/drawing/2014/main" id="{F760890A-80C9-1634-214F-7FF62D5D8A5F}"/>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de-AT" altLang="de-DE" sz="1800">
              <a:solidFill>
                <a:schemeClr val="tx1"/>
              </a:solidFill>
              <a:latin typeface="Arial" panose="020B0604020202020204" pitchFamily="34" charset="0"/>
            </a:endParaRPr>
          </a:p>
        </p:txBody>
      </p:sp>
      <p:sp>
        <p:nvSpPr>
          <p:cNvPr id="56327" name="Rectangle 8">
            <a:extLst>
              <a:ext uri="{FF2B5EF4-FFF2-40B4-BE49-F238E27FC236}">
                <a16:creationId xmlns:a16="http://schemas.microsoft.com/office/drawing/2014/main" id="{D112C726-7FC6-BA00-DEFF-C27810F9F1FD}"/>
              </a:ext>
            </a:extLst>
          </p:cNvPr>
          <p:cNvSpPr>
            <a:spLocks noChangeArrowheads="1"/>
          </p:cNvSpPr>
          <p:nvPr/>
        </p:nvSpPr>
        <p:spPr bwMode="auto">
          <a:xfrm>
            <a:off x="1371601" y="54398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de-AT" altLang="de-DE" sz="1800">
              <a:solidFill>
                <a:schemeClr val="tx1"/>
              </a:solidFill>
              <a:latin typeface="Arial" panose="020B0604020202020204" pitchFamily="34" charset="0"/>
            </a:endParaRPr>
          </a:p>
        </p:txBody>
      </p:sp>
      <p:sp>
        <p:nvSpPr>
          <p:cNvPr id="56328" name="Rectangle 9">
            <a:extLst>
              <a:ext uri="{FF2B5EF4-FFF2-40B4-BE49-F238E27FC236}">
                <a16:creationId xmlns:a16="http://schemas.microsoft.com/office/drawing/2014/main" id="{79EC7416-88FB-4E7C-6155-12E25E482F7C}"/>
              </a:ext>
            </a:extLst>
          </p:cNvPr>
          <p:cNvSpPr>
            <a:spLocks noChangeArrowheads="1"/>
          </p:cNvSpPr>
          <p:nvPr/>
        </p:nvSpPr>
        <p:spPr bwMode="auto">
          <a:xfrm>
            <a:off x="1524001" y="5320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de-AT" altLang="de-DE" sz="1800">
              <a:solidFill>
                <a:schemeClr val="tx1"/>
              </a:solidFill>
              <a:latin typeface="Arial" panose="020B0604020202020204" pitchFamily="34" charset="0"/>
            </a:endParaRPr>
          </a:p>
        </p:txBody>
      </p:sp>
      <p:sp>
        <p:nvSpPr>
          <p:cNvPr id="56329" name="Rectangle 10">
            <a:extLst>
              <a:ext uri="{FF2B5EF4-FFF2-40B4-BE49-F238E27FC236}">
                <a16:creationId xmlns:a16="http://schemas.microsoft.com/office/drawing/2014/main" id="{E98D7E14-986D-8C1E-8177-7A168A7138D5}"/>
              </a:ext>
            </a:extLst>
          </p:cNvPr>
          <p:cNvSpPr>
            <a:spLocks noChangeArrowheads="1"/>
          </p:cNvSpPr>
          <p:nvPr/>
        </p:nvSpPr>
        <p:spPr bwMode="auto">
          <a:xfrm>
            <a:off x="1524001" y="80163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endParaRPr lang="de-DE" altLang="de-DE" sz="1800">
              <a:solidFill>
                <a:schemeClr val="tx1"/>
              </a:solidFill>
              <a:latin typeface="Arial" panose="020B0604020202020204" pitchFamily="34" charset="0"/>
            </a:endParaRPr>
          </a:p>
        </p:txBody>
      </p:sp>
      <p:sp>
        <p:nvSpPr>
          <p:cNvPr id="56330" name="Rectangle 11">
            <a:extLst>
              <a:ext uri="{FF2B5EF4-FFF2-40B4-BE49-F238E27FC236}">
                <a16:creationId xmlns:a16="http://schemas.microsoft.com/office/drawing/2014/main" id="{453337D6-0603-0EB1-B198-7982F34A815A}"/>
              </a:ext>
            </a:extLst>
          </p:cNvPr>
          <p:cNvSpPr>
            <a:spLocks noChangeArrowheads="1"/>
          </p:cNvSpPr>
          <p:nvPr/>
        </p:nvSpPr>
        <p:spPr bwMode="auto">
          <a:xfrm>
            <a:off x="1524001" y="82449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de-AT" altLang="de-DE" sz="1800">
              <a:solidFill>
                <a:schemeClr val="tx1"/>
              </a:solidFill>
              <a:latin typeface="Arial" panose="020B0604020202020204" pitchFamily="34" charset="0"/>
            </a:endParaRPr>
          </a:p>
        </p:txBody>
      </p:sp>
      <p:sp>
        <p:nvSpPr>
          <p:cNvPr id="56331" name="Rectangle 12">
            <a:extLst>
              <a:ext uri="{FF2B5EF4-FFF2-40B4-BE49-F238E27FC236}">
                <a16:creationId xmlns:a16="http://schemas.microsoft.com/office/drawing/2014/main" id="{B1E10C2C-79FF-0EA3-D306-9327DFD75B73}"/>
              </a:ext>
            </a:extLst>
          </p:cNvPr>
          <p:cNvSpPr>
            <a:spLocks noChangeArrowheads="1"/>
          </p:cNvSpPr>
          <p:nvPr/>
        </p:nvSpPr>
        <p:spPr bwMode="auto">
          <a:xfrm>
            <a:off x="1524001" y="11092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endParaRPr lang="de-DE" altLang="de-DE" sz="1800">
              <a:solidFill>
                <a:schemeClr val="tx1"/>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DA7B8-0EA1-59B4-48FA-A1AD5363D0CB}"/>
              </a:ext>
            </a:extLst>
          </p:cNvPr>
          <p:cNvSpPr>
            <a:spLocks noGrp="1"/>
          </p:cNvSpPr>
          <p:nvPr>
            <p:ph type="title"/>
          </p:nvPr>
        </p:nvSpPr>
        <p:spPr>
          <a:xfrm>
            <a:off x="2592894" y="179409"/>
            <a:ext cx="8911687" cy="868378"/>
          </a:xfrm>
        </p:spPr>
        <p:txBody>
          <a:bodyPr/>
          <a:lstStyle/>
          <a:p>
            <a:pPr algn="ct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Metoda</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thjeshte</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73CCFF8-AAFA-557D-3BD6-A53CC8E04D09}"/>
              </a:ext>
            </a:extLst>
          </p:cNvPr>
          <p:cNvSpPr>
            <a:spLocks noGrp="1"/>
          </p:cNvSpPr>
          <p:nvPr>
            <p:ph idx="1"/>
          </p:nvPr>
        </p:nvSpPr>
        <p:spPr>
          <a:xfrm>
            <a:off x="1784357" y="1112876"/>
            <a:ext cx="8623285" cy="868378"/>
          </a:xfrm>
        </p:spPr>
        <p:txBody>
          <a:bodyPr>
            <a:normAutofit lnSpcReduction="10000"/>
          </a:bodyPr>
          <a:lstStyle/>
          <a:p>
            <a:r>
              <a:rPr lang="en-US" dirty="0">
                <a:latin typeface="Arial" panose="020B0604020202020204" pitchFamily="34" charset="0"/>
                <a:cs typeface="Arial" panose="020B0604020202020204" pitchFamily="34" charset="0"/>
              </a:rPr>
              <a:t>Duke u </a:t>
            </a:r>
            <a:r>
              <a:rPr lang="en-US" dirty="0" err="1">
                <a:latin typeface="Arial" panose="020B0604020202020204" pitchFamily="34" charset="0"/>
                <a:cs typeface="Arial" panose="020B0604020202020204" pitchFamily="34" charset="0"/>
              </a:rPr>
              <a:t>nisur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kendi</a:t>
            </a:r>
            <a:r>
              <a:rPr lang="en-US" dirty="0">
                <a:latin typeface="Arial" panose="020B0604020202020204" pitchFamily="34" charset="0"/>
                <a:cs typeface="Arial" panose="020B0604020202020204" pitchFamily="34" charset="0"/>
              </a:rPr>
              <a:t> horizontal </a:t>
            </a:r>
            <a:r>
              <a:rPr lang="en-US" dirty="0" err="1">
                <a:latin typeface="Arial" panose="020B0604020202020204" pitchFamily="34" charset="0"/>
                <a:cs typeface="Arial" panose="020B0604020202020204" pitchFamily="34" charset="0"/>
              </a:rPr>
              <a:t>formohet</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mes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drejtezave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priten</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nje</a:t>
            </a:r>
            <a:r>
              <a:rPr lang="en-US" dirty="0">
                <a:latin typeface="Arial" panose="020B0604020202020204" pitchFamily="34" charset="0"/>
                <a:cs typeface="Arial" panose="020B0604020202020204" pitchFamily="34" charset="0"/>
              </a:rPr>
              <a:t> pike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prezentuar</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rrafshin</a:t>
            </a:r>
            <a:r>
              <a:rPr lang="en-US" dirty="0">
                <a:latin typeface="Arial" panose="020B0604020202020204" pitchFamily="34" charset="0"/>
                <a:cs typeface="Arial" panose="020B0604020202020204" pitchFamily="34" charset="0"/>
              </a:rPr>
              <a:t> horizontal, </a:t>
            </a:r>
            <a:r>
              <a:rPr lang="en-US" dirty="0" err="1">
                <a:latin typeface="Arial" panose="020B0604020202020204" pitchFamily="34" charset="0"/>
                <a:cs typeface="Arial" panose="020B0604020202020204" pitchFamily="34" charset="0"/>
              </a:rPr>
              <a:t>atehere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edhe</a:t>
            </a:r>
            <a:r>
              <a:rPr lang="en-US" dirty="0">
                <a:latin typeface="Arial" panose="020B0604020202020204" pitchFamily="34" charset="0"/>
                <a:cs typeface="Arial" panose="020B0604020202020204" pitchFamily="34" charset="0"/>
              </a:rPr>
              <a:t> me </a:t>
            </a:r>
            <a:r>
              <a:rPr lang="en-US" dirty="0" err="1">
                <a:latin typeface="Arial" panose="020B0604020202020204" pitchFamily="34" charset="0"/>
                <a:cs typeface="Arial" panose="020B0604020202020204" pitchFamily="34" charset="0"/>
              </a:rPr>
              <a:t>todolit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lexohen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drejteza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quhen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vizura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horizontale</a:t>
            </a:r>
            <a:r>
              <a:rPr lang="en-US"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56C03383-8D6F-DD59-3F86-C43F297EC668}"/>
              </a:ext>
            </a:extLst>
          </p:cNvPr>
          <p:cNvPicPr>
            <a:picLocks noChangeAspect="1"/>
          </p:cNvPicPr>
          <p:nvPr/>
        </p:nvPicPr>
        <p:blipFill>
          <a:blip r:embed="rId2"/>
          <a:stretch>
            <a:fillRect/>
          </a:stretch>
        </p:blipFill>
        <p:spPr>
          <a:xfrm>
            <a:off x="7643996" y="1981254"/>
            <a:ext cx="4296469" cy="226502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C4FA615-AAB0-FB5B-892B-CA47D80B9B65}"/>
                  </a:ext>
                </a:extLst>
              </p:cNvPr>
              <p:cNvSpPr txBox="1"/>
              <p:nvPr/>
            </p:nvSpPr>
            <p:spPr>
              <a:xfrm>
                <a:off x="2059357" y="2046343"/>
                <a:ext cx="5235606" cy="2585323"/>
              </a:xfrm>
              <a:prstGeom prst="rect">
                <a:avLst/>
              </a:prstGeom>
              <a:noFill/>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Teodoliti </a:t>
                </a:r>
                <a:r>
                  <a:rPr lang="en-US" dirty="0" err="1">
                    <a:solidFill>
                      <a:schemeClr val="tx1">
                        <a:lumMod val="75000"/>
                        <a:lumOff val="25000"/>
                      </a:schemeClr>
                    </a:solidFill>
                    <a:latin typeface="Arial" panose="020B0604020202020204" pitchFamily="34" charset="0"/>
                    <a:cs typeface="Arial" panose="020B0604020202020204" pitchFamily="34" charset="0"/>
                  </a:rPr>
                  <a:t>vendoset</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mbi</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piken</a:t>
                </a:r>
                <a:r>
                  <a:rPr lang="en-US" dirty="0">
                    <a:solidFill>
                      <a:schemeClr val="tx1">
                        <a:lumMod val="75000"/>
                        <a:lumOff val="25000"/>
                      </a:schemeClr>
                    </a:solidFill>
                    <a:latin typeface="Arial" panose="020B0604020202020204" pitchFamily="34" charset="0"/>
                    <a:cs typeface="Arial" panose="020B0604020202020204" pitchFamily="34" charset="0"/>
                  </a:rPr>
                  <a:t> A, </a:t>
                </a:r>
                <a:r>
                  <a:rPr lang="en-US" dirty="0" err="1">
                    <a:solidFill>
                      <a:schemeClr val="tx1">
                        <a:lumMod val="75000"/>
                        <a:lumOff val="25000"/>
                      </a:schemeClr>
                    </a:solidFill>
                    <a:latin typeface="Arial" panose="020B0604020202020204" pitchFamily="34" charset="0"/>
                    <a:cs typeface="Arial" panose="020B0604020202020204" pitchFamily="34" charset="0"/>
                  </a:rPr>
                  <a:t>qendersohet</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horizontohet</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dhe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kontrollohet</a:t>
                </a:r>
                <a:r>
                  <a:rPr lang="en-US" dirty="0">
                    <a:solidFill>
                      <a:schemeClr val="tx1">
                        <a:lumMod val="75000"/>
                        <a:lumOff val="25000"/>
                      </a:schemeClr>
                    </a:solidFill>
                    <a:latin typeface="Arial" panose="020B0604020202020204" pitchFamily="34" charset="0"/>
                    <a:cs typeface="Arial" panose="020B0604020202020204" pitchFamily="34" charset="0"/>
                  </a:rPr>
                  <a:t>. Pasi jane </a:t>
                </a:r>
                <a:r>
                  <a:rPr lang="en-US" dirty="0" err="1">
                    <a:solidFill>
                      <a:schemeClr val="tx1">
                        <a:lumMod val="75000"/>
                        <a:lumOff val="25000"/>
                      </a:schemeClr>
                    </a:solidFill>
                    <a:latin typeface="Arial" panose="020B0604020202020204" pitchFamily="34" charset="0"/>
                    <a:cs typeface="Arial" panose="020B0604020202020204" pitchFamily="34" charset="0"/>
                  </a:rPr>
                  <a:t>plotesuar</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kushtet</a:t>
                </a:r>
                <a:r>
                  <a:rPr lang="en-US" dirty="0">
                    <a:solidFill>
                      <a:schemeClr val="tx1">
                        <a:lumMod val="75000"/>
                        <a:lumOff val="25000"/>
                      </a:schemeClr>
                    </a:solidFill>
                    <a:latin typeface="Arial" panose="020B0604020202020204" pitchFamily="34" charset="0"/>
                    <a:cs typeface="Arial" panose="020B0604020202020204" pitchFamily="34" charset="0"/>
                  </a:rPr>
                  <a:t> per </a:t>
                </a:r>
                <a:r>
                  <a:rPr lang="en-US" dirty="0" err="1">
                    <a:solidFill>
                      <a:schemeClr val="tx1">
                        <a:lumMod val="75000"/>
                        <a:lumOff val="25000"/>
                      </a:schemeClr>
                    </a:solidFill>
                    <a:latin typeface="Arial" panose="020B0604020202020204" pitchFamily="34" charset="0"/>
                    <a:cs typeface="Arial" panose="020B0604020202020204" pitchFamily="34" charset="0"/>
                  </a:rPr>
                  <a:t>fillimin</a:t>
                </a:r>
                <a:r>
                  <a:rPr lang="en-US" dirty="0">
                    <a:solidFill>
                      <a:schemeClr val="tx1">
                        <a:lumMod val="75000"/>
                        <a:lumOff val="25000"/>
                      </a:schemeClr>
                    </a:solidFill>
                    <a:latin typeface="Arial" panose="020B0604020202020204" pitchFamily="34" charset="0"/>
                    <a:cs typeface="Arial" panose="020B0604020202020204" pitchFamily="34" charset="0"/>
                  </a:rPr>
                  <a:t> e </a:t>
                </a:r>
                <a:r>
                  <a:rPr lang="en-US" dirty="0" err="1">
                    <a:solidFill>
                      <a:schemeClr val="tx1">
                        <a:lumMod val="75000"/>
                        <a:lumOff val="25000"/>
                      </a:schemeClr>
                    </a:solidFill>
                    <a:latin typeface="Arial" panose="020B0604020202020204" pitchFamily="34" charset="0"/>
                    <a:cs typeface="Arial" panose="020B0604020202020204" pitchFamily="34" charset="0"/>
                  </a:rPr>
                  <a:t>matjeve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vazhdohet</a:t>
                </a:r>
                <a:r>
                  <a:rPr lang="en-US" dirty="0">
                    <a:solidFill>
                      <a:schemeClr val="tx1">
                        <a:lumMod val="75000"/>
                        <a:lumOff val="25000"/>
                      </a:schemeClr>
                    </a:solidFill>
                    <a:latin typeface="Arial" panose="020B0604020202020204" pitchFamily="34" charset="0"/>
                    <a:cs typeface="Arial" panose="020B0604020202020204" pitchFamily="34" charset="0"/>
                  </a:rPr>
                  <a:t> me </a:t>
                </a:r>
                <a:r>
                  <a:rPr lang="en-US" dirty="0" err="1">
                    <a:solidFill>
                      <a:schemeClr val="tx1">
                        <a:lumMod val="75000"/>
                        <a:lumOff val="25000"/>
                      </a:schemeClr>
                    </a:solidFill>
                    <a:latin typeface="Arial" panose="020B0604020202020204" pitchFamily="34" charset="0"/>
                    <a:cs typeface="Arial" panose="020B0604020202020204" pitchFamily="34" charset="0"/>
                  </a:rPr>
                  <a:t>vizirim</a:t>
                </a:r>
                <a:r>
                  <a:rPr lang="en-US" dirty="0">
                    <a:solidFill>
                      <a:schemeClr val="tx1">
                        <a:lumMod val="75000"/>
                        <a:lumOff val="25000"/>
                      </a:schemeClr>
                    </a:solidFill>
                    <a:latin typeface="Arial" panose="020B0604020202020204" pitchFamily="34" charset="0"/>
                    <a:cs typeface="Arial" panose="020B0604020202020204" pitchFamily="34" charset="0"/>
                  </a:rPr>
                  <a:t> ne </a:t>
                </a:r>
                <a:r>
                  <a:rPr lang="en-US" dirty="0" err="1">
                    <a:solidFill>
                      <a:schemeClr val="tx1">
                        <a:lumMod val="75000"/>
                        <a:lumOff val="25000"/>
                      </a:schemeClr>
                    </a:solidFill>
                    <a:latin typeface="Arial" panose="020B0604020202020204" pitchFamily="34" charset="0"/>
                    <a:cs typeface="Arial" panose="020B0604020202020204" pitchFamily="34" charset="0"/>
                  </a:rPr>
                  <a:t>piken</a:t>
                </a:r>
                <a:r>
                  <a:rPr lang="en-US" dirty="0">
                    <a:solidFill>
                      <a:schemeClr val="tx1">
                        <a:lumMod val="75000"/>
                        <a:lumOff val="25000"/>
                      </a:schemeClr>
                    </a:solidFill>
                    <a:latin typeface="Arial" panose="020B0604020202020204" pitchFamily="34" charset="0"/>
                    <a:cs typeface="Arial" panose="020B0604020202020204" pitchFamily="34" charset="0"/>
                  </a:rPr>
                  <a:t> 1 </a:t>
                </a:r>
                <a:r>
                  <a:rPr lang="en-US" dirty="0" err="1">
                    <a:solidFill>
                      <a:schemeClr val="tx1">
                        <a:lumMod val="75000"/>
                        <a:lumOff val="25000"/>
                      </a:schemeClr>
                    </a:solidFill>
                    <a:latin typeface="Arial" panose="020B0604020202020204" pitchFamily="34" charset="0"/>
                    <a:cs typeface="Arial" panose="020B0604020202020204" pitchFamily="34" charset="0"/>
                  </a:rPr>
                  <a:t>dhe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lexohet</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vlera</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kendore</a:t>
                </a:r>
                <a:r>
                  <a:rPr lang="en-US" dirty="0">
                    <a:solidFill>
                      <a:schemeClr val="tx1">
                        <a:lumMod val="75000"/>
                        <a:lumOff val="25000"/>
                      </a:schemeClr>
                    </a:solidFill>
                    <a:latin typeface="Arial" panose="020B0604020202020204" pitchFamily="34" charset="0"/>
                    <a:cs typeface="Arial" panose="020B0604020202020204" pitchFamily="34" charset="0"/>
                  </a:rPr>
                  <a:t> e </a:t>
                </a:r>
                <a:r>
                  <a:rPr lang="en-US" dirty="0" err="1">
                    <a:solidFill>
                      <a:schemeClr val="tx1">
                        <a:lumMod val="75000"/>
                        <a:lumOff val="25000"/>
                      </a:schemeClr>
                    </a:solidFill>
                    <a:latin typeface="Arial" panose="020B0604020202020204" pitchFamily="34" charset="0"/>
                    <a:cs typeface="Arial" panose="020B0604020202020204" pitchFamily="34" charset="0"/>
                  </a:rPr>
                  <a:t>vizures</a:t>
                </a:r>
                <a:r>
                  <a:rPr lang="en-US" dirty="0">
                    <a:solidFill>
                      <a:schemeClr val="tx1">
                        <a:lumMod val="75000"/>
                        <a:lumOff val="25000"/>
                      </a:schemeClr>
                    </a:solidFill>
                    <a:latin typeface="Arial" panose="020B0604020202020204" pitchFamily="34" charset="0"/>
                    <a:cs typeface="Arial" panose="020B0604020202020204" pitchFamily="34" charset="0"/>
                  </a:rPr>
                  <a:t> p.sh. </a:t>
                </a:r>
                <a14:m>
                  <m:oMath xmlns:m="http://schemas.openxmlformats.org/officeDocument/2006/math">
                    <m:sSub>
                      <m:sSubPr>
                        <m:ctrlP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ctrlPr>
                      </m:sSubPr>
                      <m:e>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𝛼</m:t>
                        </m:r>
                      </m:e>
                      <m:sub>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1</m:t>
                        </m:r>
                      </m:sub>
                    </m:sSub>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=35°</m:t>
                    </m:r>
                    <m:sSup>
                      <m:sSupPr>
                        <m:ctrlP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42</m:t>
                        </m:r>
                      </m:e>
                      <m:sup>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sup>
                    </m:sSup>
                    <m:sSup>
                      <m:sSupPr>
                        <m:ctrlP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55</m:t>
                        </m:r>
                      </m:e>
                      <m:sup>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sup>
                    </m:sSup>
                    <m:r>
                      <a:rPr lang="en-US" b="0" i="0"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 </m:t>
                    </m:r>
                  </m:oMath>
                </a14:m>
                <a:r>
                  <a:rPr lang="en-US" dirty="0" err="1">
                    <a:solidFill>
                      <a:schemeClr val="tx1">
                        <a:lumMod val="75000"/>
                        <a:lumOff val="25000"/>
                      </a:schemeClr>
                    </a:solidFill>
                    <a:latin typeface="Arial" panose="020B0604020202020204" pitchFamily="34" charset="0"/>
                    <a:cs typeface="Arial" panose="020B0604020202020204" pitchFamily="34" charset="0"/>
                  </a:rPr>
                  <a:t>pastaj</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lirohet</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alhidada</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dhe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drejtohet</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dylbia</a:t>
                </a:r>
                <a:r>
                  <a:rPr lang="en-US" dirty="0">
                    <a:solidFill>
                      <a:schemeClr val="tx1">
                        <a:lumMod val="75000"/>
                        <a:lumOff val="25000"/>
                      </a:schemeClr>
                    </a:solidFill>
                    <a:latin typeface="Arial" panose="020B0604020202020204" pitchFamily="34" charset="0"/>
                    <a:cs typeface="Arial" panose="020B0604020202020204" pitchFamily="34" charset="0"/>
                  </a:rPr>
                  <a:t> ne </a:t>
                </a:r>
                <a:r>
                  <a:rPr lang="en-US" dirty="0" err="1">
                    <a:solidFill>
                      <a:schemeClr val="tx1">
                        <a:lumMod val="75000"/>
                        <a:lumOff val="25000"/>
                      </a:schemeClr>
                    </a:solidFill>
                    <a:latin typeface="Arial" panose="020B0604020202020204" pitchFamily="34" charset="0"/>
                    <a:cs typeface="Arial" panose="020B0604020202020204" pitchFamily="34" charset="0"/>
                  </a:rPr>
                  <a:t>drejtim</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te</a:t>
                </a:r>
                <a:r>
                  <a:rPr lang="en-US" dirty="0">
                    <a:solidFill>
                      <a:schemeClr val="tx1">
                        <a:lumMod val="75000"/>
                        <a:lumOff val="25000"/>
                      </a:schemeClr>
                    </a:solidFill>
                    <a:latin typeface="Arial" panose="020B0604020202020204" pitchFamily="34" charset="0"/>
                    <a:cs typeface="Arial" panose="020B0604020202020204" pitchFamily="34" charset="0"/>
                  </a:rPr>
                  <a:t> pikes 2 ne </a:t>
                </a:r>
                <a:r>
                  <a:rPr lang="en-US" dirty="0" err="1">
                    <a:solidFill>
                      <a:schemeClr val="tx1">
                        <a:lumMod val="75000"/>
                        <a:lumOff val="25000"/>
                      </a:schemeClr>
                    </a:solidFill>
                    <a:latin typeface="Arial" panose="020B0604020202020204" pitchFamily="34" charset="0"/>
                    <a:cs typeface="Arial" panose="020B0604020202020204" pitchFamily="34" charset="0"/>
                  </a:rPr>
                  <a:t>te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njejten</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menyre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si</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vizirimi</a:t>
                </a:r>
                <a:r>
                  <a:rPr lang="en-US" dirty="0">
                    <a:solidFill>
                      <a:schemeClr val="tx1">
                        <a:lumMod val="75000"/>
                        <a:lumOff val="25000"/>
                      </a:schemeClr>
                    </a:solidFill>
                    <a:latin typeface="Arial" panose="020B0604020202020204" pitchFamily="34" charset="0"/>
                    <a:cs typeface="Arial" panose="020B0604020202020204" pitchFamily="34" charset="0"/>
                  </a:rPr>
                  <a:t> ne </a:t>
                </a:r>
                <a:r>
                  <a:rPr lang="en-US" dirty="0" err="1">
                    <a:solidFill>
                      <a:schemeClr val="tx1">
                        <a:lumMod val="75000"/>
                        <a:lumOff val="25000"/>
                      </a:schemeClr>
                    </a:solidFill>
                    <a:latin typeface="Arial" panose="020B0604020202020204" pitchFamily="34" charset="0"/>
                    <a:cs typeface="Arial" panose="020B0604020202020204" pitchFamily="34" charset="0"/>
                  </a:rPr>
                  <a:t>piken</a:t>
                </a:r>
                <a:r>
                  <a:rPr lang="en-US" dirty="0">
                    <a:solidFill>
                      <a:schemeClr val="tx1">
                        <a:lumMod val="75000"/>
                        <a:lumOff val="25000"/>
                      </a:schemeClr>
                    </a:solidFill>
                    <a:latin typeface="Arial" panose="020B0604020202020204" pitchFamily="34" charset="0"/>
                    <a:cs typeface="Arial" panose="020B0604020202020204" pitchFamily="34" charset="0"/>
                  </a:rPr>
                  <a:t> 1 </a:t>
                </a:r>
                <a:r>
                  <a:rPr lang="en-US" dirty="0" err="1">
                    <a:solidFill>
                      <a:schemeClr val="tx1">
                        <a:lumMod val="75000"/>
                        <a:lumOff val="25000"/>
                      </a:schemeClr>
                    </a:solidFill>
                    <a:latin typeface="Arial" panose="020B0604020202020204" pitchFamily="34" charset="0"/>
                    <a:cs typeface="Arial" panose="020B0604020202020204" pitchFamily="34" charset="0"/>
                  </a:rPr>
                  <a:t>dhe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lexohet</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vlera</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kendore</a:t>
                </a:r>
                <a:r>
                  <a:rPr lang="en-US" dirty="0">
                    <a:solidFill>
                      <a:schemeClr val="tx1">
                        <a:lumMod val="75000"/>
                        <a:lumOff val="25000"/>
                      </a:schemeClr>
                    </a:solidFill>
                    <a:latin typeface="Arial" panose="020B0604020202020204" pitchFamily="34" charset="0"/>
                    <a:cs typeface="Arial" panose="020B0604020202020204" pitchFamily="34" charset="0"/>
                  </a:rPr>
                  <a:t> e </a:t>
                </a:r>
                <a:r>
                  <a:rPr lang="en-US" dirty="0" err="1">
                    <a:solidFill>
                      <a:schemeClr val="tx1">
                        <a:lumMod val="75000"/>
                        <a:lumOff val="25000"/>
                      </a:schemeClr>
                    </a:solidFill>
                    <a:latin typeface="Arial" panose="020B0604020202020204" pitchFamily="34" charset="0"/>
                    <a:cs typeface="Arial" panose="020B0604020202020204" pitchFamily="34" charset="0"/>
                  </a:rPr>
                  <a:t>vizures</a:t>
                </a:r>
                <a:r>
                  <a:rPr lang="en-US" dirty="0">
                    <a:solidFill>
                      <a:schemeClr val="tx1">
                        <a:lumMod val="75000"/>
                        <a:lumOff val="25000"/>
                      </a:schemeClr>
                    </a:solidFill>
                    <a:latin typeface="Arial" panose="020B0604020202020204" pitchFamily="34" charset="0"/>
                    <a:cs typeface="Arial" panose="020B0604020202020204" pitchFamily="34" charset="0"/>
                  </a:rPr>
                  <a:t> ne </a:t>
                </a:r>
                <a:r>
                  <a:rPr lang="en-US" dirty="0" err="1">
                    <a:solidFill>
                      <a:schemeClr val="tx1">
                        <a:lumMod val="75000"/>
                        <a:lumOff val="25000"/>
                      </a:schemeClr>
                    </a:solidFill>
                    <a:latin typeface="Arial" panose="020B0604020202020204" pitchFamily="34" charset="0"/>
                    <a:cs typeface="Arial" panose="020B0604020202020204" pitchFamily="34" charset="0"/>
                  </a:rPr>
                  <a:t>piken</a:t>
                </a:r>
                <a:r>
                  <a:rPr lang="en-US" dirty="0">
                    <a:solidFill>
                      <a:schemeClr val="tx1">
                        <a:lumMod val="75000"/>
                        <a:lumOff val="25000"/>
                      </a:schemeClr>
                    </a:solidFill>
                    <a:latin typeface="Arial" panose="020B0604020202020204" pitchFamily="34" charset="0"/>
                    <a:cs typeface="Arial" panose="020B0604020202020204" pitchFamily="34" charset="0"/>
                  </a:rPr>
                  <a:t> 2, p.sh. </a:t>
                </a:r>
              </a:p>
              <a:p>
                <a14:m>
                  <m:oMath xmlns:m="http://schemas.openxmlformats.org/officeDocument/2006/math">
                    <m:sSub>
                      <m:sSubPr>
                        <m:ctrlP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ctrlPr>
                      </m:sSubPr>
                      <m:e>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𝛼</m:t>
                        </m:r>
                      </m:e>
                      <m:sub>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2</m:t>
                        </m:r>
                      </m:sub>
                    </m:sSub>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=87°</m:t>
                    </m:r>
                    <m:sSup>
                      <m:sSupPr>
                        <m:ctrlP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40</m:t>
                        </m:r>
                      </m:e>
                      <m:sup>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sup>
                    </m:sSup>
                    <m:sSup>
                      <m:sSupPr>
                        <m:ctrlP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30</m:t>
                        </m:r>
                      </m:e>
                      <m:sup>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sup>
                    </m:sSup>
                  </m:oMath>
                </a14:m>
                <a:r>
                  <a:rPr lang="en-US" dirty="0">
                    <a:solidFill>
                      <a:schemeClr val="tx1">
                        <a:lumMod val="75000"/>
                        <a:lumOff val="25000"/>
                      </a:schemeClr>
                    </a:solidFill>
                    <a:latin typeface="Arial" panose="020B0604020202020204" pitchFamily="34" charset="0"/>
                    <a:cs typeface="Arial" panose="020B0604020202020204" pitchFamily="34" charset="0"/>
                  </a:rPr>
                  <a:t>.</a:t>
                </a:r>
              </a:p>
            </p:txBody>
          </p:sp>
        </mc:Choice>
        <mc:Fallback xmlns="">
          <p:sp>
            <p:nvSpPr>
              <p:cNvPr id="7" name="TextBox 6">
                <a:extLst>
                  <a:ext uri="{FF2B5EF4-FFF2-40B4-BE49-F238E27FC236}">
                    <a16:creationId xmlns:a16="http://schemas.microsoft.com/office/drawing/2014/main" id="{1C4FA615-AAB0-FB5B-892B-CA47D80B9B65}"/>
                  </a:ext>
                </a:extLst>
              </p:cNvPr>
              <p:cNvSpPr txBox="1">
                <a:spLocks noRot="1" noChangeAspect="1" noMove="1" noResize="1" noEditPoints="1" noAdjustHandles="1" noChangeArrowheads="1" noChangeShapeType="1" noTextEdit="1"/>
              </p:cNvSpPr>
              <p:nvPr/>
            </p:nvSpPr>
            <p:spPr>
              <a:xfrm>
                <a:off x="2059357" y="2046343"/>
                <a:ext cx="5235606" cy="2585323"/>
              </a:xfrm>
              <a:prstGeom prst="rect">
                <a:avLst/>
              </a:prstGeom>
              <a:blipFill>
                <a:blip r:embed="rId3"/>
                <a:stretch>
                  <a:fillRect l="-1048" t="-1415" r="-1630" b="-2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7649617-A1DF-CFFA-27E2-2D3A4AFEF09D}"/>
                  </a:ext>
                </a:extLst>
              </p:cNvPr>
              <p:cNvSpPr txBox="1"/>
              <p:nvPr/>
            </p:nvSpPr>
            <p:spPr>
              <a:xfrm>
                <a:off x="2059357" y="4775446"/>
                <a:ext cx="9978763" cy="1754326"/>
              </a:xfrm>
              <a:prstGeom prst="rect">
                <a:avLst/>
              </a:prstGeom>
              <a:noFill/>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Llogaritja e </a:t>
                </a:r>
                <a:r>
                  <a:rPr lang="en-US" dirty="0" err="1">
                    <a:solidFill>
                      <a:schemeClr val="tx1">
                        <a:lumMod val="75000"/>
                        <a:lumOff val="25000"/>
                      </a:schemeClr>
                    </a:solidFill>
                    <a:latin typeface="Arial" panose="020B0604020202020204" pitchFamily="34" charset="0"/>
                    <a:cs typeface="Arial" panose="020B0604020202020204" pitchFamily="34" charset="0"/>
                  </a:rPr>
                  <a:t>kendit</a:t>
                </a:r>
                <a:r>
                  <a:rPr lang="en-US" dirty="0">
                    <a:solidFill>
                      <a:schemeClr val="tx1">
                        <a:lumMod val="75000"/>
                        <a:lumOff val="25000"/>
                      </a:schemeClr>
                    </a:solidFill>
                    <a:latin typeface="Arial" panose="020B0604020202020204" pitchFamily="34" charset="0"/>
                    <a:cs typeface="Arial" panose="020B0604020202020204" pitchFamily="34" charset="0"/>
                  </a:rPr>
                  <a:t> horizontal </a:t>
                </a:r>
                <a:r>
                  <a:rPr lang="en-US" dirty="0" err="1">
                    <a:solidFill>
                      <a:schemeClr val="tx1">
                        <a:lumMod val="75000"/>
                        <a:lumOff val="25000"/>
                      </a:schemeClr>
                    </a:solidFill>
                    <a:latin typeface="Arial" panose="020B0604020202020204" pitchFamily="34" charset="0"/>
                    <a:cs typeface="Arial" panose="020B0604020202020204" pitchFamily="34" charset="0"/>
                  </a:rPr>
                  <a:t>behet</a:t>
                </a:r>
                <a:r>
                  <a:rPr lang="en-US" dirty="0">
                    <a:solidFill>
                      <a:schemeClr val="tx1">
                        <a:lumMod val="75000"/>
                        <a:lumOff val="25000"/>
                      </a:schemeClr>
                    </a:solidFill>
                    <a:latin typeface="Arial" panose="020B0604020202020204" pitchFamily="34" charset="0"/>
                    <a:cs typeface="Arial" panose="020B0604020202020204" pitchFamily="34" charset="0"/>
                  </a:rPr>
                  <a:t> duke e </a:t>
                </a:r>
                <a:r>
                  <a:rPr lang="en-US" dirty="0" err="1">
                    <a:solidFill>
                      <a:schemeClr val="tx1">
                        <a:lumMod val="75000"/>
                        <a:lumOff val="25000"/>
                      </a:schemeClr>
                    </a:solidFill>
                    <a:latin typeface="Arial" panose="020B0604020202020204" pitchFamily="34" charset="0"/>
                    <a:cs typeface="Arial" panose="020B0604020202020204" pitchFamily="34" charset="0"/>
                  </a:rPr>
                  <a:t>zbritur</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vleren</a:t>
                </a:r>
                <a:r>
                  <a:rPr lang="en-US" dirty="0">
                    <a:solidFill>
                      <a:schemeClr val="tx1">
                        <a:lumMod val="75000"/>
                        <a:lumOff val="25000"/>
                      </a:schemeClr>
                    </a:solidFill>
                    <a:latin typeface="Arial" panose="020B0604020202020204" pitchFamily="34" charset="0"/>
                    <a:cs typeface="Arial" panose="020B0604020202020204" pitchFamily="34" charset="0"/>
                  </a:rPr>
                  <a:t> e </a:t>
                </a:r>
                <a:r>
                  <a:rPr lang="en-US" dirty="0" err="1">
                    <a:solidFill>
                      <a:schemeClr val="tx1">
                        <a:lumMod val="75000"/>
                        <a:lumOff val="25000"/>
                      </a:schemeClr>
                    </a:solidFill>
                    <a:latin typeface="Arial" panose="020B0604020202020204" pitchFamily="34" charset="0"/>
                    <a:cs typeface="Arial" panose="020B0604020202020204" pitchFamily="34" charset="0"/>
                  </a:rPr>
                  <a:t>majte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nga</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vlera</a:t>
                </a:r>
                <a:r>
                  <a:rPr lang="en-US" dirty="0">
                    <a:solidFill>
                      <a:schemeClr val="tx1">
                        <a:lumMod val="75000"/>
                        <a:lumOff val="25000"/>
                      </a:schemeClr>
                    </a:solidFill>
                    <a:latin typeface="Arial" panose="020B0604020202020204" pitchFamily="34" charset="0"/>
                    <a:cs typeface="Arial" panose="020B0604020202020204" pitchFamily="34" charset="0"/>
                  </a:rPr>
                  <a:t> e </a:t>
                </a:r>
                <a:r>
                  <a:rPr lang="en-US" dirty="0" err="1">
                    <a:solidFill>
                      <a:schemeClr val="tx1">
                        <a:lumMod val="75000"/>
                        <a:lumOff val="25000"/>
                      </a:schemeClr>
                    </a:solidFill>
                    <a:latin typeface="Arial" panose="020B0604020202020204" pitchFamily="34" charset="0"/>
                    <a:cs typeface="Arial" panose="020B0604020202020204" pitchFamily="34" charset="0"/>
                  </a:rPr>
                  <a:t>djathte</a:t>
                </a:r>
                <a:r>
                  <a:rPr lang="en-US" dirty="0">
                    <a:solidFill>
                      <a:schemeClr val="tx1">
                        <a:lumMod val="75000"/>
                        <a:lumOff val="25000"/>
                      </a:schemeClr>
                    </a:solidFill>
                    <a:latin typeface="Arial" panose="020B0604020202020204" pitchFamily="34" charset="0"/>
                    <a:cs typeface="Arial" panose="020B0604020202020204" pitchFamily="34" charset="0"/>
                  </a:rPr>
                  <a:t>.</a:t>
                </a:r>
              </a:p>
              <a:p>
                <a:pPr/>
                <a14:m>
                  <m:oMathPara xmlns:m="http://schemas.openxmlformats.org/officeDocument/2006/math">
                    <m:oMathParaPr>
                      <m:jc m:val="left"/>
                    </m:oMathParaPr>
                    <m:oMath xmlns:m="http://schemas.openxmlformats.org/officeDocument/2006/math">
                      <m:r>
                        <a:rPr lang="en-US"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𝛼</m:t>
                      </m:r>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ctrlPr>
                        </m:sSubPr>
                        <m:e>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𝛼</m:t>
                          </m:r>
                        </m:e>
                        <m:sub>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2</m:t>
                          </m:r>
                        </m:sub>
                      </m:sSub>
                      <m:r>
                        <a:rPr lang="en-US" b="0" i="0"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ctrlPr>
                        </m:sSubPr>
                        <m:e>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𝛼</m:t>
                          </m:r>
                        </m:e>
                        <m:sub>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1</m:t>
                          </m:r>
                        </m:sub>
                      </m:sSub>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87°</m:t>
                      </m:r>
                      <m:sSup>
                        <m:sSupPr>
                          <m:ctrlP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40</m:t>
                          </m:r>
                        </m:e>
                        <m:sup>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sup>
                      </m:sSup>
                      <m:sSup>
                        <m:sSupPr>
                          <m:ctrlP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30</m:t>
                          </m:r>
                        </m:e>
                        <m:sup>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sup>
                      </m:sSup>
                      <m:r>
                        <a:rPr lang="en-US" b="0" i="0"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35°</m:t>
                      </m:r>
                      <m:sSup>
                        <m:sSupPr>
                          <m:ctrlP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42</m:t>
                          </m:r>
                        </m:e>
                        <m:sup>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sup>
                      </m:sSup>
                      <m:sSup>
                        <m:sSupPr>
                          <m:ctrlP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55</m:t>
                          </m:r>
                        </m:e>
                        <m:sup>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sup>
                      </m:sSup>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5</m:t>
                      </m:r>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1</m:t>
                      </m:r>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57</m:t>
                          </m:r>
                        </m:e>
                        <m:sup>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sup>
                      </m:sSup>
                      <m:sSup>
                        <m:sSupPr>
                          <m:ctrlP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3</m:t>
                          </m:r>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5</m:t>
                          </m:r>
                        </m:e>
                        <m:sup>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sup>
                      </m:sSup>
                    </m:oMath>
                  </m:oMathPara>
                </a14:m>
                <a:endParaRPr lang="en-US" dirty="0">
                  <a:solidFill>
                    <a:schemeClr val="tx1">
                      <a:lumMod val="75000"/>
                      <a:lumOff val="25000"/>
                    </a:schemeClr>
                  </a:solidFill>
                  <a:latin typeface="Arial" panose="020B0604020202020204" pitchFamily="34" charset="0"/>
                  <a:cs typeface="Arial" panose="020B0604020202020204" pitchFamily="34" charset="0"/>
                </a:endParaRPr>
              </a:p>
              <a:p>
                <a:r>
                  <a:rPr lang="en-US" dirty="0" err="1">
                    <a:solidFill>
                      <a:schemeClr val="tx1">
                        <a:lumMod val="75000"/>
                        <a:lumOff val="25000"/>
                      </a:schemeClr>
                    </a:solidFill>
                    <a:latin typeface="Arial" panose="020B0604020202020204" pitchFamily="34" charset="0"/>
                    <a:cs typeface="Arial" panose="020B0604020202020204" pitchFamily="34" charset="0"/>
                  </a:rPr>
                  <a:t>Nese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vlera</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kendore</a:t>
                </a:r>
                <a:r>
                  <a:rPr lang="en-US" dirty="0">
                    <a:solidFill>
                      <a:schemeClr val="tx1">
                        <a:lumMod val="75000"/>
                        <a:lumOff val="25000"/>
                      </a:schemeClr>
                    </a:solidFill>
                    <a:latin typeface="Arial" panose="020B0604020202020204" pitchFamily="34" charset="0"/>
                    <a:cs typeface="Arial" panose="020B0604020202020204" pitchFamily="34" charset="0"/>
                  </a:rPr>
                  <a:t> e </a:t>
                </a:r>
                <a:r>
                  <a:rPr lang="en-US" dirty="0" err="1">
                    <a:solidFill>
                      <a:schemeClr val="tx1">
                        <a:lumMod val="75000"/>
                        <a:lumOff val="25000"/>
                      </a:schemeClr>
                    </a:solidFill>
                    <a:latin typeface="Arial" panose="020B0604020202020204" pitchFamily="34" charset="0"/>
                    <a:cs typeface="Arial" panose="020B0604020202020204" pitchFamily="34" charset="0"/>
                  </a:rPr>
                  <a:t>vizures</a:t>
                </a:r>
                <a:r>
                  <a:rPr lang="en-US" dirty="0">
                    <a:solidFill>
                      <a:schemeClr val="tx1">
                        <a:lumMod val="75000"/>
                        <a:lumOff val="25000"/>
                      </a:schemeClr>
                    </a:solidFill>
                    <a:latin typeface="Arial" panose="020B0604020202020204" pitchFamily="34" charset="0"/>
                    <a:cs typeface="Arial" panose="020B0604020202020204" pitchFamily="34" charset="0"/>
                  </a:rPr>
                  <a:t> se </a:t>
                </a:r>
                <a:r>
                  <a:rPr lang="en-US" dirty="0" err="1">
                    <a:solidFill>
                      <a:schemeClr val="tx1">
                        <a:lumMod val="75000"/>
                        <a:lumOff val="25000"/>
                      </a:schemeClr>
                    </a:solidFill>
                    <a:latin typeface="Arial" panose="020B0604020202020204" pitchFamily="34" charset="0"/>
                    <a:cs typeface="Arial" panose="020B0604020202020204" pitchFamily="34" charset="0"/>
                  </a:rPr>
                  <a:t>djathte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eshte</a:t>
                </a:r>
                <a:r>
                  <a:rPr lang="en-US" dirty="0">
                    <a:solidFill>
                      <a:schemeClr val="tx1">
                        <a:lumMod val="75000"/>
                        <a:lumOff val="25000"/>
                      </a:schemeClr>
                    </a:solidFill>
                    <a:latin typeface="Arial" panose="020B0604020202020204" pitchFamily="34" charset="0"/>
                    <a:cs typeface="Arial" panose="020B0604020202020204" pitchFamily="34" charset="0"/>
                  </a:rPr>
                  <a:t> me e </a:t>
                </a:r>
                <a:r>
                  <a:rPr lang="en-US" dirty="0" err="1">
                    <a:solidFill>
                      <a:schemeClr val="tx1">
                        <a:lumMod val="75000"/>
                        <a:lumOff val="25000"/>
                      </a:schemeClr>
                    </a:solidFill>
                    <a:latin typeface="Arial" panose="020B0604020202020204" pitchFamily="34" charset="0"/>
                    <a:cs typeface="Arial" panose="020B0604020202020204" pitchFamily="34" charset="0"/>
                  </a:rPr>
                  <a:t>vogel</a:t>
                </a:r>
                <a:r>
                  <a:rPr lang="en-US" dirty="0">
                    <a:solidFill>
                      <a:schemeClr val="tx1">
                        <a:lumMod val="75000"/>
                        <a:lumOff val="25000"/>
                      </a:schemeClr>
                    </a:solidFill>
                    <a:latin typeface="Arial" panose="020B0604020202020204" pitchFamily="34" charset="0"/>
                    <a:cs typeface="Arial" panose="020B0604020202020204" pitchFamily="34" charset="0"/>
                  </a:rPr>
                  <a:t> se </a:t>
                </a:r>
                <a:r>
                  <a:rPr lang="en-US" dirty="0" err="1">
                    <a:solidFill>
                      <a:schemeClr val="tx1">
                        <a:lumMod val="75000"/>
                        <a:lumOff val="25000"/>
                      </a:schemeClr>
                    </a:solidFill>
                    <a:latin typeface="Arial" panose="020B0604020202020204" pitchFamily="34" charset="0"/>
                    <a:cs typeface="Arial" panose="020B0604020202020204" pitchFamily="34" charset="0"/>
                  </a:rPr>
                  <a:t>vlera</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kendore</a:t>
                </a:r>
                <a:r>
                  <a:rPr lang="en-US" dirty="0">
                    <a:solidFill>
                      <a:schemeClr val="tx1">
                        <a:lumMod val="75000"/>
                        <a:lumOff val="25000"/>
                      </a:schemeClr>
                    </a:solidFill>
                    <a:latin typeface="Arial" panose="020B0604020202020204" pitchFamily="34" charset="0"/>
                    <a:cs typeface="Arial" panose="020B0604020202020204" pitchFamily="34" charset="0"/>
                  </a:rPr>
                  <a:t> e </a:t>
                </a:r>
                <a:r>
                  <a:rPr lang="en-US" dirty="0" err="1">
                    <a:solidFill>
                      <a:schemeClr val="tx1">
                        <a:lumMod val="75000"/>
                        <a:lumOff val="25000"/>
                      </a:schemeClr>
                    </a:solidFill>
                    <a:latin typeface="Arial" panose="020B0604020202020204" pitchFamily="34" charset="0"/>
                    <a:cs typeface="Arial" panose="020B0604020202020204" pitchFamily="34" charset="0"/>
                  </a:rPr>
                  <a:t>vizures</a:t>
                </a:r>
                <a:r>
                  <a:rPr lang="en-US" dirty="0">
                    <a:solidFill>
                      <a:schemeClr val="tx1">
                        <a:lumMod val="75000"/>
                        <a:lumOff val="25000"/>
                      </a:schemeClr>
                    </a:solidFill>
                    <a:latin typeface="Arial" panose="020B0604020202020204" pitchFamily="34" charset="0"/>
                    <a:cs typeface="Arial" panose="020B0604020202020204" pitchFamily="34" charset="0"/>
                  </a:rPr>
                  <a:t> se </a:t>
                </a:r>
                <a:r>
                  <a:rPr lang="en-US" dirty="0" err="1">
                    <a:solidFill>
                      <a:schemeClr val="tx1">
                        <a:lumMod val="75000"/>
                        <a:lumOff val="25000"/>
                      </a:schemeClr>
                    </a:solidFill>
                    <a:latin typeface="Arial" panose="020B0604020202020204" pitchFamily="34" charset="0"/>
                    <a:cs typeface="Arial" panose="020B0604020202020204" pitchFamily="34" charset="0"/>
                  </a:rPr>
                  <a:t>majte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atehere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vizures</a:t>
                </a:r>
                <a:r>
                  <a:rPr lang="en-US" dirty="0">
                    <a:solidFill>
                      <a:schemeClr val="tx1">
                        <a:lumMod val="75000"/>
                        <a:lumOff val="25000"/>
                      </a:schemeClr>
                    </a:solidFill>
                    <a:latin typeface="Arial" panose="020B0604020202020204" pitchFamily="34" charset="0"/>
                    <a:cs typeface="Arial" panose="020B0604020202020204" pitchFamily="34" charset="0"/>
                  </a:rPr>
                  <a:t> se </a:t>
                </a:r>
                <a:r>
                  <a:rPr lang="en-US" dirty="0" err="1">
                    <a:solidFill>
                      <a:schemeClr val="tx1">
                        <a:lumMod val="75000"/>
                        <a:lumOff val="25000"/>
                      </a:schemeClr>
                    </a:solidFill>
                    <a:latin typeface="Arial" panose="020B0604020202020204" pitchFamily="34" charset="0"/>
                    <a:cs typeface="Arial" panose="020B0604020202020204" pitchFamily="34" charset="0"/>
                  </a:rPr>
                  <a:t>majte</a:t>
                </a:r>
                <a:r>
                  <a:rPr lang="en-US" dirty="0">
                    <a:solidFill>
                      <a:schemeClr val="tx1">
                        <a:lumMod val="75000"/>
                        <a:lumOff val="25000"/>
                      </a:schemeClr>
                    </a:solidFill>
                    <a:latin typeface="Arial" panose="020B0604020202020204" pitchFamily="34" charset="0"/>
                    <a:cs typeface="Arial" panose="020B0604020202020204" pitchFamily="34" charset="0"/>
                  </a:rPr>
                  <a:t> I </a:t>
                </a:r>
                <a:r>
                  <a:rPr lang="en-US" dirty="0" err="1">
                    <a:solidFill>
                      <a:schemeClr val="tx1">
                        <a:lumMod val="75000"/>
                        <a:lumOff val="25000"/>
                      </a:schemeClr>
                    </a:solidFill>
                    <a:latin typeface="Arial" panose="020B0604020202020204" pitchFamily="34" charset="0"/>
                    <a:cs typeface="Arial" panose="020B0604020202020204" pitchFamily="34" charset="0"/>
                  </a:rPr>
                  <a:t>shtohet</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rrethi</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prej</a:t>
                </a:r>
                <a:r>
                  <a:rPr lang="en-US" dirty="0">
                    <a:solidFill>
                      <a:schemeClr val="tx1">
                        <a:lumMod val="75000"/>
                        <a:lumOff val="25000"/>
                      </a:schemeClr>
                    </a:solidFill>
                    <a:latin typeface="Arial" panose="020B0604020202020204" pitchFamily="34" charset="0"/>
                    <a:cs typeface="Arial" panose="020B0604020202020204" pitchFamily="34" charset="0"/>
                  </a:rPr>
                  <a:t> </a:t>
                </a:r>
                <a14:m>
                  <m:oMath xmlns:m="http://schemas.openxmlformats.org/officeDocument/2006/math">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3</m:t>
                    </m:r>
                    <m:r>
                      <a:rPr lang="en-US" b="0" i="1" smtClean="0">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60</m:t>
                    </m:r>
                    <m:r>
                      <a:rPr lang="en-US" i="1">
                        <a:solidFill>
                          <a:schemeClr val="tx1">
                            <a:lumMod val="75000"/>
                            <a:lumOff val="25000"/>
                          </a:schemeClr>
                        </a:solidFill>
                        <a:latin typeface="Cambria Math" panose="02040503050406030204" pitchFamily="18" charset="0"/>
                        <a:ea typeface="Cambria Math" panose="02040503050406030204" pitchFamily="18" charset="0"/>
                        <a:cs typeface="Arial" panose="020B0604020202020204" pitchFamily="34" charset="0"/>
                      </a:rPr>
                      <m:t>°</m:t>
                    </m:r>
                  </m:oMath>
                </a14:m>
                <a:r>
                  <a:rPr lang="en-US" dirty="0">
                    <a:solidFill>
                      <a:schemeClr val="tx1">
                        <a:lumMod val="75000"/>
                        <a:lumOff val="25000"/>
                      </a:schemeClr>
                    </a:solidFill>
                    <a:latin typeface="Arial" panose="020B0604020202020204" pitchFamily="34" charset="0"/>
                    <a:cs typeface="Arial" panose="020B0604020202020204" pitchFamily="34" charset="0"/>
                  </a:rPr>
                  <a:t>.</a:t>
                </a:r>
              </a:p>
              <a:p>
                <a:r>
                  <a:rPr lang="en-US" dirty="0" err="1">
                    <a:solidFill>
                      <a:schemeClr val="tx1">
                        <a:lumMod val="75000"/>
                        <a:lumOff val="25000"/>
                      </a:schemeClr>
                    </a:solidFill>
                    <a:latin typeface="Arial" panose="020B0604020202020204" pitchFamily="34" charset="0"/>
                    <a:cs typeface="Arial" panose="020B0604020202020204" pitchFamily="34" charset="0"/>
                  </a:rPr>
                  <a:t>Matja</a:t>
                </a:r>
                <a:r>
                  <a:rPr lang="en-US" dirty="0">
                    <a:solidFill>
                      <a:schemeClr val="tx1">
                        <a:lumMod val="75000"/>
                        <a:lumOff val="25000"/>
                      </a:schemeClr>
                    </a:solidFill>
                    <a:latin typeface="Arial" panose="020B0604020202020204" pitchFamily="34" charset="0"/>
                    <a:cs typeface="Arial" panose="020B0604020202020204" pitchFamily="34" charset="0"/>
                  </a:rPr>
                  <a:t> e </a:t>
                </a:r>
                <a:r>
                  <a:rPr lang="en-US" dirty="0" err="1">
                    <a:solidFill>
                      <a:schemeClr val="tx1">
                        <a:lumMod val="75000"/>
                        <a:lumOff val="25000"/>
                      </a:schemeClr>
                    </a:solidFill>
                    <a:latin typeface="Arial" panose="020B0604020202020204" pitchFamily="34" charset="0"/>
                    <a:cs typeface="Arial" panose="020B0604020202020204" pitchFamily="34" charset="0"/>
                  </a:rPr>
                  <a:t>kendeve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horizontale</a:t>
                </a:r>
                <a:r>
                  <a:rPr lang="en-US" dirty="0">
                    <a:solidFill>
                      <a:schemeClr val="tx1">
                        <a:lumMod val="75000"/>
                        <a:lumOff val="25000"/>
                      </a:schemeClr>
                    </a:solidFill>
                    <a:latin typeface="Arial" panose="020B0604020202020204" pitchFamily="34" charset="0"/>
                    <a:cs typeface="Arial" panose="020B0604020202020204" pitchFamily="34" charset="0"/>
                  </a:rPr>
                  <a:t> me </a:t>
                </a:r>
                <a:r>
                  <a:rPr lang="en-US" dirty="0" err="1">
                    <a:solidFill>
                      <a:schemeClr val="tx1">
                        <a:lumMod val="75000"/>
                        <a:lumOff val="25000"/>
                      </a:schemeClr>
                    </a:solidFill>
                    <a:latin typeface="Arial" panose="020B0604020202020204" pitchFamily="34" charset="0"/>
                    <a:cs typeface="Arial" panose="020B0604020202020204" pitchFamily="34" charset="0"/>
                  </a:rPr>
                  <a:t>metoden</a:t>
                </a:r>
                <a:r>
                  <a:rPr lang="en-US" dirty="0">
                    <a:solidFill>
                      <a:schemeClr val="tx1">
                        <a:lumMod val="75000"/>
                        <a:lumOff val="25000"/>
                      </a:schemeClr>
                    </a:solidFill>
                    <a:latin typeface="Arial" panose="020B0604020202020204" pitchFamily="34" charset="0"/>
                    <a:cs typeface="Arial" panose="020B0604020202020204" pitchFamily="34" charset="0"/>
                  </a:rPr>
                  <a:t> e </a:t>
                </a:r>
                <a:r>
                  <a:rPr lang="en-US" dirty="0" err="1">
                    <a:solidFill>
                      <a:schemeClr val="tx1">
                        <a:lumMod val="75000"/>
                        <a:lumOff val="25000"/>
                      </a:schemeClr>
                    </a:solidFill>
                    <a:latin typeface="Arial" panose="020B0604020202020204" pitchFamily="34" charset="0"/>
                    <a:cs typeface="Arial" panose="020B0604020202020204" pitchFamily="34" charset="0"/>
                  </a:rPr>
                  <a:t>thjeshte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eshte</a:t>
                </a:r>
                <a:r>
                  <a:rPr lang="en-US" dirty="0">
                    <a:solidFill>
                      <a:schemeClr val="tx1">
                        <a:lumMod val="75000"/>
                        <a:lumOff val="25000"/>
                      </a:schemeClr>
                    </a:solidFill>
                    <a:latin typeface="Arial" panose="020B0604020202020204" pitchFamily="34" charset="0"/>
                    <a:cs typeface="Arial" panose="020B0604020202020204" pitchFamily="34" charset="0"/>
                  </a:rPr>
                  <a:t> me e </a:t>
                </a:r>
                <a:r>
                  <a:rPr lang="en-US" dirty="0" err="1">
                    <a:solidFill>
                      <a:schemeClr val="tx1">
                        <a:lumMod val="75000"/>
                        <a:lumOff val="25000"/>
                      </a:schemeClr>
                    </a:solidFill>
                    <a:latin typeface="Arial" panose="020B0604020202020204" pitchFamily="34" charset="0"/>
                    <a:cs typeface="Arial" panose="020B0604020202020204" pitchFamily="34" charset="0"/>
                  </a:rPr>
                  <a:t>leht</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dhe</a:t>
                </a:r>
                <a:r>
                  <a:rPr lang="en-US" dirty="0">
                    <a:solidFill>
                      <a:schemeClr val="tx1">
                        <a:lumMod val="75000"/>
                        <a:lumOff val="25000"/>
                      </a:schemeClr>
                    </a:solidFill>
                    <a:latin typeface="Arial" panose="020B0604020202020204" pitchFamily="34" charset="0"/>
                    <a:cs typeface="Arial" panose="020B0604020202020204" pitchFamily="34" charset="0"/>
                  </a:rPr>
                  <a:t> me e </a:t>
                </a:r>
                <a:r>
                  <a:rPr lang="en-US" dirty="0" err="1">
                    <a:solidFill>
                      <a:schemeClr val="tx1">
                        <a:lumMod val="75000"/>
                        <a:lumOff val="25000"/>
                      </a:schemeClr>
                    </a:solidFill>
                    <a:latin typeface="Arial" panose="020B0604020202020204" pitchFamily="34" charset="0"/>
                    <a:cs typeface="Arial" panose="020B0604020202020204" pitchFamily="34" charset="0"/>
                  </a:rPr>
                  <a:t>shpejt</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por</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nuk</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siguron</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saktesi</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te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larte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te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matjes</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dhe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kontrollit</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te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kendeve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te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matura</a:t>
                </a:r>
                <a:r>
                  <a:rPr lang="en-US" dirty="0">
                    <a:solidFill>
                      <a:schemeClr val="tx1">
                        <a:lumMod val="75000"/>
                        <a:lumOff val="25000"/>
                      </a:schemeClr>
                    </a:solidFill>
                    <a:latin typeface="Arial" panose="020B0604020202020204" pitchFamily="34" charset="0"/>
                    <a:cs typeface="Arial" panose="020B0604020202020204" pitchFamily="34" charset="0"/>
                  </a:rPr>
                  <a:t>.</a:t>
                </a:r>
              </a:p>
            </p:txBody>
          </p:sp>
        </mc:Choice>
        <mc:Fallback xmlns="">
          <p:sp>
            <p:nvSpPr>
              <p:cNvPr id="9" name="TextBox 8">
                <a:extLst>
                  <a:ext uri="{FF2B5EF4-FFF2-40B4-BE49-F238E27FC236}">
                    <a16:creationId xmlns:a16="http://schemas.microsoft.com/office/drawing/2014/main" id="{F7649617-A1DF-CFFA-27E2-2D3A4AFEF09D}"/>
                  </a:ext>
                </a:extLst>
              </p:cNvPr>
              <p:cNvSpPr txBox="1">
                <a:spLocks noRot="1" noChangeAspect="1" noMove="1" noResize="1" noEditPoints="1" noAdjustHandles="1" noChangeArrowheads="1" noChangeShapeType="1" noTextEdit="1"/>
              </p:cNvSpPr>
              <p:nvPr/>
            </p:nvSpPr>
            <p:spPr>
              <a:xfrm>
                <a:off x="2059357" y="4775446"/>
                <a:ext cx="9978763" cy="1754326"/>
              </a:xfrm>
              <a:prstGeom prst="rect">
                <a:avLst/>
              </a:prstGeom>
              <a:blipFill>
                <a:blip r:embed="rId4"/>
                <a:stretch>
                  <a:fillRect l="-550" t="-1736" b="-4514"/>
                </a:stretch>
              </a:blipFill>
            </p:spPr>
            <p:txBody>
              <a:bodyPr/>
              <a:lstStyle/>
              <a:p>
                <a:r>
                  <a:rPr lang="en-US">
                    <a:noFill/>
                  </a:rPr>
                  <a:t> </a:t>
                </a:r>
              </a:p>
            </p:txBody>
          </p:sp>
        </mc:Fallback>
      </mc:AlternateContent>
    </p:spTree>
    <p:extLst>
      <p:ext uri="{BB962C8B-B14F-4D97-AF65-F5344CB8AC3E}">
        <p14:creationId xmlns:p14="http://schemas.microsoft.com/office/powerpoint/2010/main" val="908439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01735-434D-54F2-283E-C1BCA3B25227}"/>
              </a:ext>
            </a:extLst>
          </p:cNvPr>
          <p:cNvSpPr>
            <a:spLocks noGrp="1"/>
          </p:cNvSpPr>
          <p:nvPr>
            <p:ph type="title"/>
          </p:nvPr>
        </p:nvSpPr>
        <p:spPr>
          <a:xfrm>
            <a:off x="2317717" y="72863"/>
            <a:ext cx="8911687" cy="698663"/>
          </a:xfrm>
        </p:spPr>
        <p:txBody>
          <a:bodyPr/>
          <a:lstStyle/>
          <a:p>
            <a:pPr algn="ct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Metoda</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serive</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67C58CF-FFFA-30ED-CAE5-9C9C70D1ECE8}"/>
              </a:ext>
            </a:extLst>
          </p:cNvPr>
          <p:cNvSpPr>
            <a:spLocks noGrp="1"/>
          </p:cNvSpPr>
          <p:nvPr>
            <p:ph idx="1"/>
          </p:nvPr>
        </p:nvSpPr>
        <p:spPr>
          <a:xfrm>
            <a:off x="1473692" y="643545"/>
            <a:ext cx="6312023" cy="4372338"/>
          </a:xfrm>
        </p:spPr>
        <p:txBody>
          <a:bodyPr>
            <a:noAutofit/>
          </a:bodyPr>
          <a:lstStyle/>
          <a:p>
            <a:r>
              <a:rPr lang="en-US" dirty="0">
                <a:latin typeface="Arial" panose="020B0604020202020204" pitchFamily="34" charset="0"/>
                <a:cs typeface="Arial" panose="020B0604020202020204" pitchFamily="34" charset="0"/>
              </a:rPr>
              <a:t>Metoda e </a:t>
            </a:r>
            <a:r>
              <a:rPr lang="en-US" dirty="0" err="1">
                <a:latin typeface="Arial" panose="020B0604020202020204" pitchFamily="34" charset="0"/>
                <a:cs typeface="Arial" panose="020B0604020202020204" pitchFamily="34" charset="0"/>
              </a:rPr>
              <a:t>serive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behet</a:t>
            </a:r>
            <a:r>
              <a:rPr lang="en-US" dirty="0">
                <a:latin typeface="Arial" panose="020B0604020202020204" pitchFamily="34" charset="0"/>
                <a:cs typeface="Arial" panose="020B0604020202020204" pitchFamily="34" charset="0"/>
              </a:rPr>
              <a:t> me </a:t>
            </a:r>
            <a:r>
              <a:rPr lang="en-US" dirty="0" err="1">
                <a:latin typeface="Arial" panose="020B0604020202020204" pitchFamily="34" charset="0"/>
                <a:cs typeface="Arial" panose="020B0604020202020204" pitchFamily="34" charset="0"/>
              </a:rPr>
              <a:t>matjen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vizurave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horizontale</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dy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pozita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dylbise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gje</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cila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mundeson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eleminimin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gabimeve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gjate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matjes</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Matja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kendeve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horizontale</a:t>
            </a:r>
            <a:r>
              <a:rPr lang="en-US" dirty="0">
                <a:latin typeface="Arial" panose="020B0604020202020204" pitchFamily="34" charset="0"/>
                <a:cs typeface="Arial" panose="020B0604020202020204" pitchFamily="34" charset="0"/>
              </a:rPr>
              <a:t> me </a:t>
            </a:r>
            <a:r>
              <a:rPr lang="en-US" dirty="0" err="1">
                <a:latin typeface="Arial" panose="020B0604020202020204" pitchFamily="34" charset="0"/>
                <a:cs typeface="Arial" panose="020B0604020202020204" pitchFamily="34" charset="0"/>
              </a:rPr>
              <a:t>metoden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serive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vijon</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Mbi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piken</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cilen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eshte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qendersuar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horizontuar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teodoliti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psh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mbi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piken</a:t>
            </a:r>
            <a:r>
              <a:rPr lang="en-US" dirty="0">
                <a:latin typeface="Arial" panose="020B0604020202020204" pitchFamily="34" charset="0"/>
                <a:cs typeface="Arial" panose="020B0604020202020204" pitchFamily="34" charset="0"/>
              </a:rPr>
              <a:t> S, </a:t>
            </a:r>
            <a:r>
              <a:rPr lang="en-US" dirty="0" err="1">
                <a:latin typeface="Arial" panose="020B0604020202020204" pitchFamily="34" charset="0"/>
                <a:cs typeface="Arial" panose="020B0604020202020204" pitchFamily="34" charset="0"/>
              </a:rPr>
              <a:t>orientohet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teodoliti</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njeren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pikat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cilat</a:t>
            </a:r>
            <a:r>
              <a:rPr lang="en-US" dirty="0">
                <a:latin typeface="Arial" panose="020B0604020202020204" pitchFamily="34" charset="0"/>
                <a:cs typeface="Arial" panose="020B0604020202020204" pitchFamily="34" charset="0"/>
              </a:rPr>
              <a:t> jane </a:t>
            </a:r>
            <a:r>
              <a:rPr lang="en-US" dirty="0" err="1">
                <a:latin typeface="Arial" panose="020B0604020202020204" pitchFamily="34" charset="0"/>
                <a:cs typeface="Arial" panose="020B0604020202020204" pitchFamily="34" charset="0"/>
              </a:rPr>
              <a:t>rreth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saj</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psh</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piken</a:t>
            </a:r>
            <a:r>
              <a:rPr lang="en-US" dirty="0">
                <a:latin typeface="Arial" panose="020B0604020202020204" pitchFamily="34" charset="0"/>
                <a:cs typeface="Arial" panose="020B0604020202020204" pitchFamily="34" charset="0"/>
              </a:rPr>
              <a:t> A, e </a:t>
            </a:r>
            <a:r>
              <a:rPr lang="en-US" dirty="0" err="1">
                <a:latin typeface="Arial" panose="020B0604020202020204" pitchFamily="34" charset="0"/>
                <a:cs typeface="Arial" panose="020B0604020202020204" pitchFamily="34" charset="0"/>
              </a:rPr>
              <a:t>cila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njekohesisht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konsiderohet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a:t>
            </a:r>
            <a:r>
              <a:rPr lang="en-US" dirty="0">
                <a:latin typeface="Arial" panose="020B0604020202020204" pitchFamily="34" charset="0"/>
                <a:cs typeface="Arial" panose="020B0604020202020204" pitchFamily="34" charset="0"/>
              </a:rPr>
              <a:t> pike e </a:t>
            </a:r>
            <a:r>
              <a:rPr lang="en-US" dirty="0" err="1">
                <a:latin typeface="Arial" panose="020B0604020202020204" pitchFamily="34" charset="0"/>
                <a:cs typeface="Arial" panose="020B0604020202020204" pitchFamily="34" charset="0"/>
              </a:rPr>
              <a:t>fillimit</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poziten</a:t>
            </a:r>
            <a:r>
              <a:rPr lang="en-US" dirty="0">
                <a:latin typeface="Arial" panose="020B0604020202020204" pitchFamily="34" charset="0"/>
                <a:cs typeface="Arial" panose="020B0604020202020204" pitchFamily="34" charset="0"/>
              </a:rPr>
              <a:t> e pare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dylbise</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pari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vrojtohet</a:t>
            </a:r>
            <a:r>
              <a:rPr lang="en-US" dirty="0">
                <a:latin typeface="Arial" panose="020B0604020202020204" pitchFamily="34" charset="0"/>
                <a:cs typeface="Arial" panose="020B0604020202020204" pitchFamily="34" charset="0"/>
              </a:rPr>
              <a:t> pika e </a:t>
            </a:r>
            <a:r>
              <a:rPr lang="en-US" dirty="0" err="1">
                <a:latin typeface="Arial" panose="020B0604020202020204" pitchFamily="34" charset="0"/>
                <a:cs typeface="Arial" panose="020B0604020202020204" pitchFamily="34" charset="0"/>
              </a:rPr>
              <a:t>fillimit</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lexohet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vlera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vizures</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limben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horizontale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vazhdohet</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njejten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menyre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edhe</a:t>
            </a:r>
            <a:r>
              <a:rPr lang="en-US" dirty="0">
                <a:latin typeface="Arial" panose="020B0604020202020204" pitchFamily="34" charset="0"/>
                <a:cs typeface="Arial" panose="020B0604020202020204" pitchFamily="34" charset="0"/>
              </a:rPr>
              <a:t> per </a:t>
            </a:r>
            <a:r>
              <a:rPr lang="en-US" dirty="0" err="1">
                <a:latin typeface="Arial" panose="020B0604020202020204" pitchFamily="34" charset="0"/>
                <a:cs typeface="Arial" panose="020B0604020202020204" pitchFamily="34" charset="0"/>
              </a:rPr>
              <a:t>pikat</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tjera</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kete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pikat</a:t>
            </a:r>
            <a:r>
              <a:rPr lang="en-US" dirty="0">
                <a:latin typeface="Arial" panose="020B0604020202020204" pitchFamily="34" charset="0"/>
                <a:cs typeface="Arial" panose="020B0604020202020204" pitchFamily="34" charset="0"/>
              </a:rPr>
              <a:t> B, C, D </a:t>
            </a:r>
            <a:r>
              <a:rPr lang="en-US" dirty="0" err="1">
                <a:latin typeface="Arial" panose="020B0604020202020204" pitchFamily="34" charset="0"/>
                <a:cs typeface="Arial" panose="020B0604020202020204" pitchFamily="34" charset="0"/>
              </a:rPr>
              <a:t>dhe</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Keshtu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kryhet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gjysme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seri</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matjes</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kendeve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horizontale</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poziten</a:t>
            </a:r>
            <a:r>
              <a:rPr lang="en-US" dirty="0">
                <a:latin typeface="Arial" panose="020B0604020202020204" pitchFamily="34" charset="0"/>
                <a:cs typeface="Arial" panose="020B0604020202020204" pitchFamily="34" charset="0"/>
              </a:rPr>
              <a:t> e pare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dylbise</a:t>
            </a:r>
            <a:r>
              <a:rPr lang="en-US"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C21DEDA4-C54A-4453-5E55-3BE4F6879167}"/>
              </a:ext>
            </a:extLst>
          </p:cNvPr>
          <p:cNvPicPr>
            <a:picLocks noChangeAspect="1"/>
          </p:cNvPicPr>
          <p:nvPr/>
        </p:nvPicPr>
        <p:blipFill>
          <a:blip r:embed="rId2"/>
          <a:stretch>
            <a:fillRect/>
          </a:stretch>
        </p:blipFill>
        <p:spPr>
          <a:xfrm>
            <a:off x="7785716" y="771526"/>
            <a:ext cx="3984920" cy="313181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E5C6748-C7EC-8BCD-6DE4-DD218C17EC83}"/>
                  </a:ext>
                </a:extLst>
              </p:cNvPr>
              <p:cNvSpPr txBox="1"/>
              <p:nvPr/>
            </p:nvSpPr>
            <p:spPr>
              <a:xfrm>
                <a:off x="1777753" y="5143864"/>
                <a:ext cx="9992883" cy="1754326"/>
              </a:xfrm>
              <a:prstGeom prst="rect">
                <a:avLst/>
              </a:prstGeom>
              <a:noFill/>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Rrotullohet </a:t>
                </a:r>
                <a:r>
                  <a:rPr lang="en-US" dirty="0" err="1">
                    <a:solidFill>
                      <a:schemeClr val="tx1">
                        <a:lumMod val="75000"/>
                        <a:lumOff val="25000"/>
                      </a:schemeClr>
                    </a:solidFill>
                    <a:latin typeface="Arial" panose="020B0604020202020204" pitchFamily="34" charset="0"/>
                    <a:cs typeface="Arial" panose="020B0604020202020204" pitchFamily="34" charset="0"/>
                  </a:rPr>
                  <a:t>alhidada</a:t>
                </a:r>
                <a:r>
                  <a:rPr lang="en-US" dirty="0">
                    <a:solidFill>
                      <a:schemeClr val="tx1">
                        <a:lumMod val="75000"/>
                        <a:lumOff val="25000"/>
                      </a:schemeClr>
                    </a:solidFill>
                    <a:latin typeface="Arial" panose="020B0604020202020204" pitchFamily="34" charset="0"/>
                    <a:cs typeface="Arial" panose="020B0604020202020204" pitchFamily="34" charset="0"/>
                  </a:rPr>
                  <a:t> per </a:t>
                </a:r>
                <a14:m>
                  <m:oMath xmlns:m="http://schemas.openxmlformats.org/officeDocument/2006/math">
                    <m:r>
                      <a:rPr lang="en-US">
                        <a:solidFill>
                          <a:schemeClr val="tx1">
                            <a:lumMod val="75000"/>
                            <a:lumOff val="25000"/>
                          </a:schemeClr>
                        </a:solidFill>
                        <a:latin typeface="Cambria Math" panose="02040503050406030204" pitchFamily="18" charset="0"/>
                        <a:cs typeface="Arial" panose="020B0604020202020204" pitchFamily="34" charset="0"/>
                      </a:rPr>
                      <m:t>180°</m:t>
                    </m:r>
                  </m:oMath>
                </a14:m>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dhe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pastaj</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edhe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dylbia</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rrotullohet</a:t>
                </a:r>
                <a:r>
                  <a:rPr lang="en-US" dirty="0">
                    <a:solidFill>
                      <a:schemeClr val="tx1">
                        <a:lumMod val="75000"/>
                        <a:lumOff val="25000"/>
                      </a:schemeClr>
                    </a:solidFill>
                    <a:latin typeface="Arial" panose="020B0604020202020204" pitchFamily="34" charset="0"/>
                    <a:cs typeface="Arial" panose="020B0604020202020204" pitchFamily="34" charset="0"/>
                  </a:rPr>
                  <a:t> per </a:t>
                </a:r>
                <a14:m>
                  <m:oMath xmlns:m="http://schemas.openxmlformats.org/officeDocument/2006/math">
                    <m:r>
                      <a:rPr lang="en-US">
                        <a:solidFill>
                          <a:schemeClr val="tx1">
                            <a:lumMod val="75000"/>
                            <a:lumOff val="25000"/>
                          </a:schemeClr>
                        </a:solidFill>
                        <a:latin typeface="Cambria Math" panose="02040503050406030204" pitchFamily="18" charset="0"/>
                        <a:cs typeface="Arial" panose="020B0604020202020204" pitchFamily="34" charset="0"/>
                      </a:rPr>
                      <m:t>180°</m:t>
                    </m:r>
                  </m:oMath>
                </a14:m>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dhe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fillon</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vrojtimi</a:t>
                </a:r>
                <a:r>
                  <a:rPr lang="en-US" dirty="0">
                    <a:solidFill>
                      <a:schemeClr val="tx1">
                        <a:lumMod val="75000"/>
                        <a:lumOff val="25000"/>
                      </a:schemeClr>
                    </a:solidFill>
                    <a:latin typeface="Arial" panose="020B0604020202020204" pitchFamily="34" charset="0"/>
                    <a:cs typeface="Arial" panose="020B0604020202020204" pitchFamily="34" charset="0"/>
                  </a:rPr>
                  <a:t> I </a:t>
                </a:r>
                <a:r>
                  <a:rPr lang="en-US" dirty="0" err="1">
                    <a:solidFill>
                      <a:schemeClr val="tx1">
                        <a:lumMod val="75000"/>
                        <a:lumOff val="25000"/>
                      </a:schemeClr>
                    </a:solidFill>
                    <a:latin typeface="Arial" panose="020B0604020202020204" pitchFamily="34" charset="0"/>
                    <a:cs typeface="Arial" panose="020B0604020202020204" pitchFamily="34" charset="0"/>
                  </a:rPr>
                  <a:t>pikave</a:t>
                </a:r>
                <a:r>
                  <a:rPr lang="en-US" dirty="0">
                    <a:solidFill>
                      <a:schemeClr val="tx1">
                        <a:lumMod val="75000"/>
                        <a:lumOff val="25000"/>
                      </a:schemeClr>
                    </a:solidFill>
                    <a:latin typeface="Arial" panose="020B0604020202020204" pitchFamily="34" charset="0"/>
                    <a:cs typeface="Arial" panose="020B0604020202020204" pitchFamily="34" charset="0"/>
                  </a:rPr>
                  <a:t> ne </a:t>
                </a:r>
                <a:r>
                  <a:rPr lang="en-US" dirty="0" err="1">
                    <a:solidFill>
                      <a:schemeClr val="tx1">
                        <a:lumMod val="75000"/>
                        <a:lumOff val="25000"/>
                      </a:schemeClr>
                    </a:solidFill>
                    <a:latin typeface="Arial" panose="020B0604020202020204" pitchFamily="34" charset="0"/>
                    <a:cs typeface="Arial" panose="020B0604020202020204" pitchFamily="34" charset="0"/>
                  </a:rPr>
                  <a:t>drejtim</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te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kundert</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nga</a:t>
                </a:r>
                <a:r>
                  <a:rPr lang="en-US" dirty="0">
                    <a:solidFill>
                      <a:schemeClr val="tx1">
                        <a:lumMod val="75000"/>
                        <a:lumOff val="25000"/>
                      </a:schemeClr>
                    </a:solidFill>
                    <a:latin typeface="Arial" panose="020B0604020202020204" pitchFamily="34" charset="0"/>
                    <a:cs typeface="Arial" panose="020B0604020202020204" pitchFamily="34" charset="0"/>
                  </a:rPr>
                  <a:t> ai I </a:t>
                </a:r>
                <a:r>
                  <a:rPr lang="en-US" dirty="0" err="1">
                    <a:solidFill>
                      <a:schemeClr val="tx1">
                        <a:lumMod val="75000"/>
                        <a:lumOff val="25000"/>
                      </a:schemeClr>
                    </a:solidFill>
                    <a:latin typeface="Arial" panose="020B0604020202020204" pitchFamily="34" charset="0"/>
                    <a:cs typeface="Arial" panose="020B0604020202020204" pitchFamily="34" charset="0"/>
                  </a:rPr>
                  <a:t>pari</a:t>
                </a:r>
                <a:r>
                  <a:rPr lang="en-US" dirty="0">
                    <a:solidFill>
                      <a:schemeClr val="tx1">
                        <a:lumMod val="75000"/>
                        <a:lumOff val="25000"/>
                      </a:schemeClr>
                    </a:solidFill>
                    <a:latin typeface="Arial" panose="020B0604020202020204" pitchFamily="34" charset="0"/>
                    <a:cs typeface="Arial" panose="020B0604020202020204" pitchFamily="34" charset="0"/>
                  </a:rPr>
                  <a:t>. </a:t>
                </a:r>
              </a:p>
              <a:p>
                <a:r>
                  <a:rPr lang="en-US" dirty="0">
                    <a:solidFill>
                      <a:schemeClr val="tx1">
                        <a:lumMod val="75000"/>
                        <a:lumOff val="25000"/>
                      </a:schemeClr>
                    </a:solidFill>
                    <a:latin typeface="Arial" panose="020B0604020202020204" pitchFamily="34" charset="0"/>
                    <a:cs typeface="Arial" panose="020B0604020202020204" pitchFamily="34" charset="0"/>
                  </a:rPr>
                  <a:t>Tani </a:t>
                </a:r>
                <a:r>
                  <a:rPr lang="en-US" dirty="0" err="1">
                    <a:solidFill>
                      <a:schemeClr val="tx1">
                        <a:lumMod val="75000"/>
                        <a:lumOff val="25000"/>
                      </a:schemeClr>
                    </a:solidFill>
                    <a:latin typeface="Arial" panose="020B0604020202020204" pitchFamily="34" charset="0"/>
                    <a:cs typeface="Arial" panose="020B0604020202020204" pitchFamily="34" charset="0"/>
                  </a:rPr>
                  <a:t>instrumeti</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eshte</a:t>
                </a:r>
                <a:r>
                  <a:rPr lang="en-US" dirty="0">
                    <a:solidFill>
                      <a:schemeClr val="tx1">
                        <a:lumMod val="75000"/>
                        <a:lumOff val="25000"/>
                      </a:schemeClr>
                    </a:solidFill>
                    <a:latin typeface="Arial" panose="020B0604020202020204" pitchFamily="34" charset="0"/>
                    <a:cs typeface="Arial" panose="020B0604020202020204" pitchFamily="34" charset="0"/>
                  </a:rPr>
                  <a:t> ne </a:t>
                </a:r>
                <a:r>
                  <a:rPr lang="en-US" dirty="0" err="1">
                    <a:solidFill>
                      <a:schemeClr val="tx1">
                        <a:lumMod val="75000"/>
                        <a:lumOff val="25000"/>
                      </a:schemeClr>
                    </a:solidFill>
                    <a:latin typeface="Arial" panose="020B0604020202020204" pitchFamily="34" charset="0"/>
                    <a:cs typeface="Arial" panose="020B0604020202020204" pitchFamily="34" charset="0"/>
                  </a:rPr>
                  <a:t>poziten</a:t>
                </a:r>
                <a:r>
                  <a:rPr lang="en-US" dirty="0">
                    <a:solidFill>
                      <a:schemeClr val="tx1">
                        <a:lumMod val="75000"/>
                        <a:lumOff val="25000"/>
                      </a:schemeClr>
                    </a:solidFill>
                    <a:latin typeface="Arial" panose="020B0604020202020204" pitchFamily="34" charset="0"/>
                    <a:cs typeface="Arial" panose="020B0604020202020204" pitchFamily="34" charset="0"/>
                  </a:rPr>
                  <a:t> e </a:t>
                </a:r>
                <a:r>
                  <a:rPr lang="en-US" dirty="0" err="1">
                    <a:solidFill>
                      <a:schemeClr val="tx1">
                        <a:lumMod val="75000"/>
                        <a:lumOff val="25000"/>
                      </a:schemeClr>
                    </a:solidFill>
                    <a:latin typeface="Arial" panose="020B0604020202020204" pitchFamily="34" charset="0"/>
                    <a:cs typeface="Arial" panose="020B0604020202020204" pitchFamily="34" charset="0"/>
                  </a:rPr>
                  <a:t>dyte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te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dylbise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dhe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vrojtohet</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nga</a:t>
                </a:r>
                <a:r>
                  <a:rPr lang="en-US" dirty="0">
                    <a:solidFill>
                      <a:schemeClr val="tx1">
                        <a:lumMod val="75000"/>
                        <a:lumOff val="25000"/>
                      </a:schemeClr>
                    </a:solidFill>
                    <a:latin typeface="Arial" panose="020B0604020202020204" pitchFamily="34" charset="0"/>
                    <a:cs typeface="Arial" panose="020B0604020202020204" pitchFamily="34" charset="0"/>
                  </a:rPr>
                  <a:t> pika A, </a:t>
                </a:r>
                <a:r>
                  <a:rPr lang="en-US" dirty="0" err="1">
                    <a:solidFill>
                      <a:schemeClr val="tx1">
                        <a:lumMod val="75000"/>
                        <a:lumOff val="25000"/>
                      </a:schemeClr>
                    </a:solidFill>
                    <a:latin typeface="Arial" panose="020B0604020202020204" pitchFamily="34" charset="0"/>
                    <a:cs typeface="Arial" panose="020B0604020202020204" pitchFamily="34" charset="0"/>
                  </a:rPr>
                  <a:t>lxohet</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limba</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horizontale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dhe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vazhdohet</a:t>
                </a:r>
                <a:r>
                  <a:rPr lang="en-US" dirty="0">
                    <a:solidFill>
                      <a:schemeClr val="tx1">
                        <a:lumMod val="75000"/>
                        <a:lumOff val="25000"/>
                      </a:schemeClr>
                    </a:solidFill>
                    <a:latin typeface="Arial" panose="020B0604020202020204" pitchFamily="34" charset="0"/>
                    <a:cs typeface="Arial" panose="020B0604020202020204" pitchFamily="34" charset="0"/>
                  </a:rPr>
                  <a:t> me </a:t>
                </a:r>
                <a:r>
                  <a:rPr lang="en-US" dirty="0" err="1">
                    <a:solidFill>
                      <a:schemeClr val="tx1">
                        <a:lumMod val="75000"/>
                        <a:lumOff val="25000"/>
                      </a:schemeClr>
                    </a:solidFill>
                    <a:latin typeface="Arial" panose="020B0604020202020204" pitchFamily="34" charset="0"/>
                    <a:cs typeface="Arial" panose="020B0604020202020204" pitchFamily="34" charset="0"/>
                  </a:rPr>
                  <a:t>pikat</a:t>
                </a:r>
                <a:r>
                  <a:rPr lang="en-US" dirty="0">
                    <a:solidFill>
                      <a:schemeClr val="tx1">
                        <a:lumMod val="75000"/>
                        <a:lumOff val="25000"/>
                      </a:schemeClr>
                    </a:solidFill>
                    <a:latin typeface="Arial" panose="020B0604020202020204" pitchFamily="34" charset="0"/>
                    <a:cs typeface="Arial" panose="020B0604020202020204" pitchFamily="34" charset="0"/>
                  </a:rPr>
                  <a:t> e </a:t>
                </a:r>
                <a:r>
                  <a:rPr lang="en-US" dirty="0" err="1">
                    <a:solidFill>
                      <a:schemeClr val="tx1">
                        <a:lumMod val="75000"/>
                        <a:lumOff val="25000"/>
                      </a:schemeClr>
                    </a:solidFill>
                    <a:latin typeface="Arial" panose="020B0604020202020204" pitchFamily="34" charset="0"/>
                    <a:cs typeface="Arial" panose="020B0604020202020204" pitchFamily="34" charset="0"/>
                  </a:rPr>
                  <a:t>tjera</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si</a:t>
                </a:r>
                <a:r>
                  <a:rPr lang="en-US" dirty="0">
                    <a:solidFill>
                      <a:schemeClr val="tx1">
                        <a:lumMod val="75000"/>
                        <a:lumOff val="25000"/>
                      </a:schemeClr>
                    </a:solidFill>
                    <a:latin typeface="Arial" panose="020B0604020202020204" pitchFamily="34" charset="0"/>
                    <a:cs typeface="Arial" panose="020B0604020202020204" pitchFamily="34" charset="0"/>
                  </a:rPr>
                  <a:t> ne </a:t>
                </a:r>
                <a:r>
                  <a:rPr lang="en-US" dirty="0" err="1">
                    <a:solidFill>
                      <a:schemeClr val="tx1">
                        <a:lumMod val="75000"/>
                        <a:lumOff val="25000"/>
                      </a:schemeClr>
                    </a:solidFill>
                    <a:latin typeface="Arial" panose="020B0604020202020204" pitchFamily="34" charset="0"/>
                    <a:cs typeface="Arial" panose="020B0604020202020204" pitchFamily="34" charset="0"/>
                  </a:rPr>
                  <a:t>rastin</a:t>
                </a:r>
                <a:r>
                  <a:rPr lang="en-US" dirty="0">
                    <a:solidFill>
                      <a:schemeClr val="tx1">
                        <a:lumMod val="75000"/>
                        <a:lumOff val="25000"/>
                      </a:schemeClr>
                    </a:solidFill>
                    <a:latin typeface="Arial" panose="020B0604020202020204" pitchFamily="34" charset="0"/>
                    <a:cs typeface="Arial" panose="020B0604020202020204" pitchFamily="34" charset="0"/>
                  </a:rPr>
                  <a:t> e pare. </a:t>
                </a:r>
              </a:p>
              <a:p>
                <a:r>
                  <a:rPr lang="en-US" dirty="0" err="1">
                    <a:solidFill>
                      <a:schemeClr val="tx1">
                        <a:lumMod val="75000"/>
                        <a:lumOff val="25000"/>
                      </a:schemeClr>
                    </a:solidFill>
                    <a:latin typeface="Arial" panose="020B0604020202020204" pitchFamily="34" charset="0"/>
                    <a:cs typeface="Arial" panose="020B0604020202020204" pitchFamily="34" charset="0"/>
                  </a:rPr>
                  <a:t>Kryhet</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edhe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gjysmeseria</a:t>
                </a:r>
                <a:r>
                  <a:rPr lang="en-US" dirty="0">
                    <a:solidFill>
                      <a:schemeClr val="tx1">
                        <a:lumMod val="75000"/>
                        <a:lumOff val="25000"/>
                      </a:schemeClr>
                    </a:solidFill>
                    <a:latin typeface="Arial" panose="020B0604020202020204" pitchFamily="34" charset="0"/>
                    <a:cs typeface="Arial" panose="020B0604020202020204" pitchFamily="34" charset="0"/>
                  </a:rPr>
                  <a:t> e </a:t>
                </a:r>
                <a:r>
                  <a:rPr lang="en-US" dirty="0" err="1">
                    <a:solidFill>
                      <a:schemeClr val="tx1">
                        <a:lumMod val="75000"/>
                        <a:lumOff val="25000"/>
                      </a:schemeClr>
                    </a:solidFill>
                    <a:latin typeface="Arial" panose="020B0604020202020204" pitchFamily="34" charset="0"/>
                    <a:cs typeface="Arial" panose="020B0604020202020204" pitchFamily="34" charset="0"/>
                  </a:rPr>
                  <a:t>dyte</a:t>
                </a:r>
                <a:r>
                  <a:rPr lang="en-US" dirty="0">
                    <a:solidFill>
                      <a:schemeClr val="tx1">
                        <a:lumMod val="75000"/>
                        <a:lumOff val="25000"/>
                      </a:schemeClr>
                    </a:solidFill>
                    <a:latin typeface="Arial" panose="020B0604020202020204" pitchFamily="34" charset="0"/>
                    <a:cs typeface="Arial" panose="020B0604020202020204" pitchFamily="34" charset="0"/>
                  </a:rPr>
                  <a:t> e </a:t>
                </a:r>
                <a:r>
                  <a:rPr lang="en-US" dirty="0" err="1">
                    <a:solidFill>
                      <a:schemeClr val="tx1">
                        <a:lumMod val="75000"/>
                        <a:lumOff val="25000"/>
                      </a:schemeClr>
                    </a:solidFill>
                    <a:latin typeface="Arial" panose="020B0604020202020204" pitchFamily="34" charset="0"/>
                    <a:cs typeface="Arial" panose="020B0604020202020204" pitchFamily="34" charset="0"/>
                  </a:rPr>
                  <a:t>matjes</a:t>
                </a:r>
                <a:r>
                  <a:rPr lang="en-US" dirty="0">
                    <a:solidFill>
                      <a:schemeClr val="tx1">
                        <a:lumMod val="75000"/>
                        <a:lumOff val="25000"/>
                      </a:schemeClr>
                    </a:solidFill>
                    <a:latin typeface="Arial" panose="020B0604020202020204" pitchFamily="34" charset="0"/>
                    <a:cs typeface="Arial" panose="020B0604020202020204" pitchFamily="34" charset="0"/>
                  </a:rPr>
                  <a:t> se </a:t>
                </a:r>
                <a:r>
                  <a:rPr lang="en-US" dirty="0" err="1">
                    <a:solidFill>
                      <a:schemeClr val="tx1">
                        <a:lumMod val="75000"/>
                        <a:lumOff val="25000"/>
                      </a:schemeClr>
                    </a:solidFill>
                    <a:latin typeface="Arial" panose="020B0604020202020204" pitchFamily="34" charset="0"/>
                    <a:cs typeface="Arial" panose="020B0604020202020204" pitchFamily="34" charset="0"/>
                  </a:rPr>
                  <a:t>kendeve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nga</a:t>
                </a:r>
                <a:r>
                  <a:rPr lang="en-US" dirty="0">
                    <a:solidFill>
                      <a:schemeClr val="tx1">
                        <a:lumMod val="75000"/>
                        <a:lumOff val="25000"/>
                      </a:schemeClr>
                    </a:solidFill>
                    <a:latin typeface="Arial" panose="020B0604020202020204" pitchFamily="34" charset="0"/>
                    <a:cs typeface="Arial" panose="020B0604020202020204" pitchFamily="34" charset="0"/>
                  </a:rPr>
                  <a:t> pika S. Keto </a:t>
                </a:r>
                <a:r>
                  <a:rPr lang="en-US" dirty="0" err="1">
                    <a:solidFill>
                      <a:schemeClr val="tx1">
                        <a:lumMod val="75000"/>
                        <a:lumOff val="25000"/>
                      </a:schemeClr>
                    </a:solidFill>
                    <a:latin typeface="Arial" panose="020B0604020202020204" pitchFamily="34" charset="0"/>
                    <a:cs typeface="Arial" panose="020B0604020202020204" pitchFamily="34" charset="0"/>
                  </a:rPr>
                  <a:t>dy</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gjysmeseri</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formojne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nje</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seri</a:t>
                </a:r>
                <a:r>
                  <a:rPr lang="en-US" dirty="0">
                    <a:solidFill>
                      <a:schemeClr val="tx1">
                        <a:lumMod val="75000"/>
                        <a:lumOff val="25000"/>
                      </a:schemeClr>
                    </a:solidFill>
                    <a:latin typeface="Arial" panose="020B0604020202020204" pitchFamily="34" charset="0"/>
                    <a:cs typeface="Arial" panose="020B0604020202020204" pitchFamily="34" charset="0"/>
                  </a:rPr>
                  <a:t>. </a:t>
                </a:r>
              </a:p>
            </p:txBody>
          </p:sp>
        </mc:Choice>
        <mc:Fallback xmlns="">
          <p:sp>
            <p:nvSpPr>
              <p:cNvPr id="7" name="TextBox 6">
                <a:extLst>
                  <a:ext uri="{FF2B5EF4-FFF2-40B4-BE49-F238E27FC236}">
                    <a16:creationId xmlns:a16="http://schemas.microsoft.com/office/drawing/2014/main" id="{3E5C6748-C7EC-8BCD-6DE4-DD218C17EC83}"/>
                  </a:ext>
                </a:extLst>
              </p:cNvPr>
              <p:cNvSpPr txBox="1">
                <a:spLocks noRot="1" noChangeAspect="1" noMove="1" noResize="1" noEditPoints="1" noAdjustHandles="1" noChangeArrowheads="1" noChangeShapeType="1" noTextEdit="1"/>
              </p:cNvSpPr>
              <p:nvPr/>
            </p:nvSpPr>
            <p:spPr>
              <a:xfrm>
                <a:off x="1777753" y="5143864"/>
                <a:ext cx="9992883" cy="1754326"/>
              </a:xfrm>
              <a:prstGeom prst="rect">
                <a:avLst/>
              </a:prstGeom>
              <a:blipFill>
                <a:blip r:embed="rId3"/>
                <a:stretch>
                  <a:fillRect l="-549" t="-2083" b="-4514"/>
                </a:stretch>
              </a:blipFill>
            </p:spPr>
            <p:txBody>
              <a:bodyPr/>
              <a:lstStyle/>
              <a:p>
                <a:r>
                  <a:rPr lang="en-US">
                    <a:noFill/>
                  </a:rPr>
                  <a:t> </a:t>
                </a:r>
              </a:p>
            </p:txBody>
          </p:sp>
        </mc:Fallback>
      </mc:AlternateContent>
    </p:spTree>
    <p:extLst>
      <p:ext uri="{BB962C8B-B14F-4D97-AF65-F5344CB8AC3E}">
        <p14:creationId xmlns:p14="http://schemas.microsoft.com/office/powerpoint/2010/main" val="142312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01735-434D-54F2-283E-C1BCA3B25227}"/>
              </a:ext>
            </a:extLst>
          </p:cNvPr>
          <p:cNvSpPr>
            <a:spLocks noGrp="1"/>
          </p:cNvSpPr>
          <p:nvPr>
            <p:ph type="title"/>
          </p:nvPr>
        </p:nvSpPr>
        <p:spPr>
          <a:xfrm>
            <a:off x="2317717" y="72863"/>
            <a:ext cx="8911687" cy="698663"/>
          </a:xfrm>
        </p:spPr>
        <p:txBody>
          <a:bodyPr/>
          <a:lstStyle/>
          <a:p>
            <a:pPr algn="ct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Metoda</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serive</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67C58CF-FFFA-30ED-CAE5-9C9C70D1ECE8}"/>
              </a:ext>
            </a:extLst>
          </p:cNvPr>
          <p:cNvSpPr>
            <a:spLocks noGrp="1"/>
          </p:cNvSpPr>
          <p:nvPr>
            <p:ph idx="1"/>
          </p:nvPr>
        </p:nvSpPr>
        <p:spPr>
          <a:xfrm>
            <a:off x="1473692" y="643545"/>
            <a:ext cx="6312023" cy="2508028"/>
          </a:xfrm>
        </p:spPr>
        <p:txBody>
          <a:bodyPr>
            <a:noAutofit/>
          </a:bodyPr>
          <a:lstStyle/>
          <a:p>
            <a:r>
              <a:rPr lang="en-US" dirty="0">
                <a:latin typeface="Arial" panose="020B0604020202020204" pitchFamily="34" charset="0"/>
                <a:cs typeface="Arial" panose="020B0604020202020204" pitchFamily="34" charset="0"/>
              </a:rPr>
              <a:t>Metoda e </a:t>
            </a:r>
            <a:r>
              <a:rPr lang="en-US" dirty="0" err="1">
                <a:latin typeface="Arial" panose="020B0604020202020204" pitchFamily="34" charset="0"/>
                <a:cs typeface="Arial" panose="020B0604020202020204" pitchFamily="34" charset="0"/>
              </a:rPr>
              <a:t>serive</a:t>
            </a:r>
            <a:r>
              <a:rPr lang="en-US" dirty="0">
                <a:latin typeface="Arial" panose="020B0604020202020204" pitchFamily="34" charset="0"/>
                <a:cs typeface="Arial" panose="020B0604020202020204" pitchFamily="34" charset="0"/>
              </a:rPr>
              <a:t> per </a:t>
            </a:r>
            <a:r>
              <a:rPr lang="en-US" dirty="0" err="1">
                <a:latin typeface="Arial" panose="020B0604020202020204" pitchFamily="34" charset="0"/>
                <a:cs typeface="Arial" panose="020B0604020202020204" pitchFamily="34" charset="0"/>
              </a:rPr>
              <a:t>matjen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kendeve</a:t>
            </a:r>
            <a:r>
              <a:rPr lang="en-US" dirty="0">
                <a:latin typeface="Arial" panose="020B0604020202020204" pitchFamily="34" charset="0"/>
                <a:cs typeface="Arial" panose="020B0604020202020204" pitchFamily="34" charset="0"/>
              </a:rPr>
              <a:t> ka </a:t>
            </a:r>
            <a:r>
              <a:rPr lang="en-US" dirty="0" err="1">
                <a:latin typeface="Arial" panose="020B0604020202020204" pitchFamily="34" charset="0"/>
                <a:cs typeface="Arial" panose="020B0604020202020204" pitchFamily="34" charset="0"/>
              </a:rPr>
              <a:t>nje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aplikim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gjere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matjen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kendeve</a:t>
            </a:r>
            <a:r>
              <a:rPr lang="en-US" dirty="0">
                <a:latin typeface="Arial" panose="020B0604020202020204" pitchFamily="34" charset="0"/>
                <a:cs typeface="Arial" panose="020B0604020202020204" pitchFamily="34" charset="0"/>
              </a:rPr>
              <a:t> ne polygon </a:t>
            </a:r>
            <a:r>
              <a:rPr lang="en-US" dirty="0" err="1">
                <a:latin typeface="Arial" panose="020B0604020202020204" pitchFamily="34" charset="0"/>
                <a:cs typeface="Arial" panose="020B0604020202020204" pitchFamily="34" charset="0"/>
              </a:rPr>
              <a:t>ashtu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edhe</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rrjetat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trigonometrike</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Gabimi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lejuar</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dyfisht</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kolimacionit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varet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prej</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saktesise</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vlerave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lexuara</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limbe</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Gabimi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lejuar</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dyfisht</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kolimacionit</a:t>
            </a:r>
            <a:r>
              <a:rPr lang="en-US" dirty="0">
                <a:latin typeface="Arial" panose="020B0604020202020204" pitchFamily="34" charset="0"/>
                <a:cs typeface="Arial" panose="020B0604020202020204" pitchFamily="34" charset="0"/>
              </a:rPr>
              <a:t>, duke u </a:t>
            </a:r>
            <a:r>
              <a:rPr lang="en-US" dirty="0" err="1">
                <a:latin typeface="Arial" panose="020B0604020202020204" pitchFamily="34" charset="0"/>
                <a:cs typeface="Arial" panose="020B0604020202020204" pitchFamily="34" charset="0"/>
              </a:rPr>
              <a:t>bazuar</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vleren</a:t>
            </a:r>
            <a:r>
              <a:rPr lang="en-US" dirty="0">
                <a:latin typeface="Arial" panose="020B0604020202020204" pitchFamily="34" charset="0"/>
                <a:cs typeface="Arial" panose="020B0604020202020204" pitchFamily="34" charset="0"/>
              </a:rPr>
              <a:t> me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vogel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lexuar</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limbe</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jete: </a:t>
            </a:r>
          </a:p>
          <a:p>
            <a:pPr marL="0"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21DEDA4-C54A-4453-5E55-3BE4F6879167}"/>
              </a:ext>
            </a:extLst>
          </p:cNvPr>
          <p:cNvPicPr>
            <a:picLocks noChangeAspect="1"/>
          </p:cNvPicPr>
          <p:nvPr/>
        </p:nvPicPr>
        <p:blipFill>
          <a:blip r:embed="rId2"/>
          <a:stretch>
            <a:fillRect/>
          </a:stretch>
        </p:blipFill>
        <p:spPr>
          <a:xfrm>
            <a:off x="7785716" y="771526"/>
            <a:ext cx="3984920" cy="3131811"/>
          </a:xfrm>
          <a:prstGeom prst="rect">
            <a:avLst/>
          </a:prstGeom>
        </p:spPr>
      </p:pic>
      <p:graphicFrame>
        <p:nvGraphicFramePr>
          <p:cNvPr id="4" name="Table 3">
            <a:extLst>
              <a:ext uri="{FF2B5EF4-FFF2-40B4-BE49-F238E27FC236}">
                <a16:creationId xmlns:a16="http://schemas.microsoft.com/office/drawing/2014/main" id="{15D29568-1EB8-7070-BBB2-F28B272323EE}"/>
              </a:ext>
            </a:extLst>
          </p:cNvPr>
          <p:cNvGraphicFramePr>
            <a:graphicFrameLocks noGrp="1"/>
          </p:cNvGraphicFramePr>
          <p:nvPr>
            <p:extLst>
              <p:ext uri="{D42A27DB-BD31-4B8C-83A1-F6EECF244321}">
                <p14:modId xmlns:p14="http://schemas.microsoft.com/office/powerpoint/2010/main" val="1981017511"/>
              </p:ext>
            </p:extLst>
          </p:nvPr>
        </p:nvGraphicFramePr>
        <p:xfrm>
          <a:off x="1250273" y="3151573"/>
          <a:ext cx="6312023" cy="1752600"/>
        </p:xfrm>
        <a:graphic>
          <a:graphicData uri="http://schemas.openxmlformats.org/drawingml/2006/table">
            <a:tbl>
              <a:tblPr firstRow="1" bandRow="1">
                <a:tableStyleId>{5C22544A-7EE6-4342-B048-85BDC9FD1C3A}</a:tableStyleId>
              </a:tblPr>
              <a:tblGrid>
                <a:gridCol w="2824577">
                  <a:extLst>
                    <a:ext uri="{9D8B030D-6E8A-4147-A177-3AD203B41FA5}">
                      <a16:colId xmlns:a16="http://schemas.microsoft.com/office/drawing/2014/main" val="1350047995"/>
                    </a:ext>
                  </a:extLst>
                </a:gridCol>
                <a:gridCol w="3487446">
                  <a:extLst>
                    <a:ext uri="{9D8B030D-6E8A-4147-A177-3AD203B41FA5}">
                      <a16:colId xmlns:a16="http://schemas.microsoft.com/office/drawing/2014/main" val="757006245"/>
                    </a:ext>
                  </a:extLst>
                </a:gridCol>
              </a:tblGrid>
              <a:tr h="370840">
                <a:tc>
                  <a:txBody>
                    <a:bodyPr/>
                    <a:lstStyle/>
                    <a:p>
                      <a:pPr algn="ctr"/>
                      <a:r>
                        <a:rPr lang="en-US" dirty="0" err="1">
                          <a:latin typeface="Arial" panose="020B0604020202020204" pitchFamily="34" charset="0"/>
                          <a:cs typeface="Arial" panose="020B0604020202020204" pitchFamily="34" charset="0"/>
                        </a:rPr>
                        <a:t>Vlera</a:t>
                      </a:r>
                      <a:r>
                        <a:rPr lang="en-US" dirty="0">
                          <a:latin typeface="Arial" panose="020B0604020202020204" pitchFamily="34" charset="0"/>
                          <a:cs typeface="Arial" panose="020B0604020202020204" pitchFamily="34" charset="0"/>
                        </a:rPr>
                        <a:t> min e </a:t>
                      </a:r>
                      <a:r>
                        <a:rPr lang="en-US" dirty="0" err="1">
                          <a:latin typeface="Arial" panose="020B0604020202020204" pitchFamily="34" charset="0"/>
                          <a:cs typeface="Arial" panose="020B0604020202020204" pitchFamily="34" charset="0"/>
                        </a:rPr>
                        <a:t>lexuar</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limbe</a:t>
                      </a:r>
                      <a:endParaRPr lang="en-US" dirty="0">
                        <a:latin typeface="Arial" panose="020B0604020202020204" pitchFamily="34" charset="0"/>
                        <a:cs typeface="Arial" panose="020B0604020202020204" pitchFamily="34" charset="0"/>
                      </a:endParaRPr>
                    </a:p>
                  </a:txBody>
                  <a:tcPr/>
                </a:tc>
                <a:tc>
                  <a:txBody>
                    <a:bodyPr/>
                    <a:lstStyle/>
                    <a:p>
                      <a:pPr algn="ctr"/>
                      <a:r>
                        <a:rPr lang="en-US" dirty="0" err="1">
                          <a:latin typeface="Arial" panose="020B0604020202020204" pitchFamily="34" charset="0"/>
                          <a:cs typeface="Arial" panose="020B0604020202020204" pitchFamily="34" charset="0"/>
                        </a:rPr>
                        <a:t>Gabimi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lejuar</a:t>
                      </a:r>
                      <a:r>
                        <a:rPr lang="en-US" dirty="0">
                          <a:latin typeface="Arial" panose="020B0604020202020204" pitchFamily="34" charset="0"/>
                          <a:cs typeface="Arial" panose="020B0604020202020204" pitchFamily="34" charset="0"/>
                        </a:rPr>
                        <a:t> 2C=II-I</a:t>
                      </a:r>
                    </a:p>
                  </a:txBody>
                  <a:tcPr/>
                </a:tc>
                <a:extLst>
                  <a:ext uri="{0D108BD9-81ED-4DB2-BD59-A6C34878D82A}">
                    <a16:rowId xmlns:a16="http://schemas.microsoft.com/office/drawing/2014/main" val="3962739917"/>
                  </a:ext>
                </a:extLst>
              </a:tr>
              <a:tr h="370840">
                <a:tc>
                  <a:txBody>
                    <a:bodyPr/>
                    <a:lstStyle/>
                    <a:p>
                      <a:pPr algn="ctr"/>
                      <a:r>
                        <a:rPr lang="en-US" dirty="0">
                          <a:latin typeface="Arial" panose="020B0604020202020204" pitchFamily="34" charset="0"/>
                          <a:cs typeface="Arial" panose="020B0604020202020204" pitchFamily="34" charset="0"/>
                        </a:rPr>
                        <a:t>1’’</a:t>
                      </a:r>
                    </a:p>
                  </a:txBody>
                  <a:tcPr/>
                </a:tc>
                <a:tc>
                  <a:txBody>
                    <a:bodyPr/>
                    <a:lstStyle/>
                    <a:p>
                      <a:pPr algn="ctr"/>
                      <a:r>
                        <a:rPr lang="en-US" dirty="0">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val="1007531940"/>
                  </a:ext>
                </a:extLst>
              </a:tr>
              <a:tr h="370840">
                <a:tc>
                  <a:txBody>
                    <a:bodyPr/>
                    <a:lstStyle/>
                    <a:p>
                      <a:pPr algn="ctr"/>
                      <a:r>
                        <a:rPr lang="en-US" dirty="0">
                          <a:latin typeface="Arial" panose="020B0604020202020204" pitchFamily="34" charset="0"/>
                          <a:cs typeface="Arial" panose="020B0604020202020204" pitchFamily="34" charset="0"/>
                        </a:rPr>
                        <a:t>6’’</a:t>
                      </a:r>
                    </a:p>
                  </a:txBody>
                  <a:tcPr/>
                </a:tc>
                <a:tc>
                  <a:txBody>
                    <a:bodyPr/>
                    <a:lstStyle/>
                    <a:p>
                      <a:pPr algn="ctr"/>
                      <a:r>
                        <a:rPr lang="en-US" dirty="0">
                          <a:latin typeface="Arial" panose="020B0604020202020204" pitchFamily="34" charset="0"/>
                          <a:cs typeface="Arial" panose="020B0604020202020204" pitchFamily="34" charset="0"/>
                        </a:rPr>
                        <a:t>30’’</a:t>
                      </a:r>
                    </a:p>
                  </a:txBody>
                  <a:tcPr/>
                </a:tc>
                <a:extLst>
                  <a:ext uri="{0D108BD9-81ED-4DB2-BD59-A6C34878D82A}">
                    <a16:rowId xmlns:a16="http://schemas.microsoft.com/office/drawing/2014/main" val="1412481006"/>
                  </a:ext>
                </a:extLst>
              </a:tr>
              <a:tr h="370840">
                <a:tc>
                  <a:txBody>
                    <a:bodyPr/>
                    <a:lstStyle/>
                    <a:p>
                      <a:pPr algn="ctr"/>
                      <a:r>
                        <a:rPr lang="en-US" dirty="0">
                          <a:latin typeface="Arial" panose="020B0604020202020204" pitchFamily="34" charset="0"/>
                          <a:cs typeface="Arial" panose="020B0604020202020204" pitchFamily="34" charset="0"/>
                        </a:rPr>
                        <a:t>30’’</a:t>
                      </a:r>
                    </a:p>
                  </a:txBody>
                  <a:tcPr/>
                </a:tc>
                <a:tc>
                  <a:txBody>
                    <a:bodyPr/>
                    <a:lstStyle/>
                    <a:p>
                      <a:pPr algn="ctr"/>
                      <a:r>
                        <a:rPr lang="en-US" dirty="0">
                          <a:latin typeface="Arial" panose="020B0604020202020204" pitchFamily="34" charset="0"/>
                          <a:cs typeface="Arial" panose="020B0604020202020204" pitchFamily="34" charset="0"/>
                        </a:rPr>
                        <a:t>90’’</a:t>
                      </a:r>
                    </a:p>
                  </a:txBody>
                  <a:tcPr/>
                </a:tc>
                <a:extLst>
                  <a:ext uri="{0D108BD9-81ED-4DB2-BD59-A6C34878D82A}">
                    <a16:rowId xmlns:a16="http://schemas.microsoft.com/office/drawing/2014/main" val="3896977460"/>
                  </a:ext>
                </a:extLst>
              </a:tr>
            </a:tbl>
          </a:graphicData>
        </a:graphic>
      </p:graphicFrame>
    </p:spTree>
    <p:extLst>
      <p:ext uri="{BB962C8B-B14F-4D97-AF65-F5344CB8AC3E}">
        <p14:creationId xmlns:p14="http://schemas.microsoft.com/office/powerpoint/2010/main" val="966179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716C-40A7-DA3D-9BCE-7BB585D12D6B}"/>
              </a:ext>
            </a:extLst>
          </p:cNvPr>
          <p:cNvSpPr>
            <a:spLocks noGrp="1"/>
          </p:cNvSpPr>
          <p:nvPr>
            <p:ph type="title"/>
          </p:nvPr>
        </p:nvSpPr>
        <p:spPr>
          <a:xfrm>
            <a:off x="2291084" y="113569"/>
            <a:ext cx="8911687" cy="734173"/>
          </a:xfrm>
        </p:spPr>
        <p:txBody>
          <a:bodyPr/>
          <a:lstStyle/>
          <a:p>
            <a:pPr algn="ct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Matja</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kendeve</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vertikale</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F0E43A8-43AF-FD7D-BFE4-19134037A413}"/>
              </a:ext>
            </a:extLst>
          </p:cNvPr>
          <p:cNvSpPr>
            <a:spLocks noGrp="1"/>
          </p:cNvSpPr>
          <p:nvPr>
            <p:ph idx="1"/>
          </p:nvPr>
        </p:nvSpPr>
        <p:spPr>
          <a:xfrm>
            <a:off x="1763590" y="1015013"/>
            <a:ext cx="8915400" cy="1559511"/>
          </a:xfrm>
        </p:spPr>
        <p:txBody>
          <a:bodyPr>
            <a:normAutofit lnSpcReduction="10000"/>
          </a:bodyPr>
          <a:lstStyle/>
          <a:p>
            <a:r>
              <a:rPr lang="en-US" dirty="0" err="1">
                <a:latin typeface="Arial" panose="020B0604020202020204" pitchFamily="34" charset="0"/>
                <a:cs typeface="Arial" panose="020B0604020202020204" pitchFamily="34" charset="0"/>
              </a:rPr>
              <a:t>Matja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kendeve</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gjeodezi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behet</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rrafshin</a:t>
            </a:r>
            <a:r>
              <a:rPr lang="en-US" dirty="0">
                <a:latin typeface="Arial" panose="020B0604020202020204" pitchFamily="34" charset="0"/>
                <a:cs typeface="Arial" panose="020B0604020202020204" pitchFamily="34" charset="0"/>
              </a:rPr>
              <a:t> horizontal </a:t>
            </a:r>
            <a:r>
              <a:rPr lang="en-US" dirty="0" err="1">
                <a:latin typeface="Arial" panose="020B0604020202020204" pitchFamily="34" charset="0"/>
                <a:cs typeface="Arial" panose="020B0604020202020204" pitchFamily="34" charset="0"/>
              </a:rPr>
              <a:t>ose</a:t>
            </a:r>
            <a:r>
              <a:rPr lang="en-US" dirty="0">
                <a:latin typeface="Arial" panose="020B0604020202020204" pitchFamily="34" charset="0"/>
                <a:cs typeface="Arial" panose="020B0604020202020204" pitchFamily="34" charset="0"/>
              </a:rPr>
              <a:t> ne ate </a:t>
            </a:r>
            <a:r>
              <a:rPr lang="en-US" dirty="0" err="1">
                <a:latin typeface="Arial" panose="020B0604020202020204" pitchFamily="34" charset="0"/>
                <a:cs typeface="Arial" panose="020B0604020202020204" pitchFamily="34" charset="0"/>
              </a:rPr>
              <a:t>vertikal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prandaj</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quhen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horizontale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Matja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kendeve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behet</a:t>
            </a:r>
            <a:r>
              <a:rPr lang="en-US" dirty="0">
                <a:latin typeface="Arial" panose="020B0604020202020204" pitchFamily="34" charset="0"/>
                <a:cs typeface="Arial" panose="020B0604020202020204" pitchFamily="34" charset="0"/>
              </a:rPr>
              <a:t> me </a:t>
            </a:r>
            <a:r>
              <a:rPr lang="en-US" dirty="0" err="1">
                <a:latin typeface="Arial" panose="020B0604020202020204" pitchFamily="34" charset="0"/>
                <a:cs typeface="Arial" panose="020B0604020202020204" pitchFamily="34" charset="0"/>
              </a:rPr>
              <a:t>teodolit</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cili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perveç</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limbes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horizontale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permban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limben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Ndarja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limbes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jete e </a:t>
            </a:r>
            <a:r>
              <a:rPr lang="en-US" dirty="0" err="1">
                <a:latin typeface="Arial" panose="020B0604020202020204" pitchFamily="34" charset="0"/>
                <a:cs typeface="Arial" panose="020B0604020202020204" pitchFamily="34" charset="0"/>
              </a:rPr>
              <a:t>shprehur</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shkalle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ose</a:t>
            </a:r>
            <a:r>
              <a:rPr lang="en-US" dirty="0">
                <a:latin typeface="Arial" panose="020B0604020202020204" pitchFamily="34" charset="0"/>
                <a:cs typeface="Arial" panose="020B0604020202020204" pitchFamily="34" charset="0"/>
              </a:rPr>
              <a:t> grade.</a:t>
            </a:r>
          </a:p>
        </p:txBody>
      </p:sp>
      <p:pic>
        <p:nvPicPr>
          <p:cNvPr id="5" name="Picture 4">
            <a:extLst>
              <a:ext uri="{FF2B5EF4-FFF2-40B4-BE49-F238E27FC236}">
                <a16:creationId xmlns:a16="http://schemas.microsoft.com/office/drawing/2014/main" id="{88AF3B7D-A755-12FF-13C4-83DAB8302318}"/>
              </a:ext>
            </a:extLst>
          </p:cNvPr>
          <p:cNvPicPr>
            <a:picLocks noChangeAspect="1"/>
          </p:cNvPicPr>
          <p:nvPr/>
        </p:nvPicPr>
        <p:blipFill>
          <a:blip r:embed="rId2"/>
          <a:stretch>
            <a:fillRect/>
          </a:stretch>
        </p:blipFill>
        <p:spPr>
          <a:xfrm>
            <a:off x="6574099" y="2403324"/>
            <a:ext cx="5357489" cy="242865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0F8C2E5-3A48-C38A-D10D-9FD41D8AF881}"/>
                  </a:ext>
                </a:extLst>
              </p:cNvPr>
              <p:cNvSpPr txBox="1"/>
              <p:nvPr/>
            </p:nvSpPr>
            <p:spPr>
              <a:xfrm>
                <a:off x="1058662" y="2502921"/>
                <a:ext cx="5288872"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Ne </a:t>
                </a:r>
                <a:r>
                  <a:rPr lang="en-US" dirty="0" err="1">
                    <a:latin typeface="Arial" panose="020B0604020202020204" pitchFamily="34" charset="0"/>
                    <a:cs typeface="Arial" panose="020B0604020202020204" pitchFamily="34" charset="0"/>
                  </a:rPr>
                  <a:t>limben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lexohen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kendet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zenitale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varesisht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prej</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fillimit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ndarjes</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limbes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dylbia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qendron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horizontalisht</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hapesire</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Kendet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(v) </a:t>
                </a:r>
                <a:r>
                  <a:rPr lang="en-US" dirty="0" err="1">
                    <a:latin typeface="Arial" panose="020B0604020202020204" pitchFamily="34" charset="0"/>
                    <a:cs typeface="Arial" panose="020B0604020202020204" pitchFamily="34" charset="0"/>
                  </a:rPr>
                  <a:t>maten</a:t>
                </a:r>
                <a:r>
                  <a:rPr lang="en-US" dirty="0">
                    <a:latin typeface="Arial" panose="020B0604020202020204" pitchFamily="34" charset="0"/>
                    <a:cs typeface="Arial" panose="020B0604020202020204" pitchFamily="34" charset="0"/>
                  </a:rPr>
                  <a:t> me </a:t>
                </a:r>
                <a:r>
                  <a:rPr lang="en-US" dirty="0" err="1">
                    <a:latin typeface="Arial" panose="020B0604020202020204" pitchFamily="34" charset="0"/>
                    <a:cs typeface="Arial" panose="020B0604020202020204" pitchFamily="34" charset="0"/>
                  </a:rPr>
                  <a:t>teodolit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nese</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limben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lexohen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vlerat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kendore</a:t>
                </a:r>
                <a14:m>
                  <m:oMath xmlns:m="http://schemas.openxmlformats.org/officeDocument/2006/math">
                    <m:r>
                      <a:rPr lang="en-US" dirty="0" smtClean="0">
                        <a:solidFill>
                          <a:schemeClr val="tx1">
                            <a:lumMod val="75000"/>
                            <a:lumOff val="25000"/>
                          </a:schemeClr>
                        </a:solidFill>
                        <a:latin typeface="Cambria Math" panose="02040503050406030204" pitchFamily="18" charset="0"/>
                        <a:cs typeface="Arial" panose="020B0604020202020204" pitchFamily="34" charset="0"/>
                      </a:rPr>
                      <m:t> </m:t>
                    </m:r>
                    <m:r>
                      <a:rPr lang="en-US">
                        <a:solidFill>
                          <a:schemeClr val="tx1">
                            <a:lumMod val="75000"/>
                            <a:lumOff val="25000"/>
                          </a:schemeClr>
                        </a:solidFill>
                        <a:latin typeface="Cambria Math" panose="02040503050406030204" pitchFamily="18" charset="0"/>
                        <a:cs typeface="Arial" panose="020B0604020202020204" pitchFamily="34" charset="0"/>
                      </a:rPr>
                      <m:t>0°</m:t>
                    </m:r>
                    <m:d>
                      <m:dPr>
                        <m:ctrlPr>
                          <a:rPr lang="en-US" b="0" i="1" smtClean="0">
                            <a:solidFill>
                              <a:schemeClr val="tx1">
                                <a:lumMod val="75000"/>
                                <a:lumOff val="25000"/>
                              </a:schemeClr>
                            </a:solidFill>
                            <a:latin typeface="Cambria Math" panose="02040503050406030204" pitchFamily="18" charset="0"/>
                            <a:cs typeface="Arial" panose="020B0604020202020204" pitchFamily="34" charset="0"/>
                          </a:rPr>
                        </m:ctrlPr>
                      </m:dPr>
                      <m:e>
                        <m:r>
                          <a:rPr lang="en-US">
                            <a:solidFill>
                              <a:schemeClr val="tx1">
                                <a:lumMod val="75000"/>
                                <a:lumOff val="25000"/>
                              </a:schemeClr>
                            </a:solidFill>
                            <a:latin typeface="Cambria Math" panose="02040503050406030204" pitchFamily="18" charset="0"/>
                            <a:cs typeface="Arial" panose="020B0604020202020204" pitchFamily="34" charset="0"/>
                          </a:rPr>
                          <m:t>180°</m:t>
                        </m:r>
                      </m:e>
                    </m:d>
                    <m:r>
                      <a:rPr lang="en-US" b="0" i="0" smtClean="0">
                        <a:solidFill>
                          <a:schemeClr val="tx1">
                            <a:lumMod val="75000"/>
                            <a:lumOff val="25000"/>
                          </a:schemeClr>
                        </a:solidFill>
                        <a:latin typeface="Cambria Math" panose="02040503050406030204" pitchFamily="18" charset="0"/>
                        <a:cs typeface="Arial" panose="020B0604020202020204" pitchFamily="34" charset="0"/>
                      </a:rPr>
                      <m:t>.</m:t>
                    </m:r>
                  </m:oMath>
                </a14:m>
                <a:endParaRPr lang="en-US" b="0" dirty="0">
                  <a:solidFill>
                    <a:schemeClr val="tx1">
                      <a:lumMod val="75000"/>
                      <a:lumOff val="25000"/>
                    </a:schemeClr>
                  </a:solidFill>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Kendi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zenital</a:t>
                </a:r>
                <a:r>
                  <a:rPr lang="en-US" dirty="0">
                    <a:latin typeface="Arial" panose="020B0604020202020204" pitchFamily="34" charset="0"/>
                    <a:cs typeface="Arial" panose="020B0604020202020204" pitchFamily="34" charset="0"/>
                  </a:rPr>
                  <a:t> (z) </a:t>
                </a:r>
                <a:r>
                  <a:rPr lang="en-US" dirty="0" err="1">
                    <a:latin typeface="Arial" panose="020B0604020202020204" pitchFamily="34" charset="0"/>
                    <a:cs typeface="Arial" panose="020B0604020202020204" pitchFamily="34" charset="0"/>
                  </a:rPr>
                  <a:t>matet</a:t>
                </a:r>
                <a:r>
                  <a:rPr lang="en-US" dirty="0">
                    <a:latin typeface="Arial" panose="020B0604020202020204" pitchFamily="34" charset="0"/>
                    <a:cs typeface="Arial" panose="020B0604020202020204" pitchFamily="34" charset="0"/>
                  </a:rPr>
                  <a:t> me </a:t>
                </a:r>
                <a:r>
                  <a:rPr lang="en-US" dirty="0" err="1">
                    <a:latin typeface="Arial" panose="020B0604020202020204" pitchFamily="34" charset="0"/>
                    <a:cs typeface="Arial" panose="020B0604020202020204" pitchFamily="34" charset="0"/>
                  </a:rPr>
                  <a:t>teodolit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nese</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limben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lexohen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vlerat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kendore</a:t>
                </a:r>
                <a:r>
                  <a:rPr lang="en-US" dirty="0">
                    <a:latin typeface="Arial" panose="020B0604020202020204" pitchFamily="34" charset="0"/>
                    <a:cs typeface="Arial" panose="020B0604020202020204" pitchFamily="34" charset="0"/>
                  </a:rPr>
                  <a:t> </a:t>
                </a:r>
                <a14:m>
                  <m:oMath xmlns:m="http://schemas.openxmlformats.org/officeDocument/2006/math">
                    <m:r>
                      <a:rPr lang="en-US" b="0" i="0" smtClean="0">
                        <a:solidFill>
                          <a:schemeClr val="tx1">
                            <a:lumMod val="75000"/>
                            <a:lumOff val="25000"/>
                          </a:schemeClr>
                        </a:solidFill>
                        <a:latin typeface="Cambria Math" panose="02040503050406030204" pitchFamily="18" charset="0"/>
                        <a:cs typeface="Arial" panose="020B0604020202020204" pitchFamily="34" charset="0"/>
                      </a:rPr>
                      <m:t>9</m:t>
                    </m:r>
                    <m:r>
                      <a:rPr lang="en-US" smtClean="0">
                        <a:solidFill>
                          <a:schemeClr val="tx1">
                            <a:lumMod val="75000"/>
                            <a:lumOff val="25000"/>
                          </a:schemeClr>
                        </a:solidFill>
                        <a:latin typeface="Cambria Math" panose="02040503050406030204" pitchFamily="18" charset="0"/>
                        <a:cs typeface="Arial" panose="020B0604020202020204" pitchFamily="34" charset="0"/>
                      </a:rPr>
                      <m:t>0°</m:t>
                    </m:r>
                    <m:d>
                      <m:dPr>
                        <m:ctrlPr>
                          <a:rPr lang="en-US" b="0" i="1" smtClean="0">
                            <a:solidFill>
                              <a:schemeClr val="tx1">
                                <a:lumMod val="75000"/>
                                <a:lumOff val="25000"/>
                              </a:schemeClr>
                            </a:solidFill>
                            <a:latin typeface="Cambria Math" panose="02040503050406030204" pitchFamily="18" charset="0"/>
                            <a:cs typeface="Arial" panose="020B0604020202020204" pitchFamily="34" charset="0"/>
                          </a:rPr>
                        </m:ctrlPr>
                      </m:dPr>
                      <m:e>
                        <m:r>
                          <a:rPr lang="en-US" b="0" i="0" smtClean="0">
                            <a:solidFill>
                              <a:schemeClr val="tx1">
                                <a:lumMod val="75000"/>
                                <a:lumOff val="25000"/>
                              </a:schemeClr>
                            </a:solidFill>
                            <a:latin typeface="Cambria Math" panose="02040503050406030204" pitchFamily="18" charset="0"/>
                            <a:cs typeface="Arial" panose="020B0604020202020204" pitchFamily="34" charset="0"/>
                          </a:rPr>
                          <m:t>27</m:t>
                        </m:r>
                        <m:r>
                          <a:rPr lang="en-US">
                            <a:solidFill>
                              <a:schemeClr val="tx1">
                                <a:lumMod val="75000"/>
                                <a:lumOff val="25000"/>
                              </a:schemeClr>
                            </a:solidFill>
                            <a:latin typeface="Cambria Math" panose="02040503050406030204" pitchFamily="18" charset="0"/>
                            <a:cs typeface="Arial" panose="020B0604020202020204" pitchFamily="34" charset="0"/>
                          </a:rPr>
                          <m:t>0°</m:t>
                        </m:r>
                      </m:e>
                    </m:d>
                  </m:oMath>
                </a14:m>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jepn</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baze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formules</a:t>
                </a:r>
                <a:r>
                  <a:rPr lang="en-US" dirty="0">
                    <a:latin typeface="Arial" panose="020B0604020202020204" pitchFamily="34" charset="0"/>
                    <a:cs typeface="Arial" panose="020B0604020202020204" pitchFamily="34" charset="0"/>
                  </a:rPr>
                  <a:t>: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𝑣</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𝑧</m:t>
                      </m:r>
                      <m:r>
                        <a:rPr lang="en-US" b="0" i="1" smtClean="0">
                          <a:latin typeface="Cambria Math" panose="02040503050406030204" pitchFamily="18" charset="0"/>
                          <a:cs typeface="Arial" panose="020B0604020202020204" pitchFamily="34" charset="0"/>
                        </a:rPr>
                        <m:t>=90°</m:t>
                      </m:r>
                    </m:oMath>
                  </m:oMathPara>
                </a14:m>
                <a:endParaRPr lang="en-US" b="0" dirty="0">
                  <a:latin typeface="Arial" panose="020B0604020202020204" pitchFamily="34" charset="0"/>
                  <a:ea typeface="Cambria Math" panose="02040503050406030204" pitchFamily="18"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Arial" panose="020B0604020202020204" pitchFamily="34" charset="0"/>
                        </a:rPr>
                        <m:t>𝑣</m:t>
                      </m:r>
                      <m:r>
                        <a:rPr lang="en-US" b="0" i="1" smtClean="0">
                          <a:latin typeface="Cambria Math" panose="02040503050406030204" pitchFamily="18" charset="0"/>
                          <a:cs typeface="Arial" panose="020B0604020202020204" pitchFamily="34" charset="0"/>
                        </a:rPr>
                        <m:t>=90°−</m:t>
                      </m:r>
                      <m:r>
                        <a:rPr lang="en-US" b="0" i="1" smtClean="0">
                          <a:latin typeface="Cambria Math" panose="02040503050406030204" pitchFamily="18" charset="0"/>
                          <a:ea typeface="Cambria Math" panose="02040503050406030204" pitchFamily="18" charset="0"/>
                          <a:cs typeface="Arial" panose="020B0604020202020204" pitchFamily="34" charset="0"/>
                        </a:rPr>
                        <m:t>𝑧</m:t>
                      </m:r>
                    </m:oMath>
                  </m:oMathPara>
                </a14:m>
                <a:endParaRPr lang="en-US" b="0" dirty="0">
                  <a:latin typeface="Arial" panose="020B0604020202020204" pitchFamily="34" charset="0"/>
                  <a:ea typeface="Cambria Math" panose="02040503050406030204" pitchFamily="18"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cs typeface="Arial" panose="020B0604020202020204" pitchFamily="34" charset="0"/>
                        </a:rPr>
                        <m:t>𝑧</m:t>
                      </m:r>
                      <m:r>
                        <a:rPr lang="en-US" i="1">
                          <a:latin typeface="Cambria Math" panose="02040503050406030204" pitchFamily="18" charset="0"/>
                          <a:cs typeface="Arial" panose="020B0604020202020204" pitchFamily="34" charset="0"/>
                        </a:rPr>
                        <m:t>=90°−</m:t>
                      </m:r>
                      <m:r>
                        <a:rPr lang="en-US" b="0" i="1" smtClean="0">
                          <a:latin typeface="Cambria Math" panose="02040503050406030204" pitchFamily="18" charset="0"/>
                          <a:cs typeface="Arial" panose="020B0604020202020204" pitchFamily="34" charset="0"/>
                        </a:rPr>
                        <m:t>𝑣</m:t>
                      </m:r>
                    </m:oMath>
                  </m:oMathPara>
                </a14:m>
                <a:endParaRPr lang="en-US" dirty="0">
                  <a:latin typeface="Arial" panose="020B0604020202020204" pitchFamily="34" charset="0"/>
                  <a:ea typeface="Cambria Math" panose="02040503050406030204" pitchFamily="18" charset="0"/>
                  <a:cs typeface="Arial" panose="020B0604020202020204" pitchFamily="34" charset="0"/>
                </a:endParaRPr>
              </a:p>
              <a:p>
                <a:r>
                  <a:rPr lang="en-US" dirty="0" err="1">
                    <a:latin typeface="Arial" panose="020B0604020202020204" pitchFamily="34" charset="0"/>
                    <a:ea typeface="Cambria Math" panose="02040503050406030204" pitchFamily="18" charset="0"/>
                    <a:cs typeface="Arial" panose="020B0604020202020204" pitchFamily="34" charset="0"/>
                  </a:rPr>
                  <a:t>Matja</a:t>
                </a:r>
                <a:r>
                  <a:rPr lang="en-US" dirty="0">
                    <a:latin typeface="Arial" panose="020B0604020202020204" pitchFamily="34" charset="0"/>
                    <a:ea typeface="Cambria Math" panose="02040503050406030204" pitchFamily="18" charset="0"/>
                    <a:cs typeface="Arial" panose="020B0604020202020204" pitchFamily="34" charset="0"/>
                  </a:rPr>
                  <a:t> e </a:t>
                </a:r>
                <a:r>
                  <a:rPr lang="en-US" dirty="0" err="1">
                    <a:latin typeface="Arial" panose="020B0604020202020204" pitchFamily="34" charset="0"/>
                    <a:ea typeface="Cambria Math" panose="02040503050406030204" pitchFamily="18" charset="0"/>
                    <a:cs typeface="Arial" panose="020B0604020202020204" pitchFamily="34" charset="0"/>
                  </a:rPr>
                  <a:t>vizurave</a:t>
                </a:r>
                <a:r>
                  <a:rPr lang="en-US" dirty="0">
                    <a:latin typeface="Arial" panose="020B0604020202020204" pitchFamily="34" charset="0"/>
                    <a:ea typeface="Cambria Math" panose="02040503050406030204" pitchFamily="18" charset="0"/>
                    <a:cs typeface="Arial" panose="020B0604020202020204" pitchFamily="34" charset="0"/>
                  </a:rPr>
                  <a:t> </a:t>
                </a:r>
                <a:r>
                  <a:rPr lang="en-US" dirty="0" err="1">
                    <a:latin typeface="Arial" panose="020B0604020202020204" pitchFamily="34" charset="0"/>
                    <a:ea typeface="Cambria Math" panose="02040503050406030204" pitchFamily="18" charset="0"/>
                    <a:cs typeface="Arial" panose="020B0604020202020204" pitchFamily="34" charset="0"/>
                  </a:rPr>
                  <a:t>vertikale</a:t>
                </a:r>
                <a:r>
                  <a:rPr lang="en-US" dirty="0">
                    <a:latin typeface="Arial" panose="020B0604020202020204" pitchFamily="34" charset="0"/>
                    <a:ea typeface="Cambria Math" panose="02040503050406030204" pitchFamily="18" charset="0"/>
                    <a:cs typeface="Arial" panose="020B0604020202020204" pitchFamily="34" charset="0"/>
                  </a:rPr>
                  <a:t> </a:t>
                </a:r>
                <a:r>
                  <a:rPr lang="en-US" dirty="0" err="1">
                    <a:latin typeface="Arial" panose="020B0604020202020204" pitchFamily="34" charset="0"/>
                    <a:ea typeface="Cambria Math" panose="02040503050406030204" pitchFamily="18" charset="0"/>
                    <a:cs typeface="Arial" panose="020B0604020202020204" pitchFamily="34" charset="0"/>
                  </a:rPr>
                  <a:t>mund</a:t>
                </a:r>
                <a:r>
                  <a:rPr lang="en-US" dirty="0">
                    <a:latin typeface="Arial" panose="020B0604020202020204" pitchFamily="34" charset="0"/>
                    <a:ea typeface="Cambria Math" panose="02040503050406030204" pitchFamily="18" charset="0"/>
                    <a:cs typeface="Arial" panose="020B0604020202020204" pitchFamily="34" charset="0"/>
                  </a:rPr>
                  <a:t> </a:t>
                </a:r>
                <a:r>
                  <a:rPr lang="en-US" dirty="0" err="1">
                    <a:latin typeface="Arial" panose="020B0604020202020204" pitchFamily="34" charset="0"/>
                    <a:ea typeface="Cambria Math" panose="02040503050406030204" pitchFamily="18" charset="0"/>
                    <a:cs typeface="Arial" panose="020B0604020202020204" pitchFamily="34" charset="0"/>
                  </a:rPr>
                  <a:t>te</a:t>
                </a:r>
                <a:r>
                  <a:rPr lang="en-US" dirty="0">
                    <a:latin typeface="Arial" panose="020B0604020202020204" pitchFamily="34" charset="0"/>
                    <a:ea typeface="Cambria Math" panose="02040503050406030204" pitchFamily="18" charset="0"/>
                    <a:cs typeface="Arial" panose="020B0604020202020204" pitchFamily="34" charset="0"/>
                  </a:rPr>
                  <a:t> </a:t>
                </a:r>
                <a:r>
                  <a:rPr lang="en-US" dirty="0" err="1">
                    <a:latin typeface="Arial" panose="020B0604020202020204" pitchFamily="34" charset="0"/>
                    <a:ea typeface="Cambria Math" panose="02040503050406030204" pitchFamily="18" charset="0"/>
                    <a:cs typeface="Arial" panose="020B0604020202020204" pitchFamily="34" charset="0"/>
                  </a:rPr>
                  <a:t>behet</a:t>
                </a:r>
                <a:r>
                  <a:rPr lang="en-US" dirty="0">
                    <a:latin typeface="Arial" panose="020B0604020202020204" pitchFamily="34" charset="0"/>
                    <a:ea typeface="Cambria Math" panose="02040503050406030204" pitchFamily="18" charset="0"/>
                    <a:cs typeface="Arial" panose="020B0604020202020204" pitchFamily="34" charset="0"/>
                  </a:rPr>
                  <a:t> me </a:t>
                </a:r>
                <a:r>
                  <a:rPr lang="en-US" dirty="0" err="1">
                    <a:latin typeface="Arial" panose="020B0604020202020204" pitchFamily="34" charset="0"/>
                    <a:ea typeface="Cambria Math" panose="02040503050406030204" pitchFamily="18" charset="0"/>
                    <a:cs typeface="Arial" panose="020B0604020202020204" pitchFamily="34" charset="0"/>
                  </a:rPr>
                  <a:t>dy</a:t>
                </a:r>
                <a:r>
                  <a:rPr lang="en-US" dirty="0">
                    <a:latin typeface="Arial" panose="020B0604020202020204" pitchFamily="34" charset="0"/>
                    <a:ea typeface="Cambria Math" panose="02040503050406030204" pitchFamily="18" charset="0"/>
                    <a:cs typeface="Arial" panose="020B0604020202020204" pitchFamily="34" charset="0"/>
                  </a:rPr>
                  <a:t> </a:t>
                </a:r>
                <a:r>
                  <a:rPr lang="en-US" dirty="0" err="1">
                    <a:latin typeface="Arial" panose="020B0604020202020204" pitchFamily="34" charset="0"/>
                    <a:ea typeface="Cambria Math" panose="02040503050406030204" pitchFamily="18" charset="0"/>
                    <a:cs typeface="Arial" panose="020B0604020202020204" pitchFamily="34" charset="0"/>
                  </a:rPr>
                  <a:t>metoda</a:t>
                </a:r>
                <a:r>
                  <a:rPr lang="en-US" dirty="0">
                    <a:latin typeface="Arial" panose="020B0604020202020204" pitchFamily="34" charset="0"/>
                    <a:ea typeface="Cambria Math" panose="02040503050406030204" pitchFamily="18" charset="0"/>
                    <a:cs typeface="Arial" panose="020B0604020202020204" pitchFamily="34" charset="0"/>
                  </a:rPr>
                  <a:t>: </a:t>
                </a:r>
              </a:p>
              <a:p>
                <a:pPr marL="285750" indent="-285750">
                  <a:buFont typeface="Arial" panose="020B0604020202020204" pitchFamily="34" charset="0"/>
                  <a:buChar char="•"/>
                </a:pPr>
                <a:r>
                  <a:rPr lang="en-US" dirty="0" err="1">
                    <a:latin typeface="Arial" panose="020B0604020202020204" pitchFamily="34" charset="0"/>
                    <a:ea typeface="Cambria Math" panose="02040503050406030204" pitchFamily="18" charset="0"/>
                    <a:cs typeface="Arial" panose="020B0604020202020204" pitchFamily="34" charset="0"/>
                  </a:rPr>
                  <a:t>Metoda</a:t>
                </a:r>
                <a:r>
                  <a:rPr lang="en-US" dirty="0">
                    <a:latin typeface="Arial" panose="020B0604020202020204" pitchFamily="34" charset="0"/>
                    <a:ea typeface="Cambria Math" panose="02040503050406030204" pitchFamily="18" charset="0"/>
                    <a:cs typeface="Arial" panose="020B0604020202020204" pitchFamily="34" charset="0"/>
                  </a:rPr>
                  <a:t> e </a:t>
                </a:r>
                <a:r>
                  <a:rPr lang="en-US" dirty="0" err="1">
                    <a:latin typeface="Arial" panose="020B0604020202020204" pitchFamily="34" charset="0"/>
                    <a:ea typeface="Cambria Math" panose="02040503050406030204" pitchFamily="18" charset="0"/>
                    <a:cs typeface="Arial" panose="020B0604020202020204" pitchFamily="34" charset="0"/>
                  </a:rPr>
                  <a:t>tjeshte</a:t>
                </a:r>
                <a:r>
                  <a:rPr lang="en-US" dirty="0">
                    <a:latin typeface="Arial" panose="020B0604020202020204" pitchFamily="34" charset="0"/>
                    <a:ea typeface="Cambria Math" panose="02040503050406030204" pitchFamily="18" charset="0"/>
                    <a:cs typeface="Arial" panose="020B0604020202020204" pitchFamily="34" charset="0"/>
                  </a:rPr>
                  <a:t> </a:t>
                </a:r>
              </a:p>
              <a:p>
                <a:pPr marL="285750" indent="-285750">
                  <a:buFont typeface="Arial" panose="020B0604020202020204" pitchFamily="34" charset="0"/>
                  <a:buChar char="•"/>
                </a:pPr>
                <a:r>
                  <a:rPr lang="en-US" dirty="0" err="1">
                    <a:latin typeface="Arial" panose="020B0604020202020204" pitchFamily="34" charset="0"/>
                    <a:ea typeface="Cambria Math" panose="02040503050406030204" pitchFamily="18" charset="0"/>
                    <a:cs typeface="Arial" panose="020B0604020202020204" pitchFamily="34" charset="0"/>
                  </a:rPr>
                  <a:t>Metoda</a:t>
                </a:r>
                <a:r>
                  <a:rPr lang="en-US" dirty="0">
                    <a:latin typeface="Arial" panose="020B0604020202020204" pitchFamily="34" charset="0"/>
                    <a:ea typeface="Cambria Math" panose="02040503050406030204" pitchFamily="18" charset="0"/>
                    <a:cs typeface="Arial" panose="020B0604020202020204" pitchFamily="34" charset="0"/>
                  </a:rPr>
                  <a:t> e </a:t>
                </a:r>
                <a:r>
                  <a:rPr lang="en-US" dirty="0" err="1">
                    <a:latin typeface="Arial" panose="020B0604020202020204" pitchFamily="34" charset="0"/>
                    <a:ea typeface="Cambria Math" panose="02040503050406030204" pitchFamily="18" charset="0"/>
                    <a:cs typeface="Arial" panose="020B0604020202020204" pitchFamily="34" charset="0"/>
                  </a:rPr>
                  <a:t>serive</a:t>
                </a:r>
                <a:endParaRPr lang="en-US" dirty="0">
                  <a:latin typeface="Arial" panose="020B0604020202020204" pitchFamily="34" charset="0"/>
                  <a:ea typeface="Cambria Math" panose="02040503050406030204" pitchFamily="18"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a typeface="Cambria Math" panose="02040503050406030204" pitchFamily="18"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D0F8C2E5-3A48-C38A-D10D-9FD41D8AF881}"/>
                  </a:ext>
                </a:extLst>
              </p:cNvPr>
              <p:cNvSpPr txBox="1">
                <a:spLocks noRot="1" noChangeAspect="1" noMove="1" noResize="1" noEditPoints="1" noAdjustHandles="1" noChangeArrowheads="1" noChangeShapeType="1" noTextEdit="1"/>
              </p:cNvSpPr>
              <p:nvPr/>
            </p:nvSpPr>
            <p:spPr>
              <a:xfrm>
                <a:off x="1058662" y="2502921"/>
                <a:ext cx="5288872" cy="5078313"/>
              </a:xfrm>
              <a:prstGeom prst="rect">
                <a:avLst/>
              </a:prstGeom>
              <a:blipFill>
                <a:blip r:embed="rId3"/>
                <a:stretch>
                  <a:fillRect l="-1038" t="-720" r="-577"/>
                </a:stretch>
              </a:blipFill>
            </p:spPr>
            <p:txBody>
              <a:bodyPr/>
              <a:lstStyle/>
              <a:p>
                <a:r>
                  <a:rPr lang="en-US">
                    <a:noFill/>
                  </a:rPr>
                  <a:t> </a:t>
                </a:r>
              </a:p>
            </p:txBody>
          </p:sp>
        </mc:Fallback>
      </mc:AlternateContent>
    </p:spTree>
    <p:extLst>
      <p:ext uri="{BB962C8B-B14F-4D97-AF65-F5344CB8AC3E}">
        <p14:creationId xmlns:p14="http://schemas.microsoft.com/office/powerpoint/2010/main" val="112082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6ABE5-A2D9-C49D-2B1F-B3E44D7DEE70}"/>
              </a:ext>
            </a:extLst>
          </p:cNvPr>
          <p:cNvSpPr>
            <a:spLocks noGrp="1"/>
          </p:cNvSpPr>
          <p:nvPr>
            <p:ph type="title"/>
          </p:nvPr>
        </p:nvSpPr>
        <p:spPr>
          <a:xfrm>
            <a:off x="2589212" y="331147"/>
            <a:ext cx="7492108" cy="689785"/>
          </a:xfrm>
        </p:spPr>
        <p:txBody>
          <a:bodyPr/>
          <a:lstStyle/>
          <a:p>
            <a:pPr algn="ct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Metoda</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thjeshte</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6299265-0BDF-12DB-2D4C-07FD56C3A9EE}"/>
              </a:ext>
            </a:extLst>
          </p:cNvPr>
          <p:cNvSpPr>
            <a:spLocks noGrp="1"/>
          </p:cNvSpPr>
          <p:nvPr>
            <p:ph idx="1"/>
          </p:nvPr>
        </p:nvSpPr>
        <p:spPr>
          <a:xfrm>
            <a:off x="1975220" y="1540189"/>
            <a:ext cx="8915400" cy="2792114"/>
          </a:xfrm>
        </p:spPr>
        <p:txBody>
          <a:bodyPr/>
          <a:lstStyle/>
          <a:p>
            <a:r>
              <a:rPr lang="en-US" dirty="0" err="1">
                <a:latin typeface="Arial" panose="020B0604020202020204" pitchFamily="34" charset="0"/>
                <a:cs typeface="Arial" panose="020B0604020202020204" pitchFamily="34" charset="0"/>
              </a:rPr>
              <a:t>Metoda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thjeshte</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matjes</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vizurave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horizontale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bazohet</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matjen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vetem</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nje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pozite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dylbise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Prandaj</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kjo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metode</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matjes</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vizurave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eshte</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shpejt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efikase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siguron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saktesi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Pra</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filloje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matja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vizurave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me </a:t>
            </a:r>
            <a:r>
              <a:rPr lang="en-US" dirty="0" err="1">
                <a:latin typeface="Arial" panose="020B0604020202020204" pitchFamily="34" charset="0"/>
                <a:cs typeface="Arial" panose="020B0604020202020204" pitchFamily="34" charset="0"/>
              </a:rPr>
              <a:t>matje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teodoliti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qendersohet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horizontohet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mbi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piken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gjeodezike</a:t>
            </a:r>
            <a:r>
              <a:rPr lang="en-US" dirty="0">
                <a:latin typeface="Arial" panose="020B0604020202020204" pitchFamily="34" charset="0"/>
                <a:cs typeface="Arial" panose="020B0604020202020204" pitchFamily="34" charset="0"/>
              </a:rPr>
              <a:t>. Tek </a:t>
            </a:r>
            <a:r>
              <a:rPr lang="en-US" dirty="0" err="1">
                <a:latin typeface="Arial" panose="020B0604020202020204" pitchFamily="34" charset="0"/>
                <a:cs typeface="Arial" panose="020B0604020202020204" pitchFamily="34" charset="0"/>
              </a:rPr>
              <a:t>matja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vizurave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plotesohet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kushti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katert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libela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mbi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limben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kulmoje</a:t>
            </a:r>
            <a:r>
              <a:rPr lang="en-US" dirty="0">
                <a:latin typeface="Arial" panose="020B0604020202020204" pitchFamily="34" charset="0"/>
                <a:cs typeface="Arial" panose="020B0604020202020204" pitchFamily="34" charset="0"/>
              </a:rPr>
              <a:t> para se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lexohet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limba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Matja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kendeve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gjegjesisht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zentitale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behet</a:t>
            </a:r>
            <a:r>
              <a:rPr lang="en-US" dirty="0">
                <a:latin typeface="Arial" panose="020B0604020202020204" pitchFamily="34" charset="0"/>
                <a:cs typeface="Arial" panose="020B0604020202020204" pitchFamily="34" charset="0"/>
              </a:rPr>
              <a:t> per </a:t>
            </a:r>
            <a:r>
              <a:rPr lang="en-US" dirty="0" err="1">
                <a:latin typeface="Arial" panose="020B0604020202020204" pitchFamily="34" charset="0"/>
                <a:cs typeface="Arial" panose="020B0604020202020204" pitchFamily="34" charset="0"/>
              </a:rPr>
              <a:t>caktimin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disnivelit</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mes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pikave</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pastaj</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caktohet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kuota</a:t>
            </a:r>
            <a:r>
              <a:rPr lang="en-US" dirty="0">
                <a:latin typeface="Arial" panose="020B0604020202020204" pitchFamily="34" charset="0"/>
                <a:cs typeface="Arial" panose="020B0604020202020204" pitchFamily="34" charset="0"/>
              </a:rPr>
              <a:t> e pikes. </a:t>
            </a:r>
            <a:r>
              <a:rPr lang="en-US" dirty="0" err="1">
                <a:latin typeface="Arial" panose="020B0604020202020204" pitchFamily="34" charset="0"/>
                <a:cs typeface="Arial" panose="020B0604020202020204" pitchFamily="34" charset="0"/>
              </a:rPr>
              <a:t>Kjo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matje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shprehet</a:t>
            </a:r>
            <a:r>
              <a:rPr lang="en-US" dirty="0">
                <a:latin typeface="Arial" panose="020B0604020202020204" pitchFamily="34" charset="0"/>
                <a:cs typeface="Arial" panose="020B0604020202020204" pitchFamily="34" charset="0"/>
              </a:rPr>
              <a:t> ne cm.</a:t>
            </a:r>
          </a:p>
        </p:txBody>
      </p:sp>
    </p:spTree>
    <p:extLst>
      <p:ext uri="{BB962C8B-B14F-4D97-AF65-F5344CB8AC3E}">
        <p14:creationId xmlns:p14="http://schemas.microsoft.com/office/powerpoint/2010/main" val="318194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6ABE5-A2D9-C49D-2B1F-B3E44D7DEE70}"/>
              </a:ext>
            </a:extLst>
          </p:cNvPr>
          <p:cNvSpPr>
            <a:spLocks noGrp="1"/>
          </p:cNvSpPr>
          <p:nvPr>
            <p:ph type="title"/>
          </p:nvPr>
        </p:nvSpPr>
        <p:spPr>
          <a:xfrm>
            <a:off x="2544823" y="91450"/>
            <a:ext cx="7492108" cy="689785"/>
          </a:xfrm>
        </p:spPr>
        <p:txBody>
          <a:bodyPr/>
          <a:lstStyle/>
          <a:p>
            <a:pPr algn="ct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Metoda</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serive</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299265-0BDF-12DB-2D4C-07FD56C3A9EE}"/>
                  </a:ext>
                </a:extLst>
              </p:cNvPr>
              <p:cNvSpPr>
                <a:spLocks noGrp="1"/>
              </p:cNvSpPr>
              <p:nvPr>
                <p:ph idx="1"/>
              </p:nvPr>
            </p:nvSpPr>
            <p:spPr>
              <a:xfrm>
                <a:off x="1717768" y="874362"/>
                <a:ext cx="10107287" cy="5668481"/>
              </a:xfrm>
            </p:spPr>
            <p:txBody>
              <a:bodyPr>
                <a:noAutofit/>
              </a:bodyPr>
              <a:lstStyle/>
              <a:p>
                <a:r>
                  <a:rPr lang="en-US" dirty="0">
                    <a:latin typeface="Arial" panose="020B0604020202020204" pitchFamily="34" charset="0"/>
                    <a:cs typeface="Arial" panose="020B0604020202020204" pitchFamily="34" charset="0"/>
                  </a:rPr>
                  <a:t>Sikurse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matja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vizurave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horizontale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metoda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serive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perdoret</a:t>
                </a:r>
                <a:r>
                  <a:rPr lang="en-US" dirty="0">
                    <a:latin typeface="Arial" panose="020B0604020202020204" pitchFamily="34" charset="0"/>
                    <a:cs typeface="Arial" panose="020B0604020202020204" pitchFamily="34" charset="0"/>
                  </a:rPr>
                  <a:t> per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arritur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saktesi</a:t>
                </a:r>
                <a:r>
                  <a:rPr lang="en-US" dirty="0">
                    <a:latin typeface="Arial" panose="020B0604020202020204" pitchFamily="34" charset="0"/>
                    <a:cs typeface="Arial" panose="020B0604020202020204" pitchFamily="34" charset="0"/>
                  </a:rPr>
                  <a:t> me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larte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matjes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njesoj</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edhe</a:t>
                </a:r>
                <a:r>
                  <a:rPr lang="en-US" dirty="0">
                    <a:latin typeface="Arial" panose="020B0604020202020204" pitchFamily="34" charset="0"/>
                    <a:cs typeface="Arial" panose="020B0604020202020204" pitchFamily="34" charset="0"/>
                  </a:rPr>
                  <a:t> me </a:t>
                </a:r>
                <a:r>
                  <a:rPr lang="en-US" dirty="0" err="1">
                    <a:latin typeface="Arial" panose="020B0604020202020204" pitchFamily="34" charset="0"/>
                    <a:cs typeface="Arial" panose="020B0604020202020204" pitchFamily="34" charset="0"/>
                  </a:rPr>
                  <a:t>matjen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vizurave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metoda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serive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jep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saktesi</a:t>
                </a:r>
                <a:r>
                  <a:rPr lang="en-US" dirty="0">
                    <a:latin typeface="Arial" panose="020B0604020202020204" pitchFamily="34" charset="0"/>
                    <a:cs typeface="Arial" panose="020B0604020202020204" pitchFamily="34" charset="0"/>
                  </a:rPr>
                  <a:t> me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madhe</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Matja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vizurave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me </a:t>
                </a:r>
                <a:r>
                  <a:rPr lang="en-US" dirty="0" err="1">
                    <a:latin typeface="Arial" panose="020B0604020202020204" pitchFamily="34" charset="0"/>
                    <a:cs typeface="Arial" panose="020B0604020202020204" pitchFamily="34" charset="0"/>
                  </a:rPr>
                  <a:t>metoden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serive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nenkupton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matjen</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dy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pozita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dylbise</a:t>
                </a:r>
                <a:r>
                  <a:rPr lang="en-US" dirty="0">
                    <a:latin typeface="Arial" panose="020B0604020202020204" pitchFamily="34" charset="0"/>
                    <a:cs typeface="Arial" panose="020B0604020202020204" pitchFamily="34" charset="0"/>
                  </a:rPr>
                  <a:t> per </a:t>
                </a:r>
                <a:r>
                  <a:rPr lang="en-US" dirty="0" err="1">
                    <a:latin typeface="Arial" panose="020B0604020202020204" pitchFamily="34" charset="0"/>
                    <a:cs typeface="Arial" panose="020B0604020202020204" pitchFamily="34" charset="0"/>
                  </a:rPr>
                  <a:t>secilen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vizure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Fillimi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matjes</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vizurave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teodoliti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jete </a:t>
                </a:r>
                <a:r>
                  <a:rPr lang="en-US" dirty="0" err="1">
                    <a:latin typeface="Arial" panose="020B0604020202020204" pitchFamily="34" charset="0"/>
                    <a:cs typeface="Arial" panose="020B0604020202020204" pitchFamily="34" charset="0"/>
                  </a:rPr>
                  <a:t>vndosur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mbi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piken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gjeodezike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jete </a:t>
                </a:r>
                <a:r>
                  <a:rPr lang="en-US" dirty="0" err="1">
                    <a:latin typeface="Arial" panose="020B0604020202020204" pitchFamily="34" charset="0"/>
                    <a:cs typeface="Arial" panose="020B0604020202020204" pitchFamily="34" charset="0"/>
                  </a:rPr>
                  <a:t>qenderesuar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horizontuar</a:t>
                </a:r>
                <a:r>
                  <a:rPr lang="en-US" dirty="0">
                    <a:latin typeface="Arial" panose="020B0604020202020204" pitchFamily="34" charset="0"/>
                    <a:cs typeface="Arial" panose="020B0604020202020204" pitchFamily="34" charset="0"/>
                  </a:rPr>
                  <a:t>, duke I </a:t>
                </a:r>
                <a:r>
                  <a:rPr lang="en-US" dirty="0" err="1">
                    <a:latin typeface="Arial" panose="020B0604020202020204" pitchFamily="34" charset="0"/>
                    <a:cs typeface="Arial" panose="020B0604020202020204" pitchFamily="34" charset="0"/>
                  </a:rPr>
                  <a:t>plotesuar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gjitha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kushtet</a:t>
                </a:r>
                <a:r>
                  <a:rPr lang="en-US" dirty="0">
                    <a:latin typeface="Arial" panose="020B0604020202020204" pitchFamily="34" charset="0"/>
                    <a:cs typeface="Arial" panose="020B0604020202020204" pitchFamily="34" charset="0"/>
                  </a:rPr>
                  <a:t> per </a:t>
                </a:r>
                <a:r>
                  <a:rPr lang="en-US" dirty="0" err="1">
                    <a:latin typeface="Arial" panose="020B0604020202020204" pitchFamily="34" charset="0"/>
                    <a:cs typeface="Arial" panose="020B0604020202020204" pitchFamily="34" charset="0"/>
                  </a:rPr>
                  <a:t>pune</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Gjysmeseria</a:t>
                </a:r>
                <a:r>
                  <a:rPr lang="en-US" dirty="0">
                    <a:latin typeface="Arial" panose="020B0604020202020204" pitchFamily="34" charset="0"/>
                    <a:cs typeface="Arial" panose="020B0604020202020204" pitchFamily="34" charset="0"/>
                  </a:rPr>
                  <a:t> e pare </a:t>
                </a:r>
                <a:r>
                  <a:rPr lang="en-US" dirty="0" err="1">
                    <a:latin typeface="Arial" panose="020B0604020202020204" pitchFamily="34" charset="0"/>
                    <a:cs typeface="Arial" panose="020B0604020202020204" pitchFamily="34" charset="0"/>
                  </a:rPr>
                  <a:t>fillon</a:t>
                </a:r>
                <a:r>
                  <a:rPr lang="en-US" dirty="0">
                    <a:latin typeface="Arial" panose="020B0604020202020204" pitchFamily="34" charset="0"/>
                    <a:cs typeface="Arial" panose="020B0604020202020204" pitchFamily="34" charset="0"/>
                  </a:rPr>
                  <a:t> me </a:t>
                </a:r>
                <a:r>
                  <a:rPr lang="en-US" dirty="0" err="1">
                    <a:latin typeface="Arial" panose="020B0604020202020204" pitchFamily="34" charset="0"/>
                    <a:cs typeface="Arial" panose="020B0604020202020204" pitchFamily="34" charset="0"/>
                  </a:rPr>
                  <a:t>vrojtim</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piken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caktuar</a:t>
                </a:r>
                <a:r>
                  <a:rPr lang="en-US" dirty="0">
                    <a:latin typeface="Arial" panose="020B0604020202020204" pitchFamily="34" charset="0"/>
                    <a:cs typeface="Arial" panose="020B0604020202020204" pitchFamily="34" charset="0"/>
                  </a:rPr>
                  <a:t> me </a:t>
                </a:r>
                <a:r>
                  <a:rPr lang="en-US" dirty="0" err="1">
                    <a:latin typeface="Arial" panose="020B0604020202020204" pitchFamily="34" charset="0"/>
                    <a:cs typeface="Arial" panose="020B0604020202020204" pitchFamily="34" charset="0"/>
                  </a:rPr>
                  <a:t>poziten</a:t>
                </a:r>
                <a:r>
                  <a:rPr lang="en-US" dirty="0">
                    <a:latin typeface="Arial" panose="020B0604020202020204" pitchFamily="34" charset="0"/>
                    <a:cs typeface="Arial" panose="020B0604020202020204" pitchFamily="34" charset="0"/>
                  </a:rPr>
                  <a:t> e pare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dylbise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dmth</a:t>
                </a:r>
                <a:r>
                  <a:rPr lang="en-US" dirty="0">
                    <a:latin typeface="Arial" panose="020B0604020202020204" pitchFamily="34" charset="0"/>
                    <a:cs typeface="Arial" panose="020B0604020202020204" pitchFamily="34" charset="0"/>
                  </a:rPr>
                  <a:t> limbi vertical </a:t>
                </a:r>
                <a:r>
                  <a:rPr lang="en-US" dirty="0" err="1">
                    <a:latin typeface="Arial" panose="020B0604020202020204" pitchFamily="34" charset="0"/>
                    <a:cs typeface="Arial" panose="020B0604020202020204" pitchFamily="34" charset="0"/>
                  </a:rPr>
                  <a:t>majtas</a:t>
                </a:r>
                <a:r>
                  <a:rPr lang="en-US" dirty="0">
                    <a:latin typeface="Arial" panose="020B0604020202020204" pitchFamily="34" charset="0"/>
                    <a:cs typeface="Arial" panose="020B0604020202020204" pitchFamily="34" charset="0"/>
                  </a:rPr>
                  <a:t> </a:t>
                </a:r>
                <a14:m>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𝐿</m:t>
                        </m:r>
                      </m:e>
                      <m:sub>
                        <m:r>
                          <a:rPr lang="en-US" b="0" i="1" smtClean="0">
                            <a:latin typeface="Cambria Math" panose="02040503050406030204" pitchFamily="18" charset="0"/>
                            <a:cs typeface="Arial" panose="020B0604020202020204" pitchFamily="34" charset="0"/>
                          </a:rPr>
                          <m:t>𝑚</m:t>
                        </m:r>
                      </m:sub>
                    </m:sSub>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Pas </a:t>
                </a:r>
                <a:r>
                  <a:rPr lang="en-US" dirty="0" err="1">
                    <a:latin typeface="Arial" panose="020B0604020202020204" pitchFamily="34" charset="0"/>
                    <a:cs typeface="Arial" panose="020B0604020202020204" pitchFamily="34" charset="0"/>
                  </a:rPr>
                  <a:t>leximit</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fijen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mesme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horizontale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lirohet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limba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dylbia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rrotullohet</a:t>
                </a:r>
                <a:r>
                  <a:rPr lang="en-US" dirty="0">
                    <a:latin typeface="Arial" panose="020B0604020202020204" pitchFamily="34" charset="0"/>
                    <a:cs typeface="Arial" panose="020B0604020202020204" pitchFamily="34" charset="0"/>
                  </a:rPr>
                  <a:t> per </a:t>
                </a:r>
                <a14:m>
                  <m:oMath xmlns:m="http://schemas.openxmlformats.org/officeDocument/2006/math">
                    <m:r>
                      <a:rPr lang="en-US">
                        <a:latin typeface="Cambria Math" panose="02040503050406030204" pitchFamily="18" charset="0"/>
                        <a:cs typeface="Arial" panose="020B0604020202020204" pitchFamily="34" charset="0"/>
                      </a:rPr>
                      <m:t>180°</m:t>
                    </m:r>
                    <m:r>
                      <a:rPr lang="en-US" i="1">
                        <a:latin typeface="Cambria Math" panose="02040503050406030204" pitchFamily="18" charset="0"/>
                        <a:cs typeface="Arial" panose="020B0604020202020204" pitchFamily="34" charset="0"/>
                      </a:rPr>
                      <m:t> </m:t>
                    </m:r>
                  </m:oMath>
                </a14:m>
                <a:r>
                  <a:rPr lang="en-US" dirty="0" err="1">
                    <a:latin typeface="Arial" panose="020B0604020202020204" pitchFamily="34" charset="0"/>
                    <a:cs typeface="Arial" panose="020B0604020202020204" pitchFamily="34" charset="0"/>
                  </a:rPr>
                  <a:t>dhe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kjo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pozite</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dylbise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pozita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dyte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limba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eshte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djathtas</a:t>
                </a:r>
                <a:r>
                  <a:rPr lang="en-US" dirty="0">
                    <a:latin typeface="Arial" panose="020B0604020202020204" pitchFamily="34" charset="0"/>
                    <a:cs typeface="Arial" panose="020B0604020202020204" pitchFamily="34" charset="0"/>
                  </a:rPr>
                  <a:t>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𝐿</m:t>
                        </m:r>
                      </m:e>
                      <m:sub>
                        <m:r>
                          <a:rPr lang="en-US" b="0" i="1" smtClean="0">
                            <a:latin typeface="Cambria Math" panose="02040503050406030204" pitchFamily="18" charset="0"/>
                            <a:cs typeface="Arial" panose="020B0604020202020204" pitchFamily="34" charset="0"/>
                          </a:rPr>
                          <m:t>𝑑</m:t>
                        </m:r>
                      </m:sub>
                    </m:sSub>
                    <m:r>
                      <a:rPr lang="en-US" i="1">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a:t>
                </a:r>
              </a:p>
              <a:p>
                <a14:m>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𝐿</m:t>
                        </m:r>
                      </m:e>
                      <m:sub>
                        <m:r>
                          <a:rPr lang="en-US" b="0" i="1" smtClean="0">
                            <a:latin typeface="Cambria Math" panose="02040503050406030204" pitchFamily="18" charset="0"/>
                            <a:cs typeface="Arial" panose="020B0604020202020204" pitchFamily="34" charset="0"/>
                          </a:rPr>
                          <m:t>𝑚</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𝐿</m:t>
                        </m:r>
                      </m:e>
                      <m:sub>
                        <m:r>
                          <a:rPr lang="en-US" b="0" i="1" smtClean="0">
                            <a:latin typeface="Cambria Math" panose="02040503050406030204" pitchFamily="18" charset="0"/>
                            <a:cs typeface="Arial" panose="020B0604020202020204" pitchFamily="34" charset="0"/>
                          </a:rPr>
                          <m:t>𝑑</m:t>
                        </m:r>
                      </m:sub>
                    </m:sSub>
                    <m:r>
                      <a:rPr lang="en-US" b="0" i="1" smtClean="0">
                        <a:latin typeface="Cambria Math" panose="02040503050406030204" pitchFamily="18" charset="0"/>
                        <a:cs typeface="Arial" panose="020B0604020202020204" pitchFamily="34" charset="0"/>
                      </a:rPr>
                      <m:t>=360</m:t>
                    </m:r>
                    <m:r>
                      <a:rPr lang="en-US" b="0" i="1" smtClean="0">
                        <a:latin typeface="Cambria Math" panose="02040503050406030204" pitchFamily="18" charset="0"/>
                        <a:ea typeface="Cambria Math" panose="02040503050406030204" pitchFamily="18" charset="0"/>
                        <a:cs typeface="Arial" panose="020B0604020202020204" pitchFamily="34" charset="0"/>
                      </a:rPr>
                      <m:t>°+2</m:t>
                    </m:r>
                    <m:r>
                      <a:rPr lang="en-US" b="0" i="1" smtClean="0">
                        <a:latin typeface="Cambria Math" panose="02040503050406030204" pitchFamily="18" charset="0"/>
                        <a:ea typeface="Cambria Math" panose="02040503050406030204" pitchFamily="18" charset="0"/>
                        <a:cs typeface="Arial" panose="020B0604020202020204" pitchFamily="34" charset="0"/>
                      </a:rPr>
                      <m:t>𝑉𝑉</m:t>
                    </m:r>
                  </m:oMath>
                </a14:m>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2VV </a:t>
                </a:r>
                <a:r>
                  <a:rPr lang="en-US" dirty="0" err="1">
                    <a:latin typeface="Arial" panose="020B0604020202020204" pitchFamily="34" charset="0"/>
                    <a:cs typeface="Arial" panose="020B0604020202020204" pitchFamily="34" charset="0"/>
                  </a:rPr>
                  <a:t>eshte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gabimi</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dyfisht</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kolimacionit</a:t>
                </a:r>
                <a:r>
                  <a:rPr lang="en-US" dirty="0">
                    <a:latin typeface="Arial" panose="020B0604020202020204" pitchFamily="34" charset="0"/>
                    <a:cs typeface="Arial" panose="020B0604020202020204" pitchFamily="34" charset="0"/>
                  </a:rPr>
                  <a:t>, I </a:t>
                </a:r>
                <a:r>
                  <a:rPr lang="en-US" dirty="0" err="1">
                    <a:latin typeface="Arial" panose="020B0604020202020204" pitchFamily="34" charset="0"/>
                    <a:cs typeface="Arial" panose="020B0604020202020204" pitchFamily="34" charset="0"/>
                  </a:rPr>
                  <a:t>cili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jete Brenda tolerances se </a:t>
                </a:r>
                <a:r>
                  <a:rPr lang="en-US" dirty="0" err="1">
                    <a:latin typeface="Arial" panose="020B0604020202020204" pitchFamily="34" charset="0"/>
                    <a:cs typeface="Arial" panose="020B0604020202020204" pitchFamily="34" charset="0"/>
                  </a:rPr>
                  <a:t>lejuar</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Matja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vizures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dy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pozita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dylbise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jep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seri</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Matja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vizurave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vertikale</a:t>
                </a:r>
                <a:r>
                  <a:rPr lang="en-US" dirty="0">
                    <a:latin typeface="Arial" panose="020B0604020202020204" pitchFamily="34" charset="0"/>
                    <a:cs typeface="Arial" panose="020B0604020202020204" pitchFamily="34" charset="0"/>
                  </a:rPr>
                  <a:t> ne me </a:t>
                </a:r>
                <a:r>
                  <a:rPr lang="en-US" dirty="0" err="1">
                    <a:latin typeface="Arial" panose="020B0604020202020204" pitchFamily="34" charset="0"/>
                    <a:cs typeface="Arial" panose="020B0604020202020204" pitchFamily="34" charset="0"/>
                  </a:rPr>
                  <a:t>shume</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nje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behet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zakonisht</a:t>
                </a:r>
                <a:r>
                  <a:rPr lang="en-US" dirty="0">
                    <a:latin typeface="Arial" panose="020B0604020202020204" pitchFamily="34" charset="0"/>
                    <a:cs typeface="Arial" panose="020B0604020202020204" pitchFamily="34" charset="0"/>
                  </a:rPr>
                  <a:t> ne tri </a:t>
                </a:r>
                <a:r>
                  <a:rPr lang="en-US" dirty="0" err="1">
                    <a:latin typeface="Arial" panose="020B0604020202020204" pitchFamily="34" charset="0"/>
                    <a:cs typeface="Arial" panose="020B0604020202020204" pitchFamily="34" charset="0"/>
                  </a:rPr>
                  <a:t>seri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sepse</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secilen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pozite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dylbise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vizohet</a:t>
                </a:r>
                <a:r>
                  <a:rPr lang="en-US" dirty="0">
                    <a:latin typeface="Arial" panose="020B0604020202020204" pitchFamily="34" charset="0"/>
                    <a:cs typeface="Arial" panose="020B0604020202020204" pitchFamily="34" charset="0"/>
                  </a:rPr>
                  <a:t> ne tri </a:t>
                </a:r>
                <a:r>
                  <a:rPr lang="en-US" dirty="0" err="1">
                    <a:latin typeface="Arial" panose="020B0604020202020204" pitchFamily="34" charset="0"/>
                    <a:cs typeface="Arial" panose="020B0604020202020204" pitchFamily="34" charset="0"/>
                  </a:rPr>
                  <a:t>fije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horizontale</a:t>
                </a:r>
                <a:r>
                  <a:rPr lang="en-US" dirty="0">
                    <a:latin typeface="Arial" panose="020B0604020202020204" pitchFamily="34" charset="0"/>
                    <a:cs typeface="Arial" panose="020B0604020202020204" pitchFamily="34" charset="0"/>
                  </a:rPr>
                  <a:t> ne </a:t>
                </a:r>
                <a:r>
                  <a:rPr lang="en-US" dirty="0" err="1">
                    <a:latin typeface="Arial" panose="020B0604020202020204" pitchFamily="34" charset="0"/>
                    <a:cs typeface="Arial" panose="020B0604020202020204" pitchFamily="34" charset="0"/>
                  </a:rPr>
                  <a:t>piken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caktuar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prandaj</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formohen</a:t>
                </a:r>
                <a:r>
                  <a:rPr lang="en-US" dirty="0">
                    <a:latin typeface="Arial" panose="020B0604020202020204" pitchFamily="34" charset="0"/>
                    <a:cs typeface="Arial" panose="020B0604020202020204" pitchFamily="34" charset="0"/>
                  </a:rPr>
                  <a:t> tri </a:t>
                </a:r>
                <a:r>
                  <a:rPr lang="en-US" dirty="0" err="1">
                    <a:latin typeface="Arial" panose="020B0604020202020204" pitchFamily="34" charset="0"/>
                    <a:cs typeface="Arial" panose="020B0604020202020204" pitchFamily="34" charset="0"/>
                  </a:rPr>
                  <a:t>seri</a:t>
                </a:r>
                <a:r>
                  <a:rPr lang="en-US" dirty="0">
                    <a:latin typeface="Arial" panose="020B0604020202020204" pitchFamily="34" charset="0"/>
                    <a:cs typeface="Arial" panose="020B0604020202020204" pitchFamily="34" charset="0"/>
                  </a:rPr>
                  <a:t>.</a:t>
                </a:r>
              </a:p>
            </p:txBody>
          </p:sp>
        </mc:Choice>
        <mc:Fallback xmlns="">
          <p:sp>
            <p:nvSpPr>
              <p:cNvPr id="3" name="Content Placeholder 2">
                <a:extLst>
                  <a:ext uri="{FF2B5EF4-FFF2-40B4-BE49-F238E27FC236}">
                    <a16:creationId xmlns:a16="http://schemas.microsoft.com/office/drawing/2014/main" id="{96299265-0BDF-12DB-2D4C-07FD56C3A9EE}"/>
                  </a:ext>
                </a:extLst>
              </p:cNvPr>
              <p:cNvSpPr>
                <a:spLocks noGrp="1" noRot="1" noChangeAspect="1" noMove="1" noResize="1" noEditPoints="1" noAdjustHandles="1" noChangeArrowheads="1" noChangeShapeType="1" noTextEdit="1"/>
              </p:cNvSpPr>
              <p:nvPr>
                <p:ph idx="1"/>
              </p:nvPr>
            </p:nvSpPr>
            <p:spPr>
              <a:xfrm>
                <a:off x="1717768" y="874362"/>
                <a:ext cx="10107287" cy="5668481"/>
              </a:xfrm>
              <a:blipFill>
                <a:blip r:embed="rId2"/>
                <a:stretch>
                  <a:fillRect l="-422" t="-538" b="-1290"/>
                </a:stretch>
              </a:blipFill>
            </p:spPr>
            <p:txBody>
              <a:bodyPr/>
              <a:lstStyle/>
              <a:p>
                <a:r>
                  <a:rPr lang="en-US">
                    <a:noFill/>
                  </a:rPr>
                  <a:t> </a:t>
                </a:r>
              </a:p>
            </p:txBody>
          </p:sp>
        </mc:Fallback>
      </mc:AlternateContent>
    </p:spTree>
    <p:extLst>
      <p:ext uri="{BB962C8B-B14F-4D97-AF65-F5344CB8AC3E}">
        <p14:creationId xmlns:p14="http://schemas.microsoft.com/office/powerpoint/2010/main" val="936477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75F3D-899D-122E-6676-EFF0908060DE}"/>
              </a:ext>
            </a:extLst>
          </p:cNvPr>
          <p:cNvSpPr>
            <a:spLocks noGrp="1"/>
          </p:cNvSpPr>
          <p:nvPr>
            <p:ph type="title"/>
          </p:nvPr>
        </p:nvSpPr>
        <p:spPr>
          <a:xfrm>
            <a:off x="2286000" y="304800"/>
            <a:ext cx="8686800" cy="838200"/>
          </a:xfrm>
        </p:spPr>
        <p:txBody>
          <a:bodyPr/>
          <a:lstStyle/>
          <a:p>
            <a:pPr eaLnBrk="1" hangingPunct="1">
              <a:defRPr/>
            </a:pPr>
            <a:r>
              <a:rPr lang="en-US" sz="3200" b="1" dirty="0">
                <a:solidFill>
                  <a:schemeClr val="accent6">
                    <a:lumMod val="50000"/>
                  </a:schemeClr>
                </a:solidFill>
              </a:rPr>
              <a:t>RRJETET GJEODEZIKE</a:t>
            </a:r>
            <a:endParaRPr lang="de-AT" sz="3200" dirty="0">
              <a:solidFill>
                <a:schemeClr val="accent6">
                  <a:lumMod val="50000"/>
                </a:schemeClr>
              </a:solidFill>
            </a:endParaRPr>
          </a:p>
        </p:txBody>
      </p:sp>
      <p:pic>
        <p:nvPicPr>
          <p:cNvPr id="68611" name="Picture 2" descr="http://homepage.hamburg.de/ThomasBurmeister/bez-image3.gif">
            <a:extLst>
              <a:ext uri="{FF2B5EF4-FFF2-40B4-BE49-F238E27FC236}">
                <a16:creationId xmlns:a16="http://schemas.microsoft.com/office/drawing/2014/main" id="{AC659551-60E3-D179-A264-666541102C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943078" y="1543976"/>
            <a:ext cx="3810000" cy="4505325"/>
          </a:xfrm>
          <a:noFill/>
        </p:spPr>
      </p:pic>
      <p:sp>
        <p:nvSpPr>
          <p:cNvPr id="5" name="Content Placeholder 6">
            <a:extLst>
              <a:ext uri="{FF2B5EF4-FFF2-40B4-BE49-F238E27FC236}">
                <a16:creationId xmlns:a16="http://schemas.microsoft.com/office/drawing/2014/main" id="{06BF12AE-82E3-3161-3DFC-00535B67AF12}"/>
              </a:ext>
            </a:extLst>
          </p:cNvPr>
          <p:cNvSpPr txBox="1">
            <a:spLocks/>
          </p:cNvSpPr>
          <p:nvPr/>
        </p:nvSpPr>
        <p:spPr bwMode="auto">
          <a:xfrm>
            <a:off x="1685278" y="1308100"/>
            <a:ext cx="5257800" cy="3154363"/>
          </a:xfrm>
          <a:prstGeom prst="rect">
            <a:avLst/>
          </a:prstGeom>
          <a:noFill/>
          <a:ln>
            <a:noFill/>
          </a:ln>
        </p:spPr>
        <p:txBody>
          <a:bodyPr/>
          <a:lst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eaLnBrk="1" hangingPunct="1">
              <a:defRPr/>
            </a:pPr>
            <a:r>
              <a:rPr lang="sq-AL" altLang="de-DE" sz="2800" b="1" dirty="0">
                <a:effectLst>
                  <a:outerShdw blurRad="38100" dist="38100" dir="2700000" algn="tl">
                    <a:srgbClr val="000000">
                      <a:alpha val="43137"/>
                    </a:srgbClr>
                  </a:outerShdw>
                </a:effectLst>
              </a:rPr>
              <a:t>Rrjetet dydimensionale</a:t>
            </a:r>
          </a:p>
          <a:p>
            <a:pPr lvl="1" eaLnBrk="1" hangingPunct="1">
              <a:defRPr/>
            </a:pPr>
            <a:r>
              <a:rPr lang="sq-AL" altLang="de-DE" sz="2200" dirty="0"/>
              <a:t>Rrjetet trigonometrike</a:t>
            </a:r>
          </a:p>
          <a:p>
            <a:pPr lvl="1" eaLnBrk="1" hangingPunct="1">
              <a:defRPr/>
            </a:pPr>
            <a:r>
              <a:rPr lang="sq-AL" altLang="de-DE" sz="2200" dirty="0"/>
              <a:t>Rrjetet poligonometrike</a:t>
            </a:r>
          </a:p>
          <a:p>
            <a:pPr lvl="1" eaLnBrk="1" hangingPunct="1">
              <a:defRPr/>
            </a:pPr>
            <a:r>
              <a:rPr lang="sq-AL" altLang="de-DE" sz="2200" dirty="0"/>
              <a:t>Rrjetet poligonale</a:t>
            </a:r>
          </a:p>
          <a:p>
            <a:pPr lvl="1" eaLnBrk="1" hangingPunct="1">
              <a:defRPr/>
            </a:pPr>
            <a:r>
              <a:rPr lang="sq-AL" altLang="de-DE" sz="2200" dirty="0"/>
              <a:t>Rrjetet linjore</a:t>
            </a:r>
          </a:p>
          <a:p>
            <a:pPr eaLnBrk="1" hangingPunct="1">
              <a:defRPr/>
            </a:pPr>
            <a:r>
              <a:rPr lang="sq-AL" altLang="de-DE" sz="2800" b="1" dirty="0">
                <a:effectLst>
                  <a:outerShdw blurRad="38100" dist="38100" dir="2700000" algn="tl">
                    <a:srgbClr val="000000">
                      <a:alpha val="43137"/>
                    </a:srgbClr>
                  </a:outerShdw>
                </a:effectLst>
              </a:rPr>
              <a:t>Rrjetet njëdimensionale</a:t>
            </a:r>
          </a:p>
          <a:p>
            <a:pPr lvl="1" eaLnBrk="1" hangingPunct="1">
              <a:defRPr/>
            </a:pPr>
            <a:r>
              <a:rPr lang="sq-AL" altLang="de-DE" sz="2200" dirty="0"/>
              <a:t>Rrjetet e nivelimit</a:t>
            </a:r>
          </a:p>
          <a:p>
            <a:pPr eaLnBrk="1" hangingPunct="1">
              <a:defRPr/>
            </a:pPr>
            <a:r>
              <a:rPr lang="sq-AL" altLang="de-DE" sz="2800" b="1" dirty="0">
                <a:effectLst>
                  <a:outerShdw blurRad="38100" dist="38100" dir="2700000" algn="tl">
                    <a:srgbClr val="000000">
                      <a:alpha val="43137"/>
                    </a:srgbClr>
                  </a:outerShdw>
                </a:effectLst>
              </a:rPr>
              <a:t>Rrjetet tredimensionale</a:t>
            </a:r>
          </a:p>
          <a:p>
            <a:pPr lvl="1" eaLnBrk="1" hangingPunct="1">
              <a:defRPr/>
            </a:pPr>
            <a:r>
              <a:rPr lang="sq-AL" altLang="de-DE" sz="2200" dirty="0"/>
              <a:t>Rrjeti GPS-GNSS</a:t>
            </a:r>
          </a:p>
          <a:p>
            <a:pPr eaLnBrk="1" hangingPunct="1">
              <a:defRPr/>
            </a:pPr>
            <a:r>
              <a:rPr lang="sq-AL" altLang="de-DE" sz="3000" b="1" dirty="0">
                <a:effectLst>
                  <a:outerShdw blurRad="38100" dist="38100" dir="2700000" algn="tl">
                    <a:srgbClr val="000000">
                      <a:alpha val="43137"/>
                    </a:srgbClr>
                  </a:outerShdw>
                </a:effectLst>
              </a:rPr>
              <a:t>Pika të veçanta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hteck 3">
            <a:extLst>
              <a:ext uri="{FF2B5EF4-FFF2-40B4-BE49-F238E27FC236}">
                <a16:creationId xmlns:a16="http://schemas.microsoft.com/office/drawing/2014/main" id="{6A85AEA1-4EC6-2562-884C-558934831F84}"/>
              </a:ext>
            </a:extLst>
          </p:cNvPr>
          <p:cNvSpPr>
            <a:spLocks noChangeArrowheads="1"/>
          </p:cNvSpPr>
          <p:nvPr/>
        </p:nvSpPr>
        <p:spPr bwMode="auto">
          <a:xfrm>
            <a:off x="2362199" y="2057400"/>
            <a:ext cx="864611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it-IT" altLang="de-DE" sz="1800" b="1" dirty="0">
                <a:solidFill>
                  <a:schemeClr val="tx1"/>
                </a:solidFill>
                <a:latin typeface="Arial" panose="020B0604020202020204" pitchFamily="34" charset="0"/>
              </a:rPr>
              <a:t>Aktualisht, objekti kryesor i gjeodezisë së lartë është saktësimi i mëtejshëm i formës dhe përmasave të Tokës, nëpërmjet  rritjes së vazhdueshme të saktësisë së përcaktimit të parametrave gjeometrikë dhe fizikë të elipsoidit të përgjithëshëm (global), nëpërmjet përdorimit të teknikave të reja satelitore, të cilat shërbejnë  për ndërtimin e shpejtë dhe përfeksionimin e vazhdueshëm të sistemeve moderne gjeodezike globale, rajonale, kombëtare, etj dhe për monitorimin e fenomeneve gjeodinamike (si matjen e deformimeve të kores së Tokës, lëvizjen e platformave tektonike, evidentimin e ngritjeve vullkanike, saktësimin e mëtejshëm të disniveleve midis deteve dhe oqeaneve), etj</a:t>
            </a:r>
            <a:endParaRPr lang="de-AT" altLang="de-DE" sz="1800" dirty="0">
              <a:solidFill>
                <a:schemeClr val="tx1"/>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1422</TotalTime>
  <Words>1821</Words>
  <Application>Microsoft Office PowerPoint</Application>
  <PresentationFormat>Widescreen</PresentationFormat>
  <Paragraphs>142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Cambria Math</vt:lpstr>
      <vt:lpstr>Century Gothic</vt:lpstr>
      <vt:lpstr>Wingdings 3</vt:lpstr>
      <vt:lpstr>Wisp</vt:lpstr>
      <vt:lpstr>Matja e kendeve horizontale</vt:lpstr>
      <vt:lpstr>Metoda e thjeshte</vt:lpstr>
      <vt:lpstr>Metoda e serive</vt:lpstr>
      <vt:lpstr>Metoda e serive</vt:lpstr>
      <vt:lpstr>Matja e kendeve vertikale</vt:lpstr>
      <vt:lpstr>Metoda e thjeshte</vt:lpstr>
      <vt:lpstr>Metoda e serive</vt:lpstr>
      <vt:lpstr>RRJETET GJEODEZIKE</vt:lpstr>
      <vt:lpstr>PowerPoint Presentation</vt:lpstr>
      <vt:lpstr>Synimi, qëllimi, objektivi,… </vt:lpstr>
      <vt:lpstr>GPS -  Sistemi satelitor amerikan </vt:lpstr>
      <vt:lpstr>Rrjetet GPS (tredimensionale)</vt:lpstr>
      <vt:lpstr>Rilevimi me GPS-GNSS</vt:lpstr>
      <vt:lpstr>Sistemet satelitore te  pozicionimit </vt:lpstr>
      <vt:lpstr>Sistemi global i pozicionimit (GPS)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Njësitë e matjeve </dc:title>
  <dc:creator>Fitore Bajrami</dc:creator>
  <cp:lastModifiedBy>Fitore Bajrami</cp:lastModifiedBy>
  <cp:revision>114</cp:revision>
  <dcterms:created xsi:type="dcterms:W3CDTF">2023-10-15T12:23:20Z</dcterms:created>
  <dcterms:modified xsi:type="dcterms:W3CDTF">2024-01-12T12:10:21Z</dcterms:modified>
</cp:coreProperties>
</file>