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02" r:id="rId16"/>
    <p:sldId id="303" r:id="rId17"/>
    <p:sldId id="304" r:id="rId18"/>
    <p:sldId id="305" r:id="rId19"/>
    <p:sldId id="297" r:id="rId20"/>
    <p:sldId id="300" r:id="rId21"/>
    <p:sldId id="301" r:id="rId22"/>
    <p:sldId id="299" r:id="rId23"/>
    <p:sldId id="298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3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6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70E093-DB97-4BD7-BF1F-DE8A184449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89547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Transformimi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3D</a:t>
            </a:r>
            <a:b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5208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Transformimi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DD8AD-1E44-DB56-731F-14127F319664}"/>
              </a:ext>
            </a:extLst>
          </p:cNvPr>
          <p:cNvSpPr txBox="1"/>
          <p:nvPr/>
        </p:nvSpPr>
        <p:spPr>
          <a:xfrm>
            <a:off x="1644958" y="2039191"/>
            <a:ext cx="89020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Këto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shtatë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parametra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përfaqësojnë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ngjashmëri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hapësinore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transformimit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llogaritje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kërkohen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paktën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shtatë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zgjidhje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shtatë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elementeve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P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ika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kontrollit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plotë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(XYZ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njohur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)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jep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</a:t>
            </a:r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P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ika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kontrollit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planimetrike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(XY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njohur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jep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dy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</a:t>
            </a:r>
            <a:r>
              <a:rPr lang="sq-AL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ik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sq-AL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kontrollit 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sq-AL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lartësisë (Z e njohur) jep një ekuacion</a:t>
            </a:r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transformim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ngjashmërisë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hapësinore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kërkon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paktën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dy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pika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planimetrike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pika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kontrolli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lartësisë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ose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dy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pika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kontrolli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plota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pikë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kontrolli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lartësie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jo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njëjtën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linjë</a:t>
            </a:r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Nëse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ka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matje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tepërta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katrorët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vegjël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zgjidhje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jene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nevojshem</a:t>
            </a:r>
            <a:endParaRPr lang="sq-AL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br>
              <a:rPr lang="sq-AL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</a:b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6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Kushti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06564-47BC-38A1-8B6A-30CE960C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132" y="1301306"/>
            <a:ext cx="8049688" cy="5080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91773-0AB5-D69F-AB86-E6FA4DB58B98}"/>
              </a:ext>
            </a:extLst>
          </p:cNvPr>
          <p:cNvSpPr txBox="1"/>
          <p:nvPr/>
        </p:nvSpPr>
        <p:spPr>
          <a:xfrm>
            <a:off x="1262848" y="1948622"/>
            <a:ext cx="19419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Pika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objektit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A, pika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imazhit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a.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Stacioni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L,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gjithë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shtrihen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vijë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drejtë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ose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vektorët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La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LA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1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Kushti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91773-0AB5-D69F-AB86-E6FA4DB58B98}"/>
              </a:ext>
            </a:extLst>
          </p:cNvPr>
          <p:cNvSpPr txBox="1"/>
          <p:nvPr/>
        </p:nvSpPr>
        <p:spPr>
          <a:xfrm>
            <a:off x="1262847" y="1948622"/>
            <a:ext cx="77391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Kolineariteti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është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gjendja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cilën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stacioni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ekspozimit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çdo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fotografie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pikë</a:t>
            </a:r>
            <a:r>
              <a:rPr lang="en-US" b="0" i="0" u="sng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objekti</a:t>
            </a:r>
            <a:r>
              <a:rPr lang="en-US" b="0" i="0" u="sng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imazhi</a:t>
            </a:r>
            <a:r>
              <a:rPr lang="en-US" b="0" i="0" u="sng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u="sng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tij</a:t>
            </a:r>
            <a:r>
              <a:rPr lang="en-US" b="0" i="0" u="sng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u="sng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fotografisë</a:t>
            </a:r>
            <a:r>
              <a:rPr lang="en-US" b="0" i="0" u="sng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shtrihen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gjitha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në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vijë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drejtë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u="sng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që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shprehin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këtë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gjendje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quhen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kushteve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kolinearitetit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ose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kolinearitetit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u="sng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Ato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ndoshta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dobishmet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nga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gjitha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tek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fotogrametrise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9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Ekuacionet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91773-0AB5-D69F-AB86-E6FA4DB58B98}"/>
              </a:ext>
            </a:extLst>
          </p:cNvPr>
          <p:cNvSpPr txBox="1"/>
          <p:nvPr/>
        </p:nvSpPr>
        <p:spPr>
          <a:xfrm>
            <a:off x="1538055" y="2274838"/>
            <a:ext cx="88399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Duke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supozuar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pikat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S, 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kushti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kolinearitetit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është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plotësuar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rrotullim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matricë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rrotullimi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R)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shkallëzim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shkalla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s)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imazhi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I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vektorit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a (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tillë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ai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imazh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sistemi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koordinatave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përkojë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me systemin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koordinatave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tokesore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),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atehere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kemi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endParaRPr lang="en-US" u="sng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ADF43-7899-3595-9136-EC6227A0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4812297"/>
            <a:ext cx="30956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0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Ekuacionet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E9587-5EFF-90CC-5881-92C8834E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78" y="2214731"/>
            <a:ext cx="6409724" cy="3156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958A98-1CFF-F40E-A310-CE8D78C677C2}"/>
              </a:ext>
            </a:extLst>
          </p:cNvPr>
          <p:cNvSpPr txBox="1"/>
          <p:nvPr/>
        </p:nvSpPr>
        <p:spPr>
          <a:xfrm>
            <a:off x="1653466" y="184539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Nga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trekëndëshi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vektorial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OAS,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kemi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6C41-B5EF-37E8-9BE5-91FA92F09B2E}"/>
              </a:ext>
            </a:extLst>
          </p:cNvPr>
          <p:cNvSpPr txBox="1"/>
          <p:nvPr/>
        </p:nvSpPr>
        <p:spPr>
          <a:xfrm>
            <a:off x="1653465" y="5432513"/>
            <a:ext cx="7046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Ky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quhet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ekuacioni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kushtit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projektueshmërisë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ose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gjendjes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kolinearitetit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9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77549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kuacionet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e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33B19-8AD6-C897-36C3-7FCB7C3245DE}"/>
              </a:ext>
            </a:extLst>
          </p:cNvPr>
          <p:cNvSpPr txBox="1"/>
          <p:nvPr/>
        </p:nvSpPr>
        <p:spPr>
          <a:xfrm>
            <a:off x="1502545" y="131121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Kjo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mund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shprehet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formën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matricës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zgjeruar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B76A7-4058-B32C-D07E-838F8B7ED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545" y="1794289"/>
            <a:ext cx="8448398" cy="661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09BAEA-0F7C-4C3F-98FC-8ACB7EA51A74}"/>
                  </a:ext>
                </a:extLst>
              </p:cNvPr>
              <p:cNvSpPr txBox="1"/>
              <p:nvPr/>
            </p:nvSpPr>
            <p:spPr>
              <a:xfrm>
                <a:off x="1502545" y="2569649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𝑡𝑒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𝑔𝑗𝑖𝑡h𝑎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𝑝𝑖𝑘𝑎𝑡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𝑖𝑚𝑧h𝑖𝑡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09BAEA-0F7C-4C3F-98FC-8ACB7EA51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45" y="2569649"/>
                <a:ext cx="6094520" cy="369332"/>
              </a:xfrm>
              <a:prstGeom prst="rect">
                <a:avLst/>
              </a:prstGeom>
              <a:blipFill>
                <a:blip r:embed="rId3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1ADCC24-40E0-20FB-C9F3-02C1CD31EF1A}"/>
              </a:ext>
            </a:extLst>
          </p:cNvPr>
          <p:cNvSpPr txBox="1"/>
          <p:nvPr/>
        </p:nvSpPr>
        <p:spPr>
          <a:xfrm>
            <a:off x="1502545" y="303471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Forma e inverse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këtij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është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6FDF5E-A45C-1ED6-C085-66886C4C9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545" y="3543814"/>
            <a:ext cx="4233308" cy="4703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9D6DA0-E69F-FE1E-7469-40499F24DE54}"/>
              </a:ext>
            </a:extLst>
          </p:cNvPr>
          <p:cNvSpPr txBox="1"/>
          <p:nvPr/>
        </p:nvSpPr>
        <p:spPr>
          <a:xfrm>
            <a:off x="1502545" y="410327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Ku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kemi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1B42D9-6911-1C44-8E7B-355D1F322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545" y="4472602"/>
            <a:ext cx="6617240" cy="773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BF8DF8-2530-DFC3-8052-D62D082E5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245" y="5171828"/>
            <a:ext cx="6482456" cy="11125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56614B-5777-FA1E-116B-A472B0FD473E}"/>
              </a:ext>
            </a:extLst>
          </p:cNvPr>
          <p:cNvSpPr txBox="1"/>
          <p:nvPr/>
        </p:nvSpPr>
        <p:spPr>
          <a:xfrm>
            <a:off x="1502545" y="539601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Perfundimisht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kemi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6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DBFA-0BFE-CCF9-4A1E-490DC1F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4856"/>
            <a:ext cx="10058400" cy="64540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kuacionet</a:t>
            </a:r>
            <a:r>
              <a:rPr lang="en-US" sz="36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e </a:t>
            </a:r>
            <a:r>
              <a:rPr lang="en-US" sz="36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AC9E1-9003-D2FD-F1CE-D473CB88A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65" y="1553039"/>
            <a:ext cx="6216449" cy="1619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D99FCA-E859-D725-69AF-29F59DEA1073}"/>
              </a:ext>
            </a:extLst>
          </p:cNvPr>
          <p:cNvSpPr txBox="1"/>
          <p:nvPr/>
        </p:nvSpPr>
        <p:spPr>
          <a:xfrm>
            <a:off x="1066800" y="32443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Këto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formojnë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595E8F-3934-90FE-B4F9-E0F559E3C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32" y="3831976"/>
            <a:ext cx="7296474" cy="1195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C761CF-B841-339C-9A80-6DB3F3101729}"/>
              </a:ext>
            </a:extLst>
          </p:cNvPr>
          <p:cNvSpPr txBox="1"/>
          <p:nvPr/>
        </p:nvSpPr>
        <p:spPr>
          <a:xfrm>
            <a:off x="1097280" y="5159313"/>
            <a:ext cx="9041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Duke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pjesëtuar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secilin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prej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(1)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(2) me (3)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marrim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pas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kolinearitetit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0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DBFA-0BFE-CCF9-4A1E-490DC1F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4856"/>
            <a:ext cx="10058400" cy="64540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Ekuacionet</a:t>
            </a:r>
            <a:r>
              <a:rPr lang="en-US" sz="36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e </a:t>
            </a:r>
            <a:r>
              <a:rPr lang="en-US" sz="36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1E9CD-52F1-B3AA-D69F-5975CCE0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04" y="1870842"/>
            <a:ext cx="7236272" cy="1890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69F2E7-C594-3D53-0C5C-4CC108CB061E}"/>
              </a:ext>
            </a:extLst>
          </p:cNvPr>
          <p:cNvSpPr txBox="1"/>
          <p:nvPr/>
        </p:nvSpPr>
        <p:spPr>
          <a:xfrm>
            <a:off x="1493668" y="3614081"/>
            <a:ext cx="78012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Gjashtë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parametrat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XC, YC, ZC, </a:t>
            </a:r>
            <a:r>
              <a:rPr lang="el-GR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ω, φ, κ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elementet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panjohura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orientimit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jashtëm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US" u="sng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Elementet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matricës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rrotullimit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funksione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rrotullimeve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l-G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ω, φ, κ</a:t>
            </a:r>
            <a:endParaRPr lang="en-US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endParaRPr lang="en-US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Llogaritja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elementeve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panjohura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orientimit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jashtëm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është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njohur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si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rezeksion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hapësinor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b="1" u="sng" dirty="0">
                <a:solidFill>
                  <a:srgbClr val="FF0000"/>
                </a:solidFill>
              </a:rPr>
              <a:t>space resection)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el-GR" b="1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2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DBFA-0BFE-CCF9-4A1E-490DC1F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4856"/>
            <a:ext cx="10058400" cy="64540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Aplikacionet</a:t>
            </a:r>
            <a:r>
              <a:rPr lang="en-US" sz="36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</a:t>
            </a:r>
            <a:r>
              <a:rPr lang="en-US" sz="36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ekuacionet</a:t>
            </a:r>
            <a:r>
              <a:rPr lang="en-US" sz="36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e </a:t>
            </a:r>
            <a:r>
              <a:rPr lang="en-US" sz="36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DD803-883E-6416-D2A3-2337BFA02709}"/>
              </a:ext>
            </a:extLst>
          </p:cNvPr>
          <p:cNvSpPr txBox="1"/>
          <p:nvPr/>
        </p:nvSpPr>
        <p:spPr>
          <a:xfrm>
            <a:off x="1662343" y="1811914"/>
            <a:ext cx="85824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kolinearitetit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zbatueshme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zgjidhjet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analitike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pothuajse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çdo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problemi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fotogrametrik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Rezeksioni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hapësirës</a:t>
            </a:r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Kryqëzimi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hapësinor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Orientimi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relativ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analitik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Rregullimi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paketës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Trekëndëshi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ajror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Jane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nevojojshme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përafrime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fillestare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gjitha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panjohurat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ërfitimi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tyre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behet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duke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bërë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supozime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caktuara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Sa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afër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panjohurave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aq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shpejt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kënaqshme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zgjidhja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qe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arrihet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1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Ekuacionet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linearizuara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7DD81-BA00-CDD9-80E8-D6ADB2F7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94" y="4095010"/>
            <a:ext cx="7248525" cy="1562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72463-45B6-5BD6-3A13-74BFBB9C347D}"/>
              </a:ext>
            </a:extLst>
          </p:cNvPr>
          <p:cNvSpPr txBox="1"/>
          <p:nvPr/>
        </p:nvSpPr>
        <p:spPr>
          <a:xfrm>
            <a:off x="8657162" y="4622591"/>
            <a:ext cx="2119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korrektimi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8C99D-C805-D7C4-1E02-EEE0A416C69B}"/>
              </a:ext>
            </a:extLst>
          </p:cNvPr>
          <p:cNvSpPr txBox="1"/>
          <p:nvPr/>
        </p:nvSpPr>
        <p:spPr>
          <a:xfrm>
            <a:off x="8663819" y="5075353"/>
            <a:ext cx="1578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korrektimi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AE08B-0F77-246E-FD5D-56F0194ED329}"/>
              </a:ext>
            </a:extLst>
          </p:cNvPr>
          <p:cNvSpPr txBox="1"/>
          <p:nvPr/>
        </p:nvSpPr>
        <p:spPr>
          <a:xfrm>
            <a:off x="1415294" y="1786686"/>
            <a:ext cx="83516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zgjidhur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elementet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orientimit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jashtëm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problem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njohur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resekcioni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hapësirës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) ne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duhet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linearizuar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kolinearitetit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linearizuar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kolinearitetit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fillojmë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me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vlera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përafërt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gjashtë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elementët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orientimit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jashtëm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duke I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korrigjuar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ato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përmes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serisë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Taylor:</a:t>
            </a:r>
          </a:p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Duke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përdorur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vlerat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përafërta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elementet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orientimit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panjohur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llogarisim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funksionin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përafërt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Fx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3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1"/>
            <a:ext cx="10058400" cy="11267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Transformimi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3D</a:t>
            </a:r>
            <a:b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70489-B74F-6953-54BB-406A14349AD1}"/>
              </a:ext>
            </a:extLst>
          </p:cNvPr>
          <p:cNvSpPr txBox="1"/>
          <p:nvPr/>
        </p:nvSpPr>
        <p:spPr>
          <a:xfrm>
            <a:off x="1813262" y="1758470"/>
            <a:ext cx="82096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ërfshin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konvertimin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koordinatave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nga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-dimensional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një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tjetër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nevojshme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transformimit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mund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shprehet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terma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pavarur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. 7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Faktorët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transformimit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jane: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3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kënde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rrotullimi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omega (</a:t>
            </a:r>
            <a:r>
              <a:rPr lang="el-G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ω), 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f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 (</a:t>
            </a:r>
            <a:r>
              <a:rPr lang="el-G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φ), 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kappa (</a:t>
            </a:r>
            <a:r>
              <a:rPr lang="el-G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κ)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rreth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boshteve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 X, Y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F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aktori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shkallë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 (s)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3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faktorë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, Tx, Ty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Tz</a:t>
            </a:r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Ekuacionet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linearizuara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7BD17-21A1-4801-1A56-E533B77C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3304805"/>
            <a:ext cx="9705975" cy="2609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32CBC-D634-B4B6-DF94-BD9408E70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487" y="2393826"/>
            <a:ext cx="803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76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Shenime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ekuacionet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linearizuara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kolinearitetit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83B23-A1F4-96E1-A212-EA595B953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15" y="2250813"/>
            <a:ext cx="6496050" cy="1362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975C5-93F5-2193-5805-FE7538DD3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15" y="3912139"/>
            <a:ext cx="1093710" cy="542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C5B9C-0A7D-23FE-CEFA-DC8850185FC1}"/>
              </a:ext>
            </a:extLst>
          </p:cNvPr>
          <p:cNvSpPr txBox="1"/>
          <p:nvPr/>
        </p:nvSpPr>
        <p:spPr>
          <a:xfrm>
            <a:off x="2425823" y="399893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Jane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koordinatat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imazhit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AB019-7111-8703-2CC5-DD1C27ADF8E5}"/>
              </a:ext>
            </a:extLst>
          </p:cNvPr>
          <p:cNvSpPr txBox="1"/>
          <p:nvPr/>
        </p:nvSpPr>
        <p:spPr>
          <a:xfrm>
            <a:off x="1400915" y="444503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X, Y, Z , X, Y, 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Z-Jane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koordinatat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terrenit</a:t>
            </a:r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8E19F2-7C9B-FA4B-CCD1-C10F07900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915" y="4901167"/>
            <a:ext cx="2200275" cy="523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FA646F-BDFD-0BEF-EB88-B0111E1FB461}"/>
              </a:ext>
            </a:extLst>
          </p:cNvPr>
          <p:cNvSpPr txBox="1"/>
          <p:nvPr/>
        </p:nvSpPr>
        <p:spPr>
          <a:xfrm>
            <a:off x="3601190" y="497793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jane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koordinatat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të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qendrës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së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perspektivës</a:t>
            </a:r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3C5BEB-3152-E64E-7C63-BC424ED42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915" y="5425042"/>
            <a:ext cx="657225" cy="447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D544A5-E4DA-E4CB-E654-8B95B32570EF}"/>
              </a:ext>
            </a:extLst>
          </p:cNvPr>
          <p:cNvSpPr txBox="1"/>
          <p:nvPr/>
        </p:nvSpPr>
        <p:spPr>
          <a:xfrm>
            <a:off x="2058140" y="557958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- jane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elementi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matricës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rrotullimit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ku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secili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59B1F9-C8AA-0B64-C303-D022A2550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435" y="5579585"/>
            <a:ext cx="367665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B057F2-D31E-1ED4-CFB4-B5BF02C68FEF}"/>
              </a:ext>
            </a:extLst>
          </p:cNvPr>
          <p:cNvSpPr txBox="1"/>
          <p:nvPr/>
        </p:nvSpPr>
        <p:spPr>
          <a:xfrm>
            <a:off x="1640890" y="1803710"/>
            <a:ext cx="7946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Rezeksioni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hapësirës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mund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zgjidhet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duke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përdorur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05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22" y="133163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Rezeksioni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hapësirës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01BD0-8617-9C78-840D-31A50C0F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91" y="1420427"/>
            <a:ext cx="4191953" cy="4883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095AEF-DBC8-8F25-4EFA-53E6207CA476}"/>
              </a:ext>
            </a:extLst>
          </p:cNvPr>
          <p:cNvSpPr txBox="1"/>
          <p:nvPr/>
        </p:nvSpPr>
        <p:spPr>
          <a:xfrm>
            <a:off x="1538056" y="1895356"/>
            <a:ext cx="49239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Zgjidhja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6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elementeve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orientimit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jashtëm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kamerës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mund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arrihet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me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ekuacionet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kolinearitetit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linearizuar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 (XC, YC, ZC, </a:t>
            </a:r>
            <a:r>
              <a:rPr lang="el-G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ω, φ, κ,)</a:t>
            </a:r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nn-NO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Duhet të njihen 3 pika kontrolli në tokësore dhe koordinatat e fotografise se atyre pikave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3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Koordinatat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tokesore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kryqezimi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pikeprerja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)-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intersektion</a:t>
            </a:r>
            <a:endParaRPr lang="en-US" sz="4000" dirty="0">
              <a:solidFill>
                <a:srgbClr val="3C4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4FFE0-6679-98D9-EE77-FA61D4AA5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552" y="1379395"/>
            <a:ext cx="5049498" cy="47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52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8FAB4-99AA-7028-F4ED-E6B22273EC32}"/>
              </a:ext>
            </a:extLst>
          </p:cNvPr>
          <p:cNvSpPr txBox="1"/>
          <p:nvPr/>
        </p:nvSpPr>
        <p:spPr>
          <a:xfrm>
            <a:off x="825624" y="2101333"/>
            <a:ext cx="1017380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ESE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wolf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grupi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Molodensky-Badeka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grupi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Ese 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javes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ardhshme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tokesore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kryqezimi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perputhja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intersection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951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1"/>
            <a:ext cx="10058400" cy="11267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Aplikimet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transformimit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70489-B74F-6953-54BB-406A14349AD1}"/>
              </a:ext>
            </a:extLst>
          </p:cNvPr>
          <p:cNvSpPr txBox="1"/>
          <p:nvPr/>
        </p:nvSpPr>
        <p:spPr>
          <a:xfrm>
            <a:off x="1813262" y="1758470"/>
            <a:ext cx="82096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Aplikimet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transformimit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3D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ërdoren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problemet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mëposhtme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Per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tu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konvertuar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nga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modeli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I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sistemit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koordinatave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3D ne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sistemin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koordinatave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objektit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3D.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tu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konventuar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nga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sistemi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I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koordinatave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fotografike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anuara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sistemin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koordinatave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fotografike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vertikale-ekuivalente</a:t>
            </a:r>
            <a:endParaRPr lang="en-US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Për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formuar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model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vazhdueshëm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të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shiritit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3D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nga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stereo-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modelet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pavarura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F0037-ECF5-A43E-8BD9-1E19CAABC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65" y="3788222"/>
            <a:ext cx="4436372" cy="20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8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1"/>
            <a:ext cx="10058400" cy="11267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37F38-E9CD-E42B-6C71-67F444DA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69" y="1881212"/>
            <a:ext cx="6097665" cy="4205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C50397-1A99-FB91-510D-9F17A03B9540}"/>
              </a:ext>
            </a:extLst>
          </p:cNvPr>
          <p:cNvSpPr txBox="1"/>
          <p:nvPr/>
        </p:nvSpPr>
        <p:spPr>
          <a:xfrm>
            <a:off x="1396013" y="2131510"/>
            <a:ext cx="3744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Transformimi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I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koordinatave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3D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behet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nepermjet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rrotullimeve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rreth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3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boshteve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këndi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rrotullimit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omega (</a:t>
            </a:r>
            <a:r>
              <a:rPr lang="el-G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ω), </a:t>
            </a:r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Kendi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fi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l-G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φ), 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kappa (</a:t>
            </a:r>
            <a:r>
              <a:rPr lang="el-G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κ),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shkalla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dhe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translacioni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7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4185"/>
            <a:ext cx="10058400" cy="77235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</a:t>
            </a:r>
            <a:r>
              <a:rPr lang="en-US" sz="4000" b="0" i="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rotullimeve</a:t>
            </a:r>
            <a:r>
              <a:rPr lang="en-US" sz="4000" b="0" i="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rreth</a:t>
            </a:r>
            <a:r>
              <a:rPr lang="en-US" sz="4000" b="0" i="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3 </a:t>
            </a:r>
            <a:r>
              <a:rPr lang="en-US" sz="4000" b="0" i="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boshteve</a:t>
            </a:r>
            <a:r>
              <a:rPr lang="en-US" sz="4000" b="0" i="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E60CE-3092-8D0D-95B3-CAB4C945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812" y="1088901"/>
            <a:ext cx="5076777" cy="51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Transformimi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3D </a:t>
            </a:r>
            <a:b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29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Matrica</a:t>
            </a:r>
            <a:r>
              <a:rPr lang="en-US" sz="29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</a:t>
            </a:r>
            <a:r>
              <a:rPr lang="en-US" sz="29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rrotullimit</a:t>
            </a:r>
            <a:endParaRPr lang="en-US" sz="29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5A749-1CB8-D2B6-86EA-FF771919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8" y="1268969"/>
            <a:ext cx="4513510" cy="49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4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Rrotullimit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3D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FA8B7-7220-046A-0516-0C7F74BC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2589599"/>
            <a:ext cx="8429625" cy="2495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0DD8AD-1E44-DB56-731F-14127F319664}"/>
              </a:ext>
            </a:extLst>
          </p:cNvPr>
          <p:cNvSpPr txBox="1"/>
          <p:nvPr/>
        </p:nvSpPr>
        <p:spPr>
          <a:xfrm>
            <a:off x="2150616" y="205694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Matrica e rrotullimit është produkt i tre elemente te meposhtme: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9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Rezultatet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matrices se </a:t>
            </a: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rrotullimit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DD8AD-1E44-DB56-731F-14127F319664}"/>
              </a:ext>
            </a:extLst>
          </p:cNvPr>
          <p:cNvSpPr txBox="1"/>
          <p:nvPr/>
        </p:nvSpPr>
        <p:spPr>
          <a:xfrm>
            <a:off x="2150616" y="205694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Rezultati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produktit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mesiperme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jepet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me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formulen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: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7337F-25D2-836C-D765-F4A3A953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72" y="2640742"/>
            <a:ext cx="8068092" cy="26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B08-1E54-7779-A78B-93BCCB4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37350"/>
            <a:ext cx="10145697" cy="8966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Transformimi</a:t>
            </a:r>
            <a:r>
              <a:rPr lang="en-US" sz="4000" dirty="0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0DD8AD-1E44-DB56-731F-14127F319664}"/>
                  </a:ext>
                </a:extLst>
              </p:cNvPr>
              <p:cNvSpPr txBox="1"/>
              <p:nvPr/>
            </p:nvSpPr>
            <p:spPr>
              <a:xfrm>
                <a:off x="1644958" y="2039191"/>
                <a:ext cx="8902083" cy="2330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Transformimi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tredimensional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që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përfshin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numrin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e 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ndryshimit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ne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forme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simbolizohet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me: X =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sMT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x +T</a:t>
                </a:r>
              </a:p>
              <a:p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Ku X= [X Y Z]T jane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koordinatat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pas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transormimit</a:t>
                </a:r>
                <a:endParaRPr lang="en-US" b="0" i="0" dirty="0">
                  <a:solidFill>
                    <a:srgbClr val="3C4043"/>
                  </a:solidFill>
                  <a:effectLst/>
                  <a:latin typeface="Roboto" panose="02000000000000000000" pitchFamily="2" charset="0"/>
                </a:endParaRPr>
              </a:p>
              <a:p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x=[x y z]T jane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koordinatat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para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transformimit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T=[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𝑒𝑠h𝑡𝑒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𝑣𝑒𝑘𝑡𝑜𝑟𝑖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𝒕𝒓𝒆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𝑡𝑟𝑎𝑛𝑠𝑙𝑎𝑐𝑖𝑜𝑛𝑒𝑣𝑒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  <a:p>
                <a:r>
                  <a:rPr lang="en-US" dirty="0"/>
                  <a:t>M=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matrica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</a:t>
                </a:r>
                <a:r>
                  <a:rPr lang="en-US" b="0" i="0" dirty="0" err="1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ortogonale</a:t>
                </a:r>
                <a:r>
                  <a:rPr lang="en-US" b="0" i="0" dirty="0">
                    <a:solidFill>
                      <a:srgbClr val="3C4043"/>
                    </a:solidFill>
                    <a:effectLst/>
                    <a:latin typeface="Roboto" panose="02000000000000000000" pitchFamily="2" charset="0"/>
                  </a:rPr>
                  <a:t> e </a:t>
                </a:r>
                <a:r>
                  <a:rPr lang="en-US" b="1" i="0" dirty="0" err="1">
                    <a:solidFill>
                      <a:srgbClr val="C00000"/>
                    </a:solidFill>
                    <a:effectLst/>
                    <a:latin typeface="Roboto" panose="02000000000000000000" pitchFamily="2" charset="0"/>
                  </a:rPr>
                  <a:t>rrotullimit</a:t>
                </a:r>
                <a:r>
                  <a:rPr lang="en-US" b="1" i="0" dirty="0">
                    <a:solidFill>
                      <a:srgbClr val="C00000"/>
                    </a:solidFill>
                    <a:effectLst/>
                    <a:latin typeface="Roboto" panose="02000000000000000000" pitchFamily="2" charset="0"/>
                  </a:rPr>
                  <a:t> me </a:t>
                </a:r>
                <a:r>
                  <a:rPr lang="en-US" b="1" i="0" dirty="0" err="1">
                    <a:solidFill>
                      <a:srgbClr val="C00000"/>
                    </a:solidFill>
                    <a:effectLst/>
                    <a:latin typeface="Roboto" panose="02000000000000000000" pitchFamily="2" charset="0"/>
                  </a:rPr>
                  <a:t>tre</a:t>
                </a:r>
                <a:r>
                  <a:rPr lang="en-US" b="1" i="0" dirty="0">
                    <a:solidFill>
                      <a:srgbClr val="C00000"/>
                    </a:solidFill>
                    <a:effectLst/>
                    <a:latin typeface="Roboto" panose="02000000000000000000" pitchFamily="2" charset="0"/>
                  </a:rPr>
                  <a:t> </a:t>
                </a:r>
                <a:r>
                  <a:rPr lang="en-US" b="1" i="0" dirty="0" err="1">
                    <a:solidFill>
                      <a:srgbClr val="C00000"/>
                    </a:solidFill>
                    <a:effectLst/>
                    <a:latin typeface="Roboto" panose="02000000000000000000" pitchFamily="2" charset="0"/>
                  </a:rPr>
                  <a:t>kënde</a:t>
                </a:r>
                <a:endParaRPr lang="en-US" b="1" i="0" dirty="0">
                  <a:solidFill>
                    <a:srgbClr val="C00000"/>
                  </a:solidFill>
                  <a:effectLst/>
                  <a:latin typeface="Roboto" panose="02000000000000000000" pitchFamily="2" charset="0"/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  <a:latin typeface="Roboto" panose="02000000000000000000" pitchFamily="2" charset="0"/>
                  </a:rPr>
                  <a:t>s= </a:t>
                </a:r>
                <a:r>
                  <a:rPr lang="en-US" dirty="0" err="1">
                    <a:solidFill>
                      <a:srgbClr val="002060"/>
                    </a:solidFill>
                    <a:latin typeface="Roboto" panose="02000000000000000000" pitchFamily="2" charset="0"/>
                  </a:rPr>
                  <a:t>faktori</a:t>
                </a:r>
                <a:r>
                  <a:rPr lang="en-US" dirty="0">
                    <a:solidFill>
                      <a:srgbClr val="002060"/>
                    </a:solidFill>
                    <a:latin typeface="Roboto" panose="02000000000000000000" pitchFamily="2" charset="0"/>
                  </a:rPr>
                  <a:t> I </a:t>
                </a:r>
                <a:r>
                  <a:rPr lang="en-US" dirty="0" err="1">
                    <a:solidFill>
                      <a:srgbClr val="002060"/>
                    </a:solidFill>
                    <a:latin typeface="Roboto" panose="02000000000000000000" pitchFamily="2" charset="0"/>
                  </a:rPr>
                  <a:t>shkalles</a:t>
                </a:r>
                <a:endParaRPr lang="en-US" dirty="0">
                  <a:solidFill>
                    <a:srgbClr val="002060"/>
                  </a:solidFill>
                  <a:latin typeface="Roboto" panose="02000000000000000000" pitchFamily="2" charset="0"/>
                </a:endParaRPr>
              </a:p>
              <a:p>
                <a:r>
                  <a:rPr lang="en-US" b="0" i="0" u="sng" dirty="0" err="1">
                    <a:solidFill>
                      <a:srgbClr val="0070C0"/>
                    </a:solidFill>
                    <a:effectLst/>
                    <a:latin typeface="Roboto" panose="02000000000000000000" pitchFamily="2" charset="0"/>
                  </a:rPr>
                  <a:t>Gjithsej</a:t>
                </a:r>
                <a:r>
                  <a:rPr lang="en-US" b="0" i="0" u="sng" dirty="0">
                    <a:solidFill>
                      <a:srgbClr val="0070C0"/>
                    </a:solidFill>
                    <a:effectLst/>
                    <a:latin typeface="Roboto" panose="02000000000000000000" pitchFamily="2" charset="0"/>
                  </a:rPr>
                  <a:t> 7 </a:t>
                </a:r>
                <a:r>
                  <a:rPr lang="en-US" b="0" i="0" u="sng" dirty="0" err="1">
                    <a:solidFill>
                      <a:srgbClr val="0070C0"/>
                    </a:solidFill>
                    <a:effectLst/>
                    <a:latin typeface="Roboto" panose="02000000000000000000" pitchFamily="2" charset="0"/>
                  </a:rPr>
                  <a:t>parametrat</a:t>
                </a:r>
                <a:r>
                  <a:rPr lang="en-US" b="0" i="0" u="sng" dirty="0">
                    <a:solidFill>
                      <a:srgbClr val="0070C0"/>
                    </a:solidFill>
                    <a:effectLst/>
                    <a:latin typeface="Roboto" panose="02000000000000000000" pitchFamily="2" charset="0"/>
                  </a:rPr>
                  <a:t> e </a:t>
                </a:r>
                <a:r>
                  <a:rPr lang="en-US" b="0" i="0" u="sng" dirty="0" err="1">
                    <a:solidFill>
                      <a:srgbClr val="0070C0"/>
                    </a:solidFill>
                    <a:effectLst/>
                    <a:latin typeface="Roboto" panose="02000000000000000000" pitchFamily="2" charset="0"/>
                  </a:rPr>
                  <a:t>transformimit</a:t>
                </a:r>
                <a:endParaRPr lang="en-US" u="sng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0DD8AD-1E44-DB56-731F-14127F319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958" y="2039191"/>
                <a:ext cx="8902083" cy="2330253"/>
              </a:xfrm>
              <a:prstGeom prst="rect">
                <a:avLst/>
              </a:prstGeom>
              <a:blipFill>
                <a:blip r:embed="rId2"/>
                <a:stretch>
                  <a:fillRect l="-616" t="-1309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5206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3200</TotalTime>
  <Words>1075</Words>
  <Application>Microsoft Office PowerPoint</Application>
  <PresentationFormat>Widescreen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Roboto</vt:lpstr>
      <vt:lpstr>Wingdings</vt:lpstr>
      <vt:lpstr>Retrospect</vt:lpstr>
      <vt:lpstr>  Transformimi i koordinatave 3D </vt:lpstr>
      <vt:lpstr>  Transformimi i koordinatave 3D </vt:lpstr>
      <vt:lpstr>  Aplikimet e transformimit 3D </vt:lpstr>
      <vt:lpstr>  Transformimi 3D </vt:lpstr>
      <vt:lpstr>  Rrotullimeve rreth 3 boshteve:</vt:lpstr>
      <vt:lpstr>  Transformimi 3D  Matrica e rrotullimit</vt:lpstr>
      <vt:lpstr>  Matrica e Rrotullimit 3D</vt:lpstr>
      <vt:lpstr>  Rezultatet e matrices se rrotullimit 3D</vt:lpstr>
      <vt:lpstr>  Transformimi 3D</vt:lpstr>
      <vt:lpstr>  Transformimi 3D</vt:lpstr>
      <vt:lpstr>  Kushti I kolinearitetit</vt:lpstr>
      <vt:lpstr>  Kushti I kolinearitetit</vt:lpstr>
      <vt:lpstr>  Ekuacionet e kolinearitetit</vt:lpstr>
      <vt:lpstr>  Ekuacionet e kolinearitetit</vt:lpstr>
      <vt:lpstr>  Forma e matricave nga ekuacionet  e kolinearitetit</vt:lpstr>
      <vt:lpstr>Forma e matricave nga ekuacionet  e kolinearitetit</vt:lpstr>
      <vt:lpstr>Ekuacionet  e kolinearitetit</vt:lpstr>
      <vt:lpstr>Aplikacionet e ekuacionet  e kolinearitetit</vt:lpstr>
      <vt:lpstr>  Ekuacionet e linearizuara te kolinearitetit</vt:lpstr>
      <vt:lpstr>  Ekuacionet e linearizuara te kolinearitetit</vt:lpstr>
      <vt:lpstr>  Shenime per ekuacionet e linearizuara te kolinearitetit</vt:lpstr>
      <vt:lpstr>  Rezeksioni i hapësirës</vt:lpstr>
      <vt:lpstr>  Koordinatat tokesore nga kryqezimi (pikeprerja)-intersektion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Fotogrametria </dc:title>
  <dc:creator>Fitore Bajrami</dc:creator>
  <cp:lastModifiedBy>Fitore Bajrami</cp:lastModifiedBy>
  <cp:revision>125</cp:revision>
  <dcterms:created xsi:type="dcterms:W3CDTF">2023-10-18T11:51:28Z</dcterms:created>
  <dcterms:modified xsi:type="dcterms:W3CDTF">2023-11-22T14:08:23Z</dcterms:modified>
</cp:coreProperties>
</file>