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6"/>
  </p:notesMasterIdLst>
  <p:sldIdLst>
    <p:sldId id="336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29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32" autoAdjust="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42D94-7D9B-4FA4-8F60-A9577405C0DE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875C6-7842-42AB-963F-6DDEA8D3C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162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F441-516A-4F71-9331-E2B6E81D50EA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FF9C-2380-4FFE-B8BE-50A3235B6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24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F441-516A-4F71-9331-E2B6E81D50EA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FF9C-2380-4FFE-B8BE-50A3235B6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99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F441-516A-4F71-9331-E2B6E81D50EA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FF9C-2380-4FFE-B8BE-50A3235B6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2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F441-516A-4F71-9331-E2B6E81D50EA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FF9C-2380-4FFE-B8BE-50A3235B6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50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F441-516A-4F71-9331-E2B6E81D50EA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FF9C-2380-4FFE-B8BE-50A3235B6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40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F441-516A-4F71-9331-E2B6E81D50EA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FF9C-2380-4FFE-B8BE-50A3235B6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847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F441-516A-4F71-9331-E2B6E81D50EA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FF9C-2380-4FFE-B8BE-50A3235B6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17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F441-516A-4F71-9331-E2B6E81D50EA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FF9C-2380-4FFE-B8BE-50A3235B6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68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F441-516A-4F71-9331-E2B6E81D50EA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FF9C-2380-4FFE-B8BE-50A3235B6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18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F441-516A-4F71-9331-E2B6E81D50EA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5F27FF9C-2380-4FFE-B8BE-50A3235B6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16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F441-516A-4F71-9331-E2B6E81D50EA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FF9C-2380-4FFE-B8BE-50A3235B6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06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F441-516A-4F71-9331-E2B6E81D50EA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FF9C-2380-4FFE-B8BE-50A3235B6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13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F441-516A-4F71-9331-E2B6E81D50EA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FF9C-2380-4FFE-B8BE-50A3235B6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82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F441-516A-4F71-9331-E2B6E81D50EA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FF9C-2380-4FFE-B8BE-50A3235B6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76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F441-516A-4F71-9331-E2B6E81D50EA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FF9C-2380-4FFE-B8BE-50A3235B6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09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F441-516A-4F71-9331-E2B6E81D50EA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FF9C-2380-4FFE-B8BE-50A3235B6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28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F441-516A-4F71-9331-E2B6E81D50EA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FF9C-2380-4FFE-B8BE-50A3235B6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55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966F441-516A-4F71-9331-E2B6E81D50EA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F27FF9C-2380-4FFE-B8BE-50A3235B6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4CD99-953C-36A5-886A-BB6A701B2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604" y="-68300"/>
            <a:ext cx="10018713" cy="1244081"/>
          </a:xfrm>
        </p:spPr>
        <p:txBody>
          <a:bodyPr>
            <a:norm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Zbatimi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përdorimi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imazheve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satelitore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5BD85E-734A-2BD2-8B5A-5951F29B384D}"/>
              </a:ext>
            </a:extLst>
          </p:cNvPr>
          <p:cNvSpPr txBox="1"/>
          <p:nvPr/>
        </p:nvSpPr>
        <p:spPr>
          <a:xfrm>
            <a:off x="1670923" y="1570652"/>
            <a:ext cx="96097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D989A2A-94E3-4349-AFE6-D3EEAB4BF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33" y="2165155"/>
            <a:ext cx="2727109" cy="170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290D34B-BFBB-42CF-A052-250CAF88F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0" y="1367285"/>
            <a:ext cx="4073756" cy="252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ntinuous monitoring of forest change dynamics with satellite time series  - ScienceDirect">
            <a:extLst>
              <a:ext uri="{FF2B5EF4-FFF2-40B4-BE49-F238E27FC236}">
                <a16:creationId xmlns:a16="http://schemas.microsoft.com/office/drawing/2014/main" id="{17FBEDF8-11F0-4A32-9030-3DE6108BA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223" y="4407868"/>
            <a:ext cx="4434396" cy="248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ntest 2023 for best satellite image of Earth | CloudFerro">
            <a:extLst>
              <a:ext uri="{FF2B5EF4-FFF2-40B4-BE49-F238E27FC236}">
                <a16:creationId xmlns:a16="http://schemas.microsoft.com/office/drawing/2014/main" id="{F8B71F99-9AF7-480B-B685-BB12D0CBB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809" y="4206997"/>
            <a:ext cx="3615968" cy="265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45E75C-20D2-4066-95ED-0F43093524B4}"/>
              </a:ext>
            </a:extLst>
          </p:cNvPr>
          <p:cNvSpPr txBox="1"/>
          <p:nvPr/>
        </p:nvSpPr>
        <p:spPr>
          <a:xfrm>
            <a:off x="1564925" y="1733365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Monitorimin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relievit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koralor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BD5AF8-820D-42DC-BD04-FDC78C23EA5D}"/>
              </a:ext>
            </a:extLst>
          </p:cNvPr>
          <p:cNvSpPr txBox="1"/>
          <p:nvPr/>
        </p:nvSpPr>
        <p:spPr>
          <a:xfrm>
            <a:off x="1881604" y="3911361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Monitorimin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pyjeve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BDF688-47E2-469A-AA39-E9CA39E83D2F}"/>
              </a:ext>
            </a:extLst>
          </p:cNvPr>
          <p:cNvSpPr txBox="1"/>
          <p:nvPr/>
        </p:nvSpPr>
        <p:spPr>
          <a:xfrm>
            <a:off x="6680279" y="1032697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Monitorimin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vullkaneve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373A14-BE11-41CA-B2D9-ADAAEAE67C54}"/>
              </a:ext>
            </a:extLst>
          </p:cNvPr>
          <p:cNvSpPr txBox="1"/>
          <p:nvPr/>
        </p:nvSpPr>
        <p:spPr>
          <a:xfrm>
            <a:off x="7357369" y="3911361"/>
            <a:ext cx="63874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Krijim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sipërfaqes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3D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420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4CD99-953C-36A5-886A-BB6A701B2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604" y="-68300"/>
            <a:ext cx="10018713" cy="1244081"/>
          </a:xfrm>
        </p:spPr>
        <p:txBody>
          <a:bodyPr>
            <a:norm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Zbatimet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pyje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5BD85E-734A-2BD2-8B5A-5951F29B384D}"/>
              </a:ext>
            </a:extLst>
          </p:cNvPr>
          <p:cNvSpPr txBox="1"/>
          <p:nvPr/>
        </p:nvSpPr>
        <p:spPr>
          <a:xfrm>
            <a:off x="1670923" y="1570652"/>
            <a:ext cx="96097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45E75C-20D2-4066-95ED-0F43093524B4}"/>
              </a:ext>
            </a:extLst>
          </p:cNvPr>
          <p:cNvSpPr txBox="1"/>
          <p:nvPr/>
        </p:nvSpPr>
        <p:spPr>
          <a:xfrm>
            <a:off x="1564925" y="1733365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8194" name="Picture 2" descr="Machine Learning for Forest Monitoring: Algorithms, Use Cases &amp; Challenges  | by Gaurav Sharma | Medium">
            <a:extLst>
              <a:ext uri="{FF2B5EF4-FFF2-40B4-BE49-F238E27FC236}">
                <a16:creationId xmlns:a16="http://schemas.microsoft.com/office/drawing/2014/main" id="{365E81D2-168D-43BD-8802-1478AB095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445" y="895172"/>
            <a:ext cx="4348162" cy="325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01498C40-4B95-456D-9F7B-537CBCBF4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445" y="4389719"/>
            <a:ext cx="4348162" cy="238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81BC1F-6DE9-42E0-8D36-854ECB0D65CC}"/>
              </a:ext>
            </a:extLst>
          </p:cNvPr>
          <p:cNvSpPr txBox="1"/>
          <p:nvPr/>
        </p:nvSpPr>
        <p:spPr>
          <a:xfrm>
            <a:off x="1372945" y="1007575"/>
            <a:ext cx="609600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Pyjet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burim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vlefshëm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pasur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jetën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njeriut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gjitha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gjallesave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gjalla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mbi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sipërfaqe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tokës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Çështjet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kryesore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lidhen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trajtimin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përdorimin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pyjeve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bëjnë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parandalimin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mbrojtjen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tyre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dëmtimi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shkaqe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natyrale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zjarri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infeksionet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erozni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tokës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pyjore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aktiviteti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ilegal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njerzëve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prerjet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djegiet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erozoni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tokës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pyjore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vet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njeriu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monitorimi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shëndetit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rritjes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bimësisë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qëllime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konservimi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shfrytëzimi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tregtar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Realizimi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këtyre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aspekteve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kërkon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studime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monitorime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paraprake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analiza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sigurisht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teledeteksioni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ka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gjetur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përdorim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zbatim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Zbatimi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teledetksionit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pyjet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nivele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Botërore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rajonale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tregon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pylli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përdoret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siguruar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dhëna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studime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përfshjnë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zhvillimin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tyre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qëndrueshëm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biodiversitetin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tyre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dokumentimin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kadastral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pronësor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monitorimin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shpyllëzimeve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pyllëzimeve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ruajtjen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mbrojtjen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ujrave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mbi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tokësore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pyje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etj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5852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4CD99-953C-36A5-886A-BB6A701B2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604" y="-68300"/>
            <a:ext cx="10018713" cy="1244081"/>
          </a:xfrm>
        </p:spPr>
        <p:txBody>
          <a:bodyPr>
            <a:norm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Zbatimet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gjeologji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5BD85E-734A-2BD2-8B5A-5951F29B384D}"/>
              </a:ext>
            </a:extLst>
          </p:cNvPr>
          <p:cNvSpPr txBox="1"/>
          <p:nvPr/>
        </p:nvSpPr>
        <p:spPr>
          <a:xfrm>
            <a:off x="1804273" y="1147556"/>
            <a:ext cx="96097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Gjeologjia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është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shkenca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cila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merret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studimin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platformave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tokësore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strukturave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formacioneve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nëntokës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kuptim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përgjithshëm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gjeologjia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njihet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shkenca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zbulimit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shfrytëzimit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mineraleve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burimeve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hidrokarbure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qëllim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përdorimit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tyre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drejtim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përmirësimit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kushteve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standardeve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jetesës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njerzore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45E75C-20D2-4066-95ED-0F43093524B4}"/>
              </a:ext>
            </a:extLst>
          </p:cNvPr>
          <p:cNvSpPr txBox="1"/>
          <p:nvPr/>
        </p:nvSpPr>
        <p:spPr>
          <a:xfrm>
            <a:off x="1460150" y="2391637"/>
            <a:ext cx="6094520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Nafta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nënproduktet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saj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Shkëmbinjët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gurët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ndryshëm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përmbajnë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përbërës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çimentoje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gëlqere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Potasi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përdoret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prodhimin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plehrave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kimike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cilësore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Qymyri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Mineralet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çmuara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argjendi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ari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Diamanti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Bakri,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zinku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minerale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tjera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përdorime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shumta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ndryshme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Mineral Exploration from Space">
            <a:extLst>
              <a:ext uri="{FF2B5EF4-FFF2-40B4-BE49-F238E27FC236}">
                <a16:creationId xmlns:a16="http://schemas.microsoft.com/office/drawing/2014/main" id="{A79E13A2-FF8E-423E-89F0-AAD1CAA82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092" y="2505330"/>
            <a:ext cx="5014820" cy="282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E7EFF9-F39E-49A6-9B70-1C1ABDD61C40}"/>
              </a:ext>
            </a:extLst>
          </p:cNvPr>
          <p:cNvSpPr txBox="1"/>
          <p:nvPr/>
        </p:nvSpPr>
        <p:spPr>
          <a:xfrm>
            <a:off x="1458670" y="5398430"/>
            <a:ext cx="102951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dhënat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satelitore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multispektrale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ofrojnë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informacion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rëndësishëm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mbi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gjeologjinë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apo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përbërjen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shkëmbinjëve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duke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bazuar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reflektimin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spektral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Imazhet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satelitore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gjetur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zbatim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gjerë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marrim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parasysh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përdorimin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tyre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gjeologjinë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aplikuar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qëllime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praktike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nevoja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ditore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2283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4CD99-953C-36A5-886A-BB6A701B2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604" y="-68300"/>
            <a:ext cx="10018713" cy="1244081"/>
          </a:xfrm>
        </p:spPr>
        <p:txBody>
          <a:bodyPr>
            <a:norm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Zbatimet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mbulesën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përdorimit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tokës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5BD85E-734A-2BD2-8B5A-5951F29B384D}"/>
              </a:ext>
            </a:extLst>
          </p:cNvPr>
          <p:cNvSpPr txBox="1"/>
          <p:nvPr/>
        </p:nvSpPr>
        <p:spPr>
          <a:xfrm>
            <a:off x="1670923" y="1570652"/>
            <a:ext cx="96097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Land Use Land Cover Classification with U-Net: Advantages of Combining  Sentinel-1 and Sentinel-2 Imagery">
            <a:extLst>
              <a:ext uri="{FF2B5EF4-FFF2-40B4-BE49-F238E27FC236}">
                <a16:creationId xmlns:a16="http://schemas.microsoft.com/office/drawing/2014/main" id="{08A50258-DD2F-43A8-86BA-FA792DFEA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2334855"/>
            <a:ext cx="5140325" cy="448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BC6059-C215-4D7F-847F-DDD3E4E14D7A}"/>
              </a:ext>
            </a:extLst>
          </p:cNvPr>
          <p:cNvSpPr txBox="1"/>
          <p:nvPr/>
        </p:nvSpPr>
        <p:spPr>
          <a:xfrm>
            <a:off x="1201674" y="1018768"/>
            <a:ext cx="10018712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land cover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ose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mbulesa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tokësore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identifikohet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sipërfaqen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mbulesës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tokës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përfshinë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vegjetacionin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infrastrukturën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urbane,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ujin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llojin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tokave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etj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Identifikimi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hartografimi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mbulesës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tokës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është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mjaft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rëndësishëm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realizimin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studimeve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përgjithshme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monitoruese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Përdorimi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apo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politikat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tokës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lidhet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aktivitetet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ndërmerren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shërbim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tokës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dobishmërisë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etj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Zbatimet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politikave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mbi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tokën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bëjnë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me: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Hartografimin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monitorimin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qëllim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njohjen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sasisë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cilësisë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llojit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tokës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koha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kohë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vit.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Nga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eksperienca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deritanishme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përdorimit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imazheve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satelitore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studimin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korës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tokës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është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mase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cilësore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dhëna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statistikore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shumë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mirë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monitorueshme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Nëpërmjet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imazheve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satelitore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dhënat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sensorët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distancë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ofrojnë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informacion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thelbësor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përdoret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sërë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aplikacionesh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duke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përfshirë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zbulimin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ndryshimeve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klasifikimin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mbulesës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tokës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bujqësinë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minierat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zbutjen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fatkeqësive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monitorimin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ndryshimeve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klimatike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997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4CD99-953C-36A5-886A-BB6A701B2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925" y="112288"/>
            <a:ext cx="10018713" cy="1244081"/>
          </a:xfrm>
        </p:spPr>
        <p:txBody>
          <a:bodyPr>
            <a:norm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Studimin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monitorimin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oqeaneve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deteve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vijës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bregdetare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5BD85E-734A-2BD2-8B5A-5951F29B384D}"/>
              </a:ext>
            </a:extLst>
          </p:cNvPr>
          <p:cNvSpPr txBox="1"/>
          <p:nvPr/>
        </p:nvSpPr>
        <p:spPr>
          <a:xfrm>
            <a:off x="1670923" y="1570652"/>
            <a:ext cx="96097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45E75C-20D2-4066-95ED-0F43093524B4}"/>
              </a:ext>
            </a:extLst>
          </p:cNvPr>
          <p:cNvSpPr txBox="1"/>
          <p:nvPr/>
        </p:nvSpPr>
        <p:spPr>
          <a:xfrm>
            <a:off x="1114653" y="1488615"/>
            <a:ext cx="1026512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Veprimtaria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njerzore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studimet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shumta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mbi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oqeanet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detet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ka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treguar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rëndësinë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vlerat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tyre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dobishme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aspekte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shumta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ndikim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drejtpërdrejte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zhvillimin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ekonominë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botërore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Oqeanet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konsiderohen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burim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ushqimi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shërbejnë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linjat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transportit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detar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luajnë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rol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kryesor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lajmërimin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sistemit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motit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Njohja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dinamikës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oqeaneve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deteve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është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rëndësishme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vlerësimin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rezervave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peshkim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rrugët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transportit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detar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parashikimin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pasojave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qarkullimit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masiv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masave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ujore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parashikimin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monitorimin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stuhive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detare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oqeanike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qëllim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pakësimin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madh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pasojave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tyre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gjatë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lundrimit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detar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gjatë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vijës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bregdetare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vendbanimet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anës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bregdetare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është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element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rëndësishëm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lidhës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interaktiv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ndërmjet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oqeanit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pjesës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kontinentale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Aspektet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dinamike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ndodhin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oqeane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apo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ndryshimet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vijës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bregdetare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monitorohen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mënyrë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plotë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pandërprerë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vetëm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teledeteksionit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teknikave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përfitimit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dhënave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informacioneve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imazheve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satelitore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/>
          </a:p>
        </p:txBody>
      </p:sp>
      <p:pic>
        <p:nvPicPr>
          <p:cNvPr id="11266" name="Picture 2" descr="In Situ Ocean Observations: A Brief History, Present Status, and Future  Directions - ScienceDirect">
            <a:extLst>
              <a:ext uri="{FF2B5EF4-FFF2-40B4-BE49-F238E27FC236}">
                <a16:creationId xmlns:a16="http://schemas.microsoft.com/office/drawing/2014/main" id="{00FD8C1D-54ED-4860-BCB4-023019E59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694" y="2839716"/>
            <a:ext cx="4532555" cy="401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585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A5031-3CA5-CF43-88AE-5C36F65D2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287" y="2747866"/>
            <a:ext cx="10018713" cy="1752599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Ese-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Imazhi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SAR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imazhi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525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4CD99-953C-36A5-886A-BB6A701B2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604" y="-68300"/>
            <a:ext cx="10018713" cy="1244081"/>
          </a:xfrm>
        </p:spPr>
        <p:txBody>
          <a:bodyPr>
            <a:norm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Zbatimi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bazë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imazheve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satelitore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5BD85E-734A-2BD2-8B5A-5951F29B384D}"/>
              </a:ext>
            </a:extLst>
          </p:cNvPr>
          <p:cNvSpPr txBox="1"/>
          <p:nvPr/>
        </p:nvSpPr>
        <p:spPr>
          <a:xfrm>
            <a:off x="1670923" y="1570652"/>
            <a:ext cx="96097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45E75C-20D2-4066-95ED-0F43093524B4}"/>
              </a:ext>
            </a:extLst>
          </p:cNvPr>
          <p:cNvSpPr txBox="1"/>
          <p:nvPr/>
        </p:nvSpPr>
        <p:spPr>
          <a:xfrm>
            <a:off x="1564925" y="1733365"/>
            <a:ext cx="6094520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Hartografim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topografi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Krijimin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planimetrive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Modelet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shifrore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terrenit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(DTM)</a:t>
            </a:r>
          </a:p>
          <a:p>
            <a:pPr marL="342900" indent="-342900">
              <a:buAutoNum type="arabicPeriod"/>
            </a:pP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Hartografimet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bazë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topografike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tematike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Zbatimet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bujqësi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Zbatimet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pyje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Zbatimet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gjeologji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Zbatimet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mbulesën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përdorimit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tokës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Studimin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monitorimin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oqeaneve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deteve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vijës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bregdetare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211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4CD99-953C-36A5-886A-BB6A701B2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604" y="-68300"/>
            <a:ext cx="10018713" cy="1244081"/>
          </a:xfrm>
        </p:spPr>
        <p:txBody>
          <a:bodyPr>
            <a:norm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Hartografim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topografia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5BD85E-734A-2BD2-8B5A-5951F29B384D}"/>
              </a:ext>
            </a:extLst>
          </p:cNvPr>
          <p:cNvSpPr txBox="1"/>
          <p:nvPr/>
        </p:nvSpPr>
        <p:spPr>
          <a:xfrm>
            <a:off x="1670923" y="1570652"/>
            <a:ext cx="96097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45E75C-20D2-4066-95ED-0F43093524B4}"/>
              </a:ext>
            </a:extLst>
          </p:cNvPr>
          <p:cNvSpPr txBox="1"/>
          <p:nvPr/>
        </p:nvSpPr>
        <p:spPr>
          <a:xfrm>
            <a:off x="1521646" y="1021369"/>
            <a:ext cx="878875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Hartografimi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teledeteksionit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ka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qenë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ndër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zbatimet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para.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zbatimi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azhurnimi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hartave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është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detyrë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zgjidhur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realizuar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teledeteksion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Teledeteksioni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shërben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krijimin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hartave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topografike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tematike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shkallë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gjithënje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duke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ofruar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dhëna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përqindje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gjithnjë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rritje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Shfrytëzimi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mundësisë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imazheve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satlitore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ka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shënuar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rritje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ndjeshme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rifreskimin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hartografik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planetit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Kërkesa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standard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mbshtetjen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këtij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procesi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Saktësia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planimetrike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Saktësia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naltimetrike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Detektueshmëria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ndaj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objekteve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imazh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Kërkesa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saktësi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planimetrike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imazhet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është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lidhur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saktësinë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rilevuese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njohur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kriter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punimet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rilevuese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topografike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jeten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relacioni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± 0.2*SH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Saktësia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planimetrike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arritur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hartografim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varësi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shkallës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gjatë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përdorimit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imazheve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satelitore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është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7C70E0C8-4521-4553-953A-1D40158365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651113"/>
              </p:ext>
            </p:extLst>
          </p:nvPr>
        </p:nvGraphicFramePr>
        <p:xfrm>
          <a:off x="8551174" y="4683159"/>
          <a:ext cx="3349143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094">
                  <a:extLst>
                    <a:ext uri="{9D8B030D-6E8A-4147-A177-3AD203B41FA5}">
                      <a16:colId xmlns:a16="http://schemas.microsoft.com/office/drawing/2014/main" val="69440463"/>
                    </a:ext>
                  </a:extLst>
                </a:gridCol>
                <a:gridCol w="2125049">
                  <a:extLst>
                    <a:ext uri="{9D8B030D-6E8A-4147-A177-3AD203B41FA5}">
                      <a16:colId xmlns:a16="http://schemas.microsoft.com/office/drawing/2014/main" val="4198625765"/>
                    </a:ext>
                  </a:extLst>
                </a:gridCol>
              </a:tblGrid>
              <a:tr h="240453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Shkalla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Saktësia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planimetrike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325233"/>
                  </a:ext>
                </a:extLst>
              </a:tr>
              <a:tr h="35898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1:25 000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5m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735437"/>
                  </a:ext>
                </a:extLst>
              </a:tr>
              <a:tr h="35898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1:50 000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10m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544381"/>
                  </a:ext>
                </a:extLst>
              </a:tr>
              <a:tr h="35898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1:100 000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20m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039687"/>
                  </a:ext>
                </a:extLst>
              </a:tr>
              <a:tr h="35898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1:200 000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40m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749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489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4CD99-953C-36A5-886A-BB6A701B2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604" y="-68300"/>
            <a:ext cx="10018713" cy="1244081"/>
          </a:xfrm>
        </p:spPr>
        <p:txBody>
          <a:bodyPr>
            <a:norm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Hartografim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topografia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5BD85E-734A-2BD2-8B5A-5951F29B384D}"/>
              </a:ext>
            </a:extLst>
          </p:cNvPr>
          <p:cNvSpPr txBox="1"/>
          <p:nvPr/>
        </p:nvSpPr>
        <p:spPr>
          <a:xfrm>
            <a:off x="1670923" y="1570652"/>
            <a:ext cx="96097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45E75C-20D2-4066-95ED-0F43093524B4}"/>
              </a:ext>
            </a:extLst>
          </p:cNvPr>
          <p:cNvSpPr txBox="1"/>
          <p:nvPr/>
        </p:nvSpPr>
        <p:spPr>
          <a:xfrm>
            <a:off x="1670923" y="922287"/>
            <a:ext cx="878875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Hartografimi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teledetektiv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ka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bëjë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përdorimin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integrimin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dhënave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përceptuara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ekzistuese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objekteve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Tokës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sipërfaqes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burimeve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ka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bëjë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analizën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dhënave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teledetektive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marra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satelitët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ndryshme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bazë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tematike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topografike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realizuara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teledeteksionit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tashmë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thelbësore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planifikime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vlerësime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monitorime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azhurnimet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shumëta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ushtarake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civile.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dhënat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mbi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lartësinë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pikave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Tokë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informacion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mjaft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rëndësishëm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shumë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zbatime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vlerësoht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kyç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suksesit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bazë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këtij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këndvështrimi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kërkesa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saktësi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naltimetrike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qenë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mbetet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standard jo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vetëm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planimetrinë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por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modelet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shifrore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terrenit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Saktësia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naltimetrike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duke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bazuar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kriterin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</a:p>
          <a:p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gabimit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mesatar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kuadratik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mh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kontuiret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varësi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barasalartësisë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është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7C70E0C8-4521-4553-953A-1D40158365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200763"/>
              </p:ext>
            </p:extLst>
          </p:nvPr>
        </p:nvGraphicFramePr>
        <p:xfrm>
          <a:off x="4110262" y="5394960"/>
          <a:ext cx="3552825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8893">
                  <a:extLst>
                    <a:ext uri="{9D8B030D-6E8A-4147-A177-3AD203B41FA5}">
                      <a16:colId xmlns:a16="http://schemas.microsoft.com/office/drawing/2014/main" val="69440463"/>
                    </a:ext>
                  </a:extLst>
                </a:gridCol>
                <a:gridCol w="1393932">
                  <a:extLst>
                    <a:ext uri="{9D8B030D-6E8A-4147-A177-3AD203B41FA5}">
                      <a16:colId xmlns:a16="http://schemas.microsoft.com/office/drawing/2014/main" val="4198625765"/>
                    </a:ext>
                  </a:extLst>
                </a:gridCol>
              </a:tblGrid>
              <a:tr h="240453"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Baraslartësia</a:t>
                      </a:r>
                      <a:r>
                        <a:rPr lang="en-US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mh</a:t>
                      </a:r>
                      <a:endParaRPr lang="en-US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325233"/>
                  </a:ext>
                </a:extLst>
              </a:tr>
              <a:tr h="32744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4m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735437"/>
                  </a:ext>
                </a:extLst>
              </a:tr>
              <a:tr h="35898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10m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544381"/>
                  </a:ext>
                </a:extLst>
              </a:tr>
              <a:tr h="35898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20m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039687"/>
                  </a:ext>
                </a:extLst>
              </a:tr>
            </a:tbl>
          </a:graphicData>
        </a:graphic>
      </p:graphicFrame>
      <p:pic>
        <p:nvPicPr>
          <p:cNvPr id="2052" name="Picture 4" descr="SAR and optical images for comparison. (a)SAR image; (b) optical image. |  Download Scientific Diagram">
            <a:extLst>
              <a:ext uri="{FF2B5EF4-FFF2-40B4-BE49-F238E27FC236}">
                <a16:creationId xmlns:a16="http://schemas.microsoft.com/office/drawing/2014/main" id="{E6167A2C-3D2B-41B6-A4F7-631838997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948" y="2485245"/>
            <a:ext cx="4086990" cy="362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C7C34A1-1089-481B-B4B2-38257EEC1630}"/>
              </a:ext>
            </a:extLst>
          </p:cNvPr>
          <p:cNvSpPr txBox="1"/>
          <p:nvPr/>
        </p:nvSpPr>
        <p:spPr>
          <a:xfrm>
            <a:off x="8229693" y="2030666"/>
            <a:ext cx="3365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Imazhi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SAR;  b)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imazhi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227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4CD99-953C-36A5-886A-BB6A701B2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604" y="-68300"/>
            <a:ext cx="10018713" cy="1244081"/>
          </a:xfrm>
        </p:spPr>
        <p:txBody>
          <a:bodyPr>
            <a:norm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Hartografim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topografia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5BD85E-734A-2BD2-8B5A-5951F29B384D}"/>
              </a:ext>
            </a:extLst>
          </p:cNvPr>
          <p:cNvSpPr txBox="1"/>
          <p:nvPr/>
        </p:nvSpPr>
        <p:spPr>
          <a:xfrm>
            <a:off x="1670923" y="1570652"/>
            <a:ext cx="96097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45E75C-20D2-4066-95ED-0F43093524B4}"/>
              </a:ext>
            </a:extLst>
          </p:cNvPr>
          <p:cNvSpPr txBox="1"/>
          <p:nvPr/>
        </p:nvSpPr>
        <p:spPr>
          <a:xfrm>
            <a:off x="1670923" y="1040031"/>
            <a:ext cx="87887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Zbatimi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teledeteksionit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qëllim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hartografimi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përfshinë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Realizimin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planimetrive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Krijimin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modeleve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digjitale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terrenit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(DTM)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Krijimin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hartave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referuese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bazë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tematike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topografike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054" name="Picture 6" descr="FCC Satellite Data Wrapped DEM | Download Scientific Diagram">
            <a:extLst>
              <a:ext uri="{FF2B5EF4-FFF2-40B4-BE49-F238E27FC236}">
                <a16:creationId xmlns:a16="http://schemas.microsoft.com/office/drawing/2014/main" id="{DAA6AB4A-C048-4035-AEB3-C7CC0DA69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2635231"/>
            <a:ext cx="5153025" cy="309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May include: A detailed topographic map of the world with a light blue and green color scheme. The map shows the continents and oceans in a 3D perspective. The map highlights the ocean floor with dark blue lines and the mountains with brown and green colors.">
            <a:extLst>
              <a:ext uri="{FF2B5EF4-FFF2-40B4-BE49-F238E27FC236}">
                <a16:creationId xmlns:a16="http://schemas.microsoft.com/office/drawing/2014/main" id="{9C184C36-CA45-45B6-A42E-19EE5054C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2470605"/>
            <a:ext cx="5486400" cy="423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747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4CD99-953C-36A5-886A-BB6A701B2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604" y="-68300"/>
            <a:ext cx="10018713" cy="1244081"/>
          </a:xfrm>
        </p:spPr>
        <p:txBody>
          <a:bodyPr>
            <a:norm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Krijimin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planimetrive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5BD85E-734A-2BD2-8B5A-5951F29B384D}"/>
              </a:ext>
            </a:extLst>
          </p:cNvPr>
          <p:cNvSpPr txBox="1"/>
          <p:nvPr/>
        </p:nvSpPr>
        <p:spPr>
          <a:xfrm>
            <a:off x="1670923" y="1570652"/>
            <a:ext cx="96097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45E75C-20D2-4066-95ED-0F43093524B4}"/>
              </a:ext>
            </a:extLst>
          </p:cNvPr>
          <p:cNvSpPr txBox="1"/>
          <p:nvPr/>
        </p:nvSpPr>
        <p:spPr>
          <a:xfrm>
            <a:off x="1364900" y="980890"/>
            <a:ext cx="88459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Krijimi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planimetrive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ndjek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njejtën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linjë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teknologjike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hartografimit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topografik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Siç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është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njohur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dhënat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informacioni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planimetrik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përgjithësi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kërkohen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zbatime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shkallë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Krijimi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planimetrive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dhënave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satelitore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rezulucion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lartë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imazhet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IKONOS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rezulucion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hapësinor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1-4m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mundësojnë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planimetrinë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shkallë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1:5 000;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Quick Bird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rezulucion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0.7 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mundësojnë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planimetrinë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shkallë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1:3 500. </a:t>
            </a:r>
          </a:p>
        </p:txBody>
      </p:sp>
      <p:pic>
        <p:nvPicPr>
          <p:cNvPr id="4098" name="Picture 2" descr="QuickBird Satellite Image of Riyadh, Saudi Arabia | Satellite Imaging Corp">
            <a:extLst>
              <a:ext uri="{FF2B5EF4-FFF2-40B4-BE49-F238E27FC236}">
                <a16:creationId xmlns:a16="http://schemas.microsoft.com/office/drawing/2014/main" id="{CAC7A038-8CA2-44FD-B6A7-2CE2ABFA0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708601"/>
            <a:ext cx="4391025" cy="406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51647D-71CE-4231-B8BC-7FFF03C527E6}"/>
              </a:ext>
            </a:extLst>
          </p:cNvPr>
          <p:cNvSpPr txBox="1"/>
          <p:nvPr/>
        </p:nvSpPr>
        <p:spPr>
          <a:xfrm>
            <a:off x="1364900" y="2994332"/>
            <a:ext cx="6096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shkak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kërkesave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larta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saktësi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imazhet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satelitore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përdore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duhet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plotësojnë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kritere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themelore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saktësi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lartë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gjeometrike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dyti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mundësojnë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nivel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lartë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nxjerrjes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dhënave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informacionit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Këto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kushte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duhet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plotësohen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unitet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Imazhet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IKONOS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imazhe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cilësi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lartë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cilat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rezulucion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hapësinor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 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cilat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përdoren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gjerësisht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krijimin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planimetrive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qyteteve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shkallë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1:10 000.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Gjatë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krijimit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planimetrive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shkallë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mëdha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shesh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herë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imazhet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satelitore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kombinohen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fotografi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ajrore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shkallë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mëdha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veçanti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ortofoto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019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4CD99-953C-36A5-886A-BB6A701B2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604" y="-68300"/>
            <a:ext cx="10018713" cy="1244081"/>
          </a:xfrm>
        </p:spPr>
        <p:txBody>
          <a:bodyPr>
            <a:norm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Modelet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shifrore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terrenit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(DTM)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5BD85E-734A-2BD2-8B5A-5951F29B384D}"/>
              </a:ext>
            </a:extLst>
          </p:cNvPr>
          <p:cNvSpPr txBox="1"/>
          <p:nvPr/>
        </p:nvSpPr>
        <p:spPr>
          <a:xfrm>
            <a:off x="1670923" y="1570652"/>
            <a:ext cx="96097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CFE7A23-F7EF-49A7-979C-FDBA3A7DD6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75" y="1092931"/>
            <a:ext cx="4404142" cy="264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024DD9-8D60-43A0-93B2-9EC0FB8320AF}"/>
              </a:ext>
            </a:extLst>
          </p:cNvPr>
          <p:cNvSpPr txBox="1"/>
          <p:nvPr/>
        </p:nvSpPr>
        <p:spPr>
          <a:xfrm>
            <a:off x="2057400" y="1570652"/>
            <a:ext cx="537210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Përdorimi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modeleve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shifrore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terrenit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ka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rëndësi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veçantë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kryerjen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korigjimeve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gjeometrike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radiometrike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terrenin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apo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relievin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imazhet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satelitore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lejojnë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ndërtimin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përfitimin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izohipseve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modelit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terrenit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këto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imazhe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duke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bërë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kështu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burim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rëndësishëm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informacioni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analiza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ndryshme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Gjithnjë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shumë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është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duke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shtuar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kërkesa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modele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shifrore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terrenit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lartësitë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pikave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është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gjithë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rritje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lidhje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përdorimin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GIS.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Përfitimi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dhënave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lartësive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imazhet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satelitore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është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kosto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ulët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përfitimi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dhënave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hapësirë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arrihet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kohë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shumë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shkurtër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CD8A8F89-F22E-4721-AF7B-AEA90E04B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3932852"/>
            <a:ext cx="47625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415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4CD99-953C-36A5-886A-BB6A701B2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604" y="-68300"/>
            <a:ext cx="10018713" cy="1244081"/>
          </a:xfrm>
        </p:spPr>
        <p:txBody>
          <a:bodyPr>
            <a:norm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Hartografimet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bazë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topografike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tematike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5BD85E-734A-2BD2-8B5A-5951F29B384D}"/>
              </a:ext>
            </a:extLst>
          </p:cNvPr>
          <p:cNvSpPr txBox="1"/>
          <p:nvPr/>
        </p:nvSpPr>
        <p:spPr>
          <a:xfrm>
            <a:off x="1670923" y="1570652"/>
            <a:ext cx="96097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Topographic &amp; Baseline Thematic Mapping">
            <a:extLst>
              <a:ext uri="{FF2B5EF4-FFF2-40B4-BE49-F238E27FC236}">
                <a16:creationId xmlns:a16="http://schemas.microsoft.com/office/drawing/2014/main" id="{ABB03C81-37F6-4569-AF09-591C0A29A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050" y="1213881"/>
            <a:ext cx="3318918" cy="251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Wetland Topographic Mapping Using Multispectral Satellite Imagery | Land  Imaging Report Site">
            <a:extLst>
              <a:ext uri="{FF2B5EF4-FFF2-40B4-BE49-F238E27FC236}">
                <a16:creationId xmlns:a16="http://schemas.microsoft.com/office/drawing/2014/main" id="{4340F701-3D40-4724-91DB-6435BBC07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3314700"/>
            <a:ext cx="520858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0AAFF5-E7E4-4D6C-90A9-4F951C004E34}"/>
              </a:ext>
            </a:extLst>
          </p:cNvPr>
          <p:cNvSpPr txBox="1"/>
          <p:nvPr/>
        </p:nvSpPr>
        <p:spPr>
          <a:xfrm>
            <a:off x="1457325" y="1010582"/>
            <a:ext cx="6096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Hartat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topografike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siç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bëjnë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përcaktimin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izohipseve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paraqitjen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planimetrisë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sipërfaqes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Tokës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objekteve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shkallë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ndryshme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Hartografimi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tematik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bazë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teledetektiv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lidhet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përfshirjen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digjitale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imazheve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satelitore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dhënave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mbi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politikat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mbi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tokën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dhënave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mbi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mbulesën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tokësore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8FAB2D-BE0A-4C43-BE39-D2DF10A15C7B}"/>
              </a:ext>
            </a:extLst>
          </p:cNvPr>
          <p:cNvSpPr txBox="1"/>
          <p:nvPr/>
        </p:nvSpPr>
        <p:spPr>
          <a:xfrm>
            <a:off x="6002859" y="3944005"/>
            <a:ext cx="555838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dhënat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hartat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bazë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tematike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merren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bazat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dhënave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topografike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mbulesës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tokësore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infrastrukturës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duke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realizuar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larmi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hartash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tematike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varësi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llojit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informacionit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specifikave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përdoruesit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ndryshëm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figurën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mësipërme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është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paraqitur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bazë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topografike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mbi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cilën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është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vendosur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imazh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satelitor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duke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përfituar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kështu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tematike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8020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4CD99-953C-36A5-886A-BB6A701B2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604" y="-68300"/>
            <a:ext cx="10018713" cy="1244081"/>
          </a:xfrm>
        </p:spPr>
        <p:txBody>
          <a:bodyPr>
            <a:norm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Zbatimet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bujqësi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5BD85E-734A-2BD2-8B5A-5951F29B384D}"/>
              </a:ext>
            </a:extLst>
          </p:cNvPr>
          <p:cNvSpPr txBox="1"/>
          <p:nvPr/>
        </p:nvSpPr>
        <p:spPr>
          <a:xfrm>
            <a:off x="1670923" y="1570652"/>
            <a:ext cx="96097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45E75C-20D2-4066-95ED-0F43093524B4}"/>
              </a:ext>
            </a:extLst>
          </p:cNvPr>
          <p:cNvSpPr txBox="1"/>
          <p:nvPr/>
        </p:nvSpPr>
        <p:spPr>
          <a:xfrm>
            <a:off x="1564925" y="1733365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7178" name="Picture 10" descr="Unlocking Agricultural Potential: The Impact of Satellite Data in Modern  Farming">
            <a:extLst>
              <a:ext uri="{FF2B5EF4-FFF2-40B4-BE49-F238E27FC236}">
                <a16:creationId xmlns:a16="http://schemas.microsoft.com/office/drawing/2014/main" id="{7313A53A-4289-4DAC-825D-CCCD602D0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603442"/>
            <a:ext cx="462915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15608C-399F-496D-9E03-223D95042327}"/>
              </a:ext>
            </a:extLst>
          </p:cNvPr>
          <p:cNvSpPr txBox="1"/>
          <p:nvPr/>
        </p:nvSpPr>
        <p:spPr>
          <a:xfrm>
            <a:off x="1047750" y="1175781"/>
            <a:ext cx="624840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Siç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është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njohur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bujqësia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luan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rol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shumë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ë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rëndësishëm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ekonominë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vendi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Prodhimi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ushqimit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është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rëndësishëm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këdo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prodhim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kosoto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efektive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është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qëllim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çdo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fermeri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realizuar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këtë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qëllim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çdo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fermer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kërkon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jetë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informuar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mënyrë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rezultat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informacion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apo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njohur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mënyrë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përdor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strategjinë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përshtatshme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drejtim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veprimeve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bujqësore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merr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Zbatimi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teledeteksionit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bujqësi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përfshinë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Klasifikimin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kulturave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bujqësore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Vlerësimin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gjendjes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kulturave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bujqësore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Vlerësimin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prodhimit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kulturave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mbjellura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bujqësore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Hartografimin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karakteristikeve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tokës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bujqësore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Hartografimin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praktikave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përdorimin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tokës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bujqësore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Monitorimin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plotë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mbi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kulturat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bujqësore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praktikat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agroteknike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4308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3434</TotalTime>
  <Words>1741</Words>
  <Application>Microsoft Office PowerPoint</Application>
  <PresentationFormat>Widescreen</PresentationFormat>
  <Paragraphs>153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Corbel</vt:lpstr>
      <vt:lpstr>Wingdings</vt:lpstr>
      <vt:lpstr>Parallax</vt:lpstr>
      <vt:lpstr>Zbatimi dhe përdorimi i imazheve satelitore</vt:lpstr>
      <vt:lpstr>Zbatimi bazë i imazheve satelitore</vt:lpstr>
      <vt:lpstr>Hartografim dhe topografia</vt:lpstr>
      <vt:lpstr>Hartografim dhe topografia</vt:lpstr>
      <vt:lpstr>Hartografim dhe topografia</vt:lpstr>
      <vt:lpstr>Krijimin e planimetrive </vt:lpstr>
      <vt:lpstr>Modelet shifrore të terrenit (DTM)</vt:lpstr>
      <vt:lpstr>Hartografimet bazë topografike dhe tematike</vt:lpstr>
      <vt:lpstr>Zbatimet në bujqësi</vt:lpstr>
      <vt:lpstr>Zbatimet në pyje </vt:lpstr>
      <vt:lpstr>Zbatimet në gjeologji</vt:lpstr>
      <vt:lpstr>Zbatimet për mbulesën dhe përdorimit të tokës</vt:lpstr>
      <vt:lpstr>Studimin dhe monitorimin e oqeaneve, deteve dhe vijës bregdetare</vt:lpstr>
      <vt:lpstr>Ese- Imazhi SAR dhe imazhi optik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Fitore Bajrami</dc:creator>
  <cp:lastModifiedBy>dell</cp:lastModifiedBy>
  <cp:revision>310</cp:revision>
  <dcterms:created xsi:type="dcterms:W3CDTF">2023-11-21T11:21:54Z</dcterms:created>
  <dcterms:modified xsi:type="dcterms:W3CDTF">2024-12-13T13:21:12Z</dcterms:modified>
</cp:coreProperties>
</file>