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02" r:id="rId2"/>
    <p:sldId id="588" r:id="rId3"/>
    <p:sldId id="604" r:id="rId4"/>
    <p:sldId id="605" r:id="rId5"/>
    <p:sldId id="606" r:id="rId6"/>
    <p:sldId id="607" r:id="rId7"/>
    <p:sldId id="608" r:id="rId8"/>
    <p:sldId id="609" r:id="rId9"/>
    <p:sldId id="610" r:id="rId10"/>
    <p:sldId id="611" r:id="rId11"/>
    <p:sldId id="613" r:id="rId12"/>
    <p:sldId id="612" r:id="rId13"/>
    <p:sldId id="614" r:id="rId14"/>
    <p:sldId id="615" r:id="rId15"/>
    <p:sldId id="618" r:id="rId16"/>
    <p:sldId id="619" r:id="rId17"/>
    <p:sldId id="620" r:id="rId18"/>
    <p:sldId id="617" r:id="rId19"/>
    <p:sldId id="616" r:id="rId20"/>
    <p:sldId id="621" r:id="rId21"/>
    <p:sldId id="60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4660"/>
  </p:normalViewPr>
  <p:slideViewPr>
    <p:cSldViewPr snapToGrid="0">
      <p:cViewPr>
        <p:scale>
          <a:sx n="90" d="100"/>
          <a:sy n="90" d="100"/>
        </p:scale>
        <p:origin x="629" y="-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4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8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1951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20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5479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02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72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7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2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5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9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5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1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7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D6A7-0286-4A9C-968E-C32D7C3EAD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4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ED6A7-0286-4A9C-968E-C32D7C3EAD2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485153F-1E9D-4382-8356-A4ABA8B3C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3E7A0DE-27C9-1FFA-5987-BAEDF4CB6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9272" y="790138"/>
            <a:ext cx="8915399" cy="2706497"/>
          </a:xfrm>
        </p:spPr>
        <p:txBody>
          <a:bodyPr>
            <a:normAutofit fontScale="25000" lnSpcReduction="20000"/>
          </a:bodyPr>
          <a:lstStyle/>
          <a:p>
            <a:pPr algn="just">
              <a:spcAft>
                <a:spcPts val="0"/>
              </a:spcAft>
              <a:defRPr/>
            </a:pPr>
            <a:r>
              <a:rPr lang="it-IT" sz="72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Me gjithë garancitë që japin kompanitë prodhuese për saktësinë dhe qëndrueshmërinë e parametrave teknikë të instrumentit, </a:t>
            </a:r>
            <a:r>
              <a:rPr lang="it-IT" sz="7200" b="1" dirty="0">
                <a:solidFill>
                  <a:srgbClr val="0070C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këshillohet që instrumentit t’i bëhet kontrolli kushteve teknike në këto raste</a:t>
            </a:r>
            <a:r>
              <a:rPr lang="it-IT" sz="72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:</a:t>
            </a:r>
            <a:endParaRPr lang="de-AT" sz="7200" b="1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857250" indent="-85725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72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Para përdorimit për herë të parë,</a:t>
            </a:r>
            <a:endParaRPr lang="de-AT" sz="72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857250" indent="-85725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72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Pas periudhave të gjata të magazinimit,</a:t>
            </a:r>
            <a:endParaRPr lang="de-AT" sz="72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857250" indent="-85725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72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Pas udhëtimeve të gjata,</a:t>
            </a:r>
            <a:endParaRPr lang="de-AT" sz="72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857250" indent="-85725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72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Pas periudhave të gjata të përdorimit,</a:t>
            </a:r>
            <a:endParaRPr lang="de-AT" sz="72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857250" indent="-857250" algn="just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it-IT" sz="72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Para matjeve që kërkojnë saktësi maksimale</a:t>
            </a:r>
            <a:r>
              <a:rPr lang="it-IT" sz="72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</a:t>
            </a:r>
            <a:endParaRPr lang="de-AT" sz="72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indent="457200" algn="just">
              <a:spcAft>
                <a:spcPts val="0"/>
              </a:spcAft>
              <a:defRPr/>
            </a:pPr>
            <a:r>
              <a:rPr lang="it-IT" sz="1800" b="1" dirty="0">
                <a:latin typeface="Times New Roman"/>
                <a:ea typeface="MS Mincho"/>
                <a:cs typeface="Times New Roman"/>
              </a:rPr>
              <a:t> </a:t>
            </a:r>
            <a:endParaRPr lang="de-AT" sz="1400" dirty="0">
              <a:latin typeface="Calibri"/>
              <a:ea typeface="MS Mincho"/>
              <a:cs typeface="Times New Roman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82D88-0CA0-A1D5-F981-C1030AD33155}"/>
              </a:ext>
            </a:extLst>
          </p:cNvPr>
          <p:cNvSpPr txBox="1"/>
          <p:nvPr/>
        </p:nvSpPr>
        <p:spPr>
          <a:xfrm>
            <a:off x="3135421" y="143807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Kontrolli dhe rektifikimi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A5ABF2D-C3C7-B3BE-AD26-DE9D39721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" r="4686"/>
          <a:stretch>
            <a:fillRect/>
          </a:stretch>
        </p:blipFill>
        <p:spPr bwMode="auto">
          <a:xfrm>
            <a:off x="847329" y="3116062"/>
            <a:ext cx="1645045" cy="323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5935DA0-B038-72A5-10E4-66E8862DC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01" y="3496635"/>
            <a:ext cx="12001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55CE949A-5B26-FE45-34D1-9C7C8650D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34" y="4491997"/>
            <a:ext cx="1219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6F15242-13E1-C484-B762-923C6E0D0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r="2039"/>
          <a:stretch>
            <a:fillRect/>
          </a:stretch>
        </p:blipFill>
        <p:spPr bwMode="auto">
          <a:xfrm>
            <a:off x="6331382" y="3347621"/>
            <a:ext cx="3782874" cy="351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158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45C6D-EB4E-F25E-4574-8346B245C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68646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5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Kushti 2: </a:t>
            </a:r>
            <a:r>
              <a:rPr lang="de-AT" sz="25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</a:t>
            </a:r>
            <a:r>
              <a:rPr lang="de-AT" sz="2500" dirty="0">
                <a:latin typeface="Arial" panose="020B0604020202020204" pitchFamily="34" charset="0"/>
                <a:cs typeface="Arial" panose="020B0604020202020204" pitchFamily="34" charset="0"/>
              </a:rPr>
              <a:t>ontrolli dhe rektifikimi</a:t>
            </a:r>
            <a:r>
              <a:rPr lang="it-IT" sz="25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- Boshti vizuel (vizura) ose boshti i kolimacionit duhet te jetë normal mbi boshtin rrotullues të dylbisë (VVꞱHH)</a:t>
            </a:r>
            <a:br>
              <a:rPr lang="it-IT" sz="25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</a:b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F2E3C-DEA9-2FFF-E8FB-39F578CED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810" y="1827089"/>
            <a:ext cx="5372100" cy="3381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976612-3F68-21D8-7653-8D2703C7D4A6}"/>
              </a:ext>
            </a:extLst>
          </p:cNvPr>
          <p:cNvSpPr txBox="1"/>
          <p:nvPr/>
        </p:nvSpPr>
        <p:spPr>
          <a:xfrm>
            <a:off x="1002067" y="1972608"/>
            <a:ext cx="53721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Kontrolli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vizimit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OO1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normal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horizontal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rrotullimit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dylbisë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kënd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këndi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kolimacionit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shkakton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gabim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horizontal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ok1-ob2: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vizimit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pikë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pozicionin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parë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instrumentit</a:t>
            </a:r>
            <a:endParaRPr lang="en-US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ok2-ob1: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drejtimi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vizimit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pik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ë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pozicionin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dytë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të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instrumentit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0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3927-184F-0217-4B46-07CC8DEF5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388" y="-77226"/>
            <a:ext cx="8911687" cy="1280890"/>
          </a:xfrm>
        </p:spPr>
        <p:txBody>
          <a:bodyPr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Kontrolli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2D1C5A-11EF-CA92-12BE-87BE8FE426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40" y="563219"/>
            <a:ext cx="8006177" cy="660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051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7DA6-B080-4286-E1F0-FD868CEC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621" y="171348"/>
            <a:ext cx="9320909" cy="1399999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Kushti 3: Kontrolli dhe rektifikimi - </a:t>
            </a:r>
            <a:r>
              <a:rPr lang="it-IT" sz="28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Boshti rrotullues i dylbisë duhet të jetë normal mbi boshtin e alhidadës (HH ꞱAA).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4EFAC3-A6E9-8760-468B-C39D715439E0}"/>
                  </a:ext>
                </a:extLst>
              </p:cNvPr>
              <p:cNvSpPr txBox="1"/>
              <p:nvPr/>
            </p:nvSpPr>
            <p:spPr>
              <a:xfrm>
                <a:off x="1312470" y="1731884"/>
                <a:ext cx="9567060" cy="36933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Kur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rrotullimit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dylbisë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HH1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është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pingul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boshtin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rrotullimit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instrumentit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VV1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drejtimeve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ndikon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këndi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menjanimit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Ky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është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kënd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vogël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midis bushtit horizontal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dhe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atij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faktit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rrotullimit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HH1.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Gabimi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menjanimit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shkaktuar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kënd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merr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0,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këndi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pjerrtësisë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pikës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vizuar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është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0.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Ndikimi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këtij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gabimi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drejtimeve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këndeve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menjanohet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qoftese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bëhen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pozicione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instrumentit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merret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mesatare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Ky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kusht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është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garantuar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kompania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prodhuese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instrumenteve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kontrollohet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vetëm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instrumenti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pëson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ndonjë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goditje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de-A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Kur HH1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nuk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është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pingul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VV1,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këndi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mënjanimit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ndikon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matjen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drejtimeve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Ndikimi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këtij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gabimi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mënjanohet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drejtimet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pozicionet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instrumentit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de-A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4EFAC3-A6E9-8760-468B-C39D71543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470" y="1731884"/>
                <a:ext cx="9567060" cy="3693319"/>
              </a:xfrm>
              <a:prstGeom prst="rect">
                <a:avLst/>
              </a:prstGeom>
              <a:blipFill>
                <a:blip r:embed="rId2"/>
                <a:stretch>
                  <a:fillRect l="-510" t="-825" r="-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721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4AF0043-0CA1-DBF3-328B-FCF9D2DA2777}"/>
              </a:ext>
            </a:extLst>
          </p:cNvPr>
          <p:cNvSpPr txBox="1"/>
          <p:nvPr/>
        </p:nvSpPr>
        <p:spPr>
          <a:xfrm>
            <a:off x="3048740" y="175890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Kontrolli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956B8F-65FC-997E-AAC2-806CA01F4B47}"/>
                  </a:ext>
                </a:extLst>
              </p:cNvPr>
              <p:cNvSpPr txBox="1"/>
              <p:nvPr/>
            </p:nvSpPr>
            <p:spPr>
              <a:xfrm>
                <a:off x="1239680" y="1341143"/>
                <a:ext cx="9466789" cy="29845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Ka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disa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mënyra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për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kontrollimin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këtij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kushti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por me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përdorura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është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mënyra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mëposhtme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Vendoset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instrumenti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distance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rreth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30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ndërtesa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fig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mëposhtme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Zgjedhim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pikë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lartësi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për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vizim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instrument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projektojmë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këtë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pikë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pas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vizimeve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pozicionet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instrumentit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një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vijë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horizontale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cila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është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vizatuar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lartësinë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instrumentit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Nga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projektimi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përfitohen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pikat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𝑑h𝑒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Nëse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distanca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është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afërisht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2-3mm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raporti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40000</m:t>
                        </m:r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kushti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është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plotësuar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kundërten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rektifikimi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kryhet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zyrë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956B8F-65FC-997E-AAC2-806CA01F4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680" y="1341143"/>
                <a:ext cx="9466789" cy="2984535"/>
              </a:xfrm>
              <a:prstGeom prst="rect">
                <a:avLst/>
              </a:prstGeom>
              <a:blipFill>
                <a:blip r:embed="rId2"/>
                <a:stretch>
                  <a:fillRect l="-515"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>
            <a:extLst>
              <a:ext uri="{FF2B5EF4-FFF2-40B4-BE49-F238E27FC236}">
                <a16:creationId xmlns:a16="http://schemas.microsoft.com/office/drawing/2014/main" id="{9898A8D4-9672-2D43-9199-631C6EAAA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13" y="3905672"/>
            <a:ext cx="538291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31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74D5-D252-B60E-6B07-1DEA3B09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020" y="100328"/>
            <a:ext cx="8911687" cy="1280890"/>
          </a:xfrm>
        </p:spPr>
        <p:txBody>
          <a:bodyPr/>
          <a:lstStyle/>
          <a:p>
            <a:pPr algn="ctr"/>
            <a:r>
              <a:rPr lang="de-AT" sz="3600" dirty="0"/>
              <a:t>Saktësia e matjeve të drejtimeve horizontale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2F6947-62D7-4483-D9B6-FA478F82C393}"/>
              </a:ext>
            </a:extLst>
          </p:cNvPr>
          <p:cNvSpPr txBox="1"/>
          <p:nvPr/>
        </p:nvSpPr>
        <p:spPr>
          <a:xfrm>
            <a:off x="1202293" y="1486218"/>
            <a:ext cx="9851625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kontrollimin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rektifikimin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kushteve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permendura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larte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eshte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plotesuar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kerkesa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elementare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cila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shtrohet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perdorimit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teodoliti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kendet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horizontale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fare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libeles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vizual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rrotullues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dylbise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alhidades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ndikojne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drejtpersedrejti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saktesine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kendeve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sepse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perkasin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joqendrueshmirise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teodolitit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Marre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parasysh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shkaqet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tjera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poashtu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mas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konsiderueshme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ndikojne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saktesine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kendeve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horizontale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Gabimet</a:t>
            </a:r>
            <a:r>
              <a:rPr lang="en-US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sistematike</a:t>
            </a:r>
            <a:r>
              <a:rPr lang="en-US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shkaktohen</a:t>
            </a:r>
            <a:r>
              <a:rPr lang="en-US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teresisht</a:t>
            </a:r>
            <a:r>
              <a:rPr lang="en-US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jopersosshmeria</a:t>
            </a:r>
            <a:r>
              <a:rPr lang="en-US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instrumentit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jopersosshmeri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rezultatet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ndikon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dmth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jane positive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negative).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Gabimet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kesaj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natyre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gabime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sistematike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Gabimet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sistematike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shmangen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kujdesshme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perseritjen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disahershme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paraqiten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problematike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jane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madhesi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shume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vogel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Nga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rezultati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eleminohen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drejtpersedrejti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madhesia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Mbetja</a:t>
            </a:r>
            <a:r>
              <a:rPr 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gabimeve</a:t>
            </a:r>
            <a:r>
              <a:rPr 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sistematike</a:t>
            </a:r>
            <a:r>
              <a:rPr 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rezultatin</a:t>
            </a:r>
            <a:r>
              <a:rPr 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matjeve</a:t>
            </a:r>
            <a:r>
              <a:rPr 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menyre</a:t>
            </a:r>
            <a:r>
              <a:rPr 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konsiderueshme</a:t>
            </a:r>
            <a:r>
              <a:rPr 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deformojne</a:t>
            </a:r>
            <a:r>
              <a:rPr 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Ne </a:t>
            </a:r>
            <a:r>
              <a:rPr lang="en-US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raste</a:t>
            </a:r>
            <a:r>
              <a:rPr 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tilla keto </a:t>
            </a:r>
            <a:r>
              <a:rPr lang="en-US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gabime</a:t>
            </a:r>
            <a:r>
              <a:rPr 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futen</a:t>
            </a:r>
            <a:r>
              <a:rPr 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grupin</a:t>
            </a:r>
            <a:r>
              <a:rPr 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gabimeve</a:t>
            </a:r>
            <a:r>
              <a:rPr 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rastesishme</a:t>
            </a:r>
            <a:r>
              <a:rPr lang="en-US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05760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74D5-D252-B60E-6B07-1DEA3B09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020" y="100328"/>
            <a:ext cx="8911687" cy="1280890"/>
          </a:xfrm>
        </p:spPr>
        <p:txBody>
          <a:bodyPr/>
          <a:lstStyle/>
          <a:p>
            <a:pPr algn="ctr"/>
            <a:r>
              <a:rPr lang="de-AT" sz="3600" dirty="0"/>
              <a:t>Saktësia e matjeve të drejtimeve horizontale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2F6947-62D7-4483-D9B6-FA478F82C393}"/>
              </a:ext>
            </a:extLst>
          </p:cNvPr>
          <p:cNvSpPr txBox="1"/>
          <p:nvPr/>
        </p:nvSpPr>
        <p:spPr>
          <a:xfrm>
            <a:off x="1289852" y="1449071"/>
            <a:ext cx="925682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en-US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fakt</a:t>
            </a:r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gabimemt</a:t>
            </a:r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sistematike</a:t>
            </a:r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pazbuluara</a:t>
            </a:r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paeleminuara</a:t>
            </a:r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rezultati</a:t>
            </a:r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matjeve</a:t>
            </a:r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perfshine</a:t>
            </a:r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konceptin</a:t>
            </a:r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teorik</a:t>
            </a:r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gabimeve</a:t>
            </a:r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rastit</a:t>
            </a:r>
            <a:r>
              <a:rPr lang="en-US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Teoria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gabimeve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paraqitjen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dydrejtimshe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tyre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kuptimin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paraqitjes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shenje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positive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negative.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teresi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çdo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profesionist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rastin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kendeve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horizontale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vertikale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ballafaqohet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gabimet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sistematike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eleminuar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teresisht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gabimet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jane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pashmangshme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vogla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Kur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gjitha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keto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parasysh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atehere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gabimemt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ndikojne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kendeve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ndajme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grupe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Gabimet</a:t>
            </a:r>
            <a:r>
              <a:rPr lang="en-US" dirty="0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dalin</a:t>
            </a:r>
            <a:r>
              <a:rPr lang="en-US" dirty="0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joperqendrueshmeria</a:t>
            </a:r>
            <a:r>
              <a:rPr lang="en-US" dirty="0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ndertimit</a:t>
            </a:r>
            <a:r>
              <a:rPr lang="en-US" dirty="0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teodolitit</a:t>
            </a:r>
            <a:endParaRPr lang="en-US" dirty="0">
              <a:highlight>
                <a:srgbClr val="8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Jashtqendersia</a:t>
            </a:r>
            <a:r>
              <a:rPr lang="en-US" dirty="0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boshtit</a:t>
            </a:r>
            <a:r>
              <a:rPr lang="en-US" dirty="0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alhidades</a:t>
            </a:r>
            <a:endParaRPr lang="en-US" dirty="0">
              <a:highlight>
                <a:srgbClr val="8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Jashtqendersia</a:t>
            </a:r>
            <a:r>
              <a:rPr lang="en-US" dirty="0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boshtit</a:t>
            </a:r>
            <a:r>
              <a:rPr lang="en-US" dirty="0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8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vizures</a:t>
            </a:r>
            <a:endParaRPr lang="en-US" dirty="0">
              <a:highlight>
                <a:srgbClr val="8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Gabimet</a:t>
            </a:r>
            <a:r>
              <a:rPr lang="en-US" dirty="0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dalin</a:t>
            </a:r>
            <a:r>
              <a:rPr lang="en-US" dirty="0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joplotesimi</a:t>
            </a:r>
            <a:r>
              <a:rPr lang="en-US" dirty="0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ideal I </a:t>
            </a:r>
            <a:r>
              <a:rPr lang="en-US" dirty="0" err="1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kushteve</a:t>
            </a:r>
            <a:r>
              <a:rPr lang="en-US" dirty="0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teodolitit</a:t>
            </a:r>
            <a:endParaRPr lang="en-US" dirty="0"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Johorizontaliteti</a:t>
            </a:r>
            <a:r>
              <a:rPr lang="en-US" dirty="0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boshtit</a:t>
            </a:r>
            <a:r>
              <a:rPr lang="en-US" dirty="0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rrotullues</a:t>
            </a:r>
            <a:endParaRPr lang="en-US" dirty="0"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Jonormaliteti</a:t>
            </a:r>
            <a:r>
              <a:rPr lang="en-US" dirty="0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 bushtit </a:t>
            </a:r>
            <a:r>
              <a:rPr lang="en-US" dirty="0" err="1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vizual</a:t>
            </a:r>
            <a:r>
              <a:rPr lang="en-US" dirty="0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mbi</a:t>
            </a:r>
            <a:r>
              <a:rPr lang="en-US" dirty="0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boshtin</a:t>
            </a:r>
            <a:r>
              <a:rPr lang="en-US" dirty="0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rrotullues</a:t>
            </a:r>
            <a:r>
              <a:rPr lang="en-US" dirty="0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dylbise</a:t>
            </a:r>
            <a:r>
              <a:rPr lang="en-US" dirty="0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gabimi</a:t>
            </a:r>
            <a:r>
              <a:rPr lang="en-US" dirty="0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dirty="0" err="1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kolimacionit</a:t>
            </a:r>
            <a:r>
              <a:rPr lang="en-US" dirty="0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 err="1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Jovertikaliteti</a:t>
            </a:r>
            <a:r>
              <a:rPr lang="en-US" dirty="0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 bushtit </a:t>
            </a:r>
            <a:r>
              <a:rPr lang="en-US" dirty="0" err="1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alhidades</a:t>
            </a:r>
            <a:endParaRPr lang="en-US" dirty="0">
              <a:highlight>
                <a:srgbClr val="00808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50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8859-5A7C-F909-C153-9A350BF37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834" y="126960"/>
            <a:ext cx="8911687" cy="1280890"/>
          </a:xfrm>
        </p:spPr>
        <p:txBody>
          <a:bodyPr/>
          <a:lstStyle/>
          <a:p>
            <a:pPr algn="ctr"/>
            <a:r>
              <a:rPr lang="de-AT" sz="3600" dirty="0"/>
              <a:t>Saktësia e matjeve të drejtimeve horizontale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213E22-9798-3138-7589-9403F14B9C50}"/>
              </a:ext>
            </a:extLst>
          </p:cNvPr>
          <p:cNvSpPr txBox="1"/>
          <p:nvPr/>
        </p:nvSpPr>
        <p:spPr>
          <a:xfrm>
            <a:off x="1406479" y="1343201"/>
            <a:ext cx="883994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themi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perveq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kushteve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kryesore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kontrollohen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teodolitit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teodoliti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plotesoj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kushte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tilla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Qendra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alhidades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perputhet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ekzaktesisht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ate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limbes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rrethin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horizontal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qender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kaloj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vertical VV1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rrotullimit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instrumentit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keshtu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rrethi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vertikal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qendra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alhidades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limbes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rreth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perbashketa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kaloj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horizontal HH1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rrotullimit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dylbise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boshtet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kryesore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teodolitit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vertical, horizontal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ai 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vizimit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nderpriten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pike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vetme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qendra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instrumentit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501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46D4-53C7-512C-5D76-38B25A74A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941" y="153593"/>
            <a:ext cx="8911687" cy="1280890"/>
          </a:xfrm>
        </p:spPr>
        <p:txBody>
          <a:bodyPr/>
          <a:lstStyle/>
          <a:p>
            <a:pPr algn="ctr"/>
            <a:r>
              <a:rPr lang="de-AT" sz="3600" dirty="0"/>
              <a:t>Kushtet per matje te kendeve vertikale/zenitale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240AA5-EFDF-A3E9-9262-166557DA06E3}"/>
              </a:ext>
            </a:extLst>
          </p:cNvPr>
          <p:cNvSpPr txBox="1"/>
          <p:nvPr/>
        </p:nvSpPr>
        <p:spPr>
          <a:xfrm>
            <a:off x="923718" y="1434483"/>
            <a:ext cx="609452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Kushti  vendit zero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Kontrolli dhe rektifikim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Kemi shpjeguar qe instrumentat gjeodezik perveq </a:t>
            </a:r>
            <a:r>
              <a:rPr lang="de-AT" dirty="0">
                <a:highlight>
                  <a:srgbClr val="0080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rrethit horizontal jane te paijisur dhe me rrethin vertikal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per matjen e kendeve zenitale.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Ky kusht quhet i plotesuar ne qoftese leximi ne rrethin vertikal tregon kendin vertikal 0 kur dylbia e instrumentit ndodhet ne pozicionin horizontal. </a:t>
            </a:r>
          </a:p>
          <a:p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Ne teodolitet optik te prodhimit Zeiss (si ne fig e paraqitur), ndarjet ne rrethin vertikal jane te vendosura ne drejtimin te kundert te drejtimit orar dhe ne menyre te tille qe ne pozicionin rreth majta te instrumentit. Leximi RM te i  pergjigjet kendi zenital Z. Ne kete rast kur boshti i vizimit eshte ne rrafshin horizontal ne limbe merret leximi RM=90°, prandaj ne kete lloj ndarje kur pika eshte lart horizonitit, kendi vertikal llogaritet:</a:t>
            </a:r>
          </a:p>
          <a:p>
            <a:endParaRPr lang="de-A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44F1C-EB1A-2860-69D6-D5704333C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440" y="1867340"/>
            <a:ext cx="5252634" cy="421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931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FC328E-D172-CB47-C270-5EC6BF35AEC7}"/>
              </a:ext>
            </a:extLst>
          </p:cNvPr>
          <p:cNvSpPr txBox="1"/>
          <p:nvPr/>
        </p:nvSpPr>
        <p:spPr>
          <a:xfrm>
            <a:off x="1722214" y="197073"/>
            <a:ext cx="87475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3600" dirty="0"/>
              <a:t>Kushtet per matje te kendeve vertikale/zenitale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5325B8-5AA6-31CE-1979-1C2C65614FB4}"/>
                  </a:ext>
                </a:extLst>
              </p:cNvPr>
              <p:cNvSpPr txBox="1"/>
              <p:nvPr/>
            </p:nvSpPr>
            <p:spPr>
              <a:xfrm>
                <a:off x="1722214" y="1608471"/>
                <a:ext cx="9561304" cy="49859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pika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eshte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posht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horizontit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mund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rastin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instrumenti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ka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gabimin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vendit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zero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matet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me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pozicione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dylbise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atehere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𝑅𝑀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−270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Nga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vertical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llogaritet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+180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))/2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Dhe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vlera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zero</a:t>
                </a:r>
                <a:r>
                  <a:rPr lang="en-US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𝑅𝐷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))/2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5325B8-5AA6-31CE-1979-1C2C65614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214" y="1608471"/>
                <a:ext cx="9561304" cy="4985980"/>
              </a:xfrm>
              <a:prstGeom prst="rect">
                <a:avLst/>
              </a:prstGeom>
              <a:blipFill>
                <a:blip r:embed="rId2"/>
                <a:stretch>
                  <a:fillRect l="-1531" r="-1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512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6029A-0E5E-C845-0429-0D4BB4A10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228" y="447068"/>
            <a:ext cx="8911687" cy="876216"/>
          </a:xfrm>
        </p:spPr>
        <p:txBody>
          <a:bodyPr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/>
                <a:ea typeface="MS Mincho"/>
                <a:cs typeface="Times New Roman"/>
              </a:rPr>
              <a:t>Kontrolli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MS Mincho"/>
                <a:cs typeface="Times New Roman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/>
                <a:ea typeface="MS Mincho"/>
                <a:cs typeface="Times New Roman"/>
              </a:rPr>
              <a:t>i</a:t>
            </a:r>
            <a:r>
              <a:rPr lang="en-US" sz="3600" b="1" dirty="0">
                <a:solidFill>
                  <a:schemeClr val="tx1"/>
                </a:solidFill>
                <a:latin typeface="Times New Roman"/>
                <a:ea typeface="MS Mincho"/>
                <a:cs typeface="Times New Roman"/>
              </a:rPr>
              <a:t> </a:t>
            </a:r>
            <a:r>
              <a:rPr lang="it-IT" sz="3600" b="1" dirty="0">
                <a:solidFill>
                  <a:schemeClr val="tx1"/>
                </a:solidFill>
                <a:latin typeface="Times New Roman"/>
                <a:ea typeface="MS Mincho"/>
                <a:cs typeface="Times New Roman"/>
              </a:rPr>
              <a:t>stacioneve totale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2D7D14-1924-965B-D7ED-07CF5E2C3111}"/>
              </a:ext>
            </a:extLst>
          </p:cNvPr>
          <p:cNvSpPr txBox="1"/>
          <p:nvPr/>
        </p:nvSpPr>
        <p:spPr>
          <a:xfrm>
            <a:off x="1640156" y="1538034"/>
            <a:ext cx="975877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Kontrolli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it-IT" b="1" dirty="0">
                <a:solidFill>
                  <a:srgbClr val="C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stacioneve totale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përmban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dy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pjesë</a:t>
            </a:r>
            <a:r>
              <a:rPr lang="en-US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:</a:t>
            </a:r>
            <a:endParaRPr lang="de-AT" b="1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defRPr/>
            </a:pPr>
            <a:endParaRPr lang="de-AT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b="1" i="1" dirty="0" err="1">
                <a:solidFill>
                  <a:srgbClr val="0070C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kontrolli</a:t>
            </a:r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optiko-mekanik</a:t>
            </a:r>
            <a:r>
              <a:rPr lang="en-US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</a:t>
            </a:r>
            <a:r>
              <a:rPr lang="it-IT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që është i njëjtë me kontrollin dhe rektifikimin e teodolitëve optiko-mekanik. </a:t>
            </a:r>
            <a:endParaRPr lang="de-AT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indent="0" algn="just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 </a:t>
            </a:r>
            <a:endParaRPr lang="de-AT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b="1" i="1" dirty="0" err="1">
                <a:solidFill>
                  <a:srgbClr val="0070C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kontrolli</a:t>
            </a:r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</a:t>
            </a:r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funksioneve</a:t>
            </a:r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elektrike</a:t>
            </a:r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dhe</a:t>
            </a:r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elektronike</a:t>
            </a:r>
            <a:r>
              <a:rPr lang="en-US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: </a:t>
            </a:r>
          </a:p>
          <a:p>
            <a:pPr algn="just">
              <a:spcAft>
                <a:spcPts val="0"/>
              </a:spcAft>
              <a:defRPr/>
            </a:pPr>
            <a:endParaRPr lang="de-AT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kontrolli dhe përcaktimi i konstantes së instrumentit,</a:t>
            </a:r>
            <a:endParaRPr lang="de-AT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kontrolli i përputhshmërisë së aksit optik me aksin e rrezes matëse  EDM,</a:t>
            </a:r>
            <a:endParaRPr lang="de-AT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kontrolli i përputhshmërisë së aksit optik me aksin e rrezes lazer të  vizimit,</a:t>
            </a:r>
            <a:endParaRPr lang="de-AT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kontrolli i </a:t>
            </a:r>
            <a:r>
              <a:rPr lang="en-US" b="1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gabimeve</a:t>
            </a:r>
            <a:r>
              <a:rPr lang="en-US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X,Y </a:t>
            </a:r>
            <a:r>
              <a:rPr lang="en-US" b="1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treguesit</a:t>
            </a:r>
            <a:r>
              <a:rPr lang="en-US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të</a:t>
            </a:r>
            <a:r>
              <a:rPr lang="en-US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kompesatorit</a:t>
            </a:r>
            <a:r>
              <a:rPr lang="en-US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në</a:t>
            </a:r>
            <a:r>
              <a:rPr lang="en-US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drejtimin</a:t>
            </a:r>
            <a:r>
              <a:rPr lang="en-US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horizontal </a:t>
            </a:r>
            <a:r>
              <a:rPr lang="en-US" b="1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dhe</a:t>
            </a:r>
            <a:r>
              <a:rPr lang="en-US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vertikal</a:t>
            </a:r>
            <a:r>
              <a:rPr lang="en-US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</a:t>
            </a:r>
            <a:endParaRPr lang="de-AT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gabimi i kolimacionit Hz, i ashtuquajturi gabim i aksit optik,</a:t>
            </a:r>
            <a:endParaRPr lang="de-AT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kontrolli i gabimeve sistematike instrumentale,</a:t>
            </a:r>
            <a:endParaRPr lang="de-AT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kontrolli i gabimit të përkuljes të aksit për refraksion dhe rrumbullaksin e tokës,</a:t>
            </a:r>
            <a:endParaRPr lang="de-AT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kontrolli i pikës zero ATR (kërkuesi automatik i prizmit) për vizimin në Hz dhe V.</a:t>
            </a:r>
            <a:endParaRPr lang="de-AT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F21584-5789-C718-9014-0F9404679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286759"/>
            <a:ext cx="8911687" cy="1280890"/>
          </a:xfrm>
        </p:spPr>
        <p:txBody>
          <a:bodyPr/>
          <a:lstStyle/>
          <a:p>
            <a:pPr algn="ctr"/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Kushtet e instrumentit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CB7248-1FF4-7B9F-A76A-DDB3CE0FC951}"/>
              </a:ext>
            </a:extLst>
          </p:cNvPr>
          <p:cNvSpPr txBox="1"/>
          <p:nvPr/>
        </p:nvSpPr>
        <p:spPr>
          <a:xfrm>
            <a:off x="1733364" y="1004877"/>
            <a:ext cx="90174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Clr>
                <a:srgbClr val="C00000"/>
              </a:buClr>
              <a:buFont typeface="Symbol"/>
              <a:buChar char=""/>
            </a:pPr>
            <a:r>
              <a:rPr lang="it-IT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Kontrolli i kushteve të teodolitit dhe rektifikimi i tyre</a:t>
            </a:r>
            <a:r>
              <a:rPr lang="it-IT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</a:t>
            </a:r>
            <a:endParaRPr lang="de-AT" dirty="0">
              <a:effectLst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it-IT" b="1" dirty="0"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Saktësia e matjes së këndeve me teodolit varet nga cilësia e sistemit të boshteve, të cilët duhet të plotësojnë disa kushte gjeometrike të caktuara. Për të verifikuar plotësimin e këtyre kushteve teodoliti i nënshtrohet kontrollit teknik.</a:t>
            </a:r>
            <a:endParaRPr lang="de-AT" dirty="0">
              <a:effectLst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it-IT" b="1" dirty="0"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 </a:t>
            </a:r>
            <a:endParaRPr lang="de-AT" dirty="0">
              <a:effectLst/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kontrolli i jashtëm</a:t>
            </a:r>
            <a:endParaRPr lang="de-A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kontrolli i brëndshëm </a:t>
            </a:r>
            <a:endParaRPr lang="de-A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studimi laboratorik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ECF426-E2F2-589E-C323-6C9912FC9D61}"/>
              </a:ext>
            </a:extLst>
          </p:cNvPr>
          <p:cNvSpPr txBox="1"/>
          <p:nvPr/>
        </p:nvSpPr>
        <p:spPr>
          <a:xfrm>
            <a:off x="1260938" y="3660302"/>
            <a:ext cx="612528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Kushti 1: </a:t>
            </a:r>
            <a:r>
              <a:rPr lang="it-IT" dirty="0"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Boshti i alhidad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it-IT" dirty="0"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 duhet t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it-IT" dirty="0"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jet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it-IT" dirty="0"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normal mbi boshtin e libel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it-IT" dirty="0"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 (AA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Ʇ </a:t>
            </a:r>
            <a:r>
              <a:rPr lang="it-IT" dirty="0">
                <a:effectLst/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LL)</a:t>
            </a:r>
          </a:p>
          <a:p>
            <a:r>
              <a:rPr lang="it-IT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Kushti 2: 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Boshti vizuel (vizura) ose boshti i kolimacionit duhet te jetë normal mbi boshtin rrotullues të dylbisë (VVꞱHH)</a:t>
            </a:r>
          </a:p>
          <a:p>
            <a:r>
              <a:rPr lang="it-IT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Kushti 3: 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Boshti rrotullues i dylbisë duhet të jetë normal mbi boshtin e alhidadës (HH ꞱAA).</a:t>
            </a:r>
          </a:p>
          <a:p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Për matje të këndeve horizontale duhet kontrolluar dhe plotësuar kushtet 1, 2 dhe 3.</a:t>
            </a:r>
            <a:endParaRPr lang="en-US" dirty="0"/>
          </a:p>
        </p:txBody>
      </p:sp>
      <p:pic>
        <p:nvPicPr>
          <p:cNvPr id="13" name="Picture 893">
            <a:extLst>
              <a:ext uri="{FF2B5EF4-FFF2-40B4-BE49-F238E27FC236}">
                <a16:creationId xmlns:a16="http://schemas.microsoft.com/office/drawing/2014/main" id="{AF9CE402-2FB9-4A30-4FD8-C8AE0492A49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9430" y="2534341"/>
            <a:ext cx="4496549" cy="390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9852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A8517-3BE1-36C9-5927-44E58E3D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0"/>
            <a:ext cx="8911687" cy="911727"/>
          </a:xfrm>
        </p:spPr>
        <p:txBody>
          <a:bodyPr/>
          <a:lstStyle/>
          <a:p>
            <a:pPr algn="ctr"/>
            <a:r>
              <a:rPr lang="en-US" dirty="0" err="1"/>
              <a:t>Kontrolli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rektifikimi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2B58BF-C4D0-C728-80CA-90C148385C20}"/>
              </a:ext>
            </a:extLst>
          </p:cNvPr>
          <p:cNvSpPr txBox="1"/>
          <p:nvPr/>
        </p:nvSpPr>
        <p:spPr>
          <a:xfrm>
            <a:off x="1369381" y="670240"/>
            <a:ext cx="973658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Kontrolli: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Vizojme ne nje pike te qarte dhe merren me kujdes leximet ne rrethin vertikal me te dy pozicionet e instrumentit.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Llogarisim vlerat e kendit vertikal dhe te vendit zero si mesiper.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Instrumenti pranohet i rektifikuar ne qeoftese vlerat e llogaritura te kendeve te vendit zero nuk dalin me te medha se sa madhesia e instrumentit. Kur vlerat e llogaritura jane me te medha se dyfishi i saktesise se instrumentit dhe midis tyre nuk ndryshojne me shume se sa eshte saktesia e tij, si vlere per vendin zero pranohet e mesmja aritmetike e tyre.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Nese instrumenti ka vend zero jasht kufinjeve te pranuar behet rektifikimi i ketij kushti.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AA1A3C-7BD3-9804-E18F-0E4D1F8DFBFC}"/>
              </a:ext>
            </a:extLst>
          </p:cNvPr>
          <p:cNvSpPr txBox="1"/>
          <p:nvPr/>
        </p:nvSpPr>
        <p:spPr>
          <a:xfrm>
            <a:off x="1444841" y="3435982"/>
            <a:ext cx="958566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Rektifikimi: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Llogaritet leximi i korigjuar me vendin zero dhe vendoset ky lexim ne rrethin vertikal duke levizur viden mikrometrike te ketij rrethi. Si rrjedhoje drejtimi i boshtit te vizimit (fija horizontale) ka pesuar spostim nga pika e vrojtuar.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Vendosim fijen horizontale te fijeve kryq ne piken e vrojtuar duke levizur vertikalisht (lart ose posht) diafragmen e fijeve kryq, me ane te vidave perkatese te diafragmes.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Me instrumentin e rektifikuar matet serish nje kend vertikal me te dy pozicionet e instrumentit per te rikontrolluar plotesimin e kushtit te vendit zero.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Keshillohet qe vendi zero te kontrollohet para matjeve te kendeve vertikale dhe rikontrollohtgjate matjeve sepse si pasoje e tronditjeve, levizjeve te diafragmes etij, vlera e tij mund te ndryshoje.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6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4798E-7932-DE5E-57CF-C446FB02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488" y="2515053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ESE- </a:t>
            </a:r>
            <a:r>
              <a:rPr lang="en-US" dirty="0" err="1"/>
              <a:t>Nivela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pjeset</a:t>
            </a:r>
            <a:r>
              <a:rPr lang="en-US" dirty="0"/>
              <a:t> </a:t>
            </a:r>
            <a:r>
              <a:rPr lang="en-US" dirty="0" err="1"/>
              <a:t>kryesore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saj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8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76EAF-ACE6-220F-D210-483D52DE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935" y="306333"/>
            <a:ext cx="8911687" cy="1280890"/>
          </a:xfrm>
        </p:spPr>
        <p:txBody>
          <a:bodyPr/>
          <a:lstStyle/>
          <a:p>
            <a:pPr algn="ctr"/>
            <a:r>
              <a:rPr lang="de-AT" dirty="0"/>
              <a:t>Lartësia e instrumentit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487613-507F-F8CC-8BBE-E42CDF8C7D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05" y="1720534"/>
            <a:ext cx="81153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97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5DB70-ADB0-B6D0-002F-30B9253FC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dirty="0"/>
              <a:t>Horizontimi dhe centrimi i instrumentit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5E06506-B645-3E50-DB5F-B7630EC96A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52" y="1375292"/>
            <a:ext cx="4104456" cy="50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447C0F-369B-7F3C-DF83-53FC8C2B5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3622" y="2080579"/>
            <a:ext cx="4295775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51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BF910-B05C-0DC9-A6BF-BBA3B2621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537" y="0"/>
            <a:ext cx="8911687" cy="911727"/>
          </a:xfrm>
        </p:spPr>
        <p:txBody>
          <a:bodyPr>
            <a:noAutofit/>
          </a:bodyPr>
          <a:lstStyle/>
          <a:p>
            <a:pPr algn="ctr"/>
            <a:r>
              <a:rPr lang="it-IT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Kushti 1: </a:t>
            </a:r>
            <a:r>
              <a:rPr lang="it-IT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Boshti i alhidades duhet te jete normal mbi boshtin e libeles (AA Ʇ LL)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1F9B300-B373-FC6F-2AE2-18E7AAFC7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612" y="1127433"/>
            <a:ext cx="8078604" cy="271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027CF50-C104-B593-DD01-A8DCAA34A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55" y="4106213"/>
            <a:ext cx="7992317" cy="255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27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9BE61-CC30-FE0D-2229-C68839EC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919" y="270969"/>
            <a:ext cx="8911687" cy="1280890"/>
          </a:xfrm>
        </p:spPr>
        <p:txBody>
          <a:bodyPr/>
          <a:lstStyle/>
          <a:p>
            <a:pPr algn="ctr"/>
            <a:r>
              <a:rPr lang="de-AT" sz="3600" b="1" dirty="0"/>
              <a:t>Jo horizontimi i mirë i instrumentit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132882-7212-6BC1-30AC-FA883A302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05" y="1551859"/>
            <a:ext cx="866519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65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9A02-A808-E0A1-C34E-1E1BF9D7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977" y="162471"/>
            <a:ext cx="8911687" cy="1280890"/>
          </a:xfrm>
        </p:spPr>
        <p:txBody>
          <a:bodyPr/>
          <a:lstStyle/>
          <a:p>
            <a:pPr algn="ctr"/>
            <a:r>
              <a:rPr lang="en-US" dirty="0" err="1"/>
              <a:t>Retifikimi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817F75-8CE1-B063-E2C9-40C58F3929DA}"/>
                  </a:ext>
                </a:extLst>
              </p:cNvPr>
              <p:cNvSpPr txBox="1"/>
              <p:nvPr/>
            </p:nvSpPr>
            <p:spPr>
              <a:xfrm>
                <a:off x="1786630" y="917721"/>
                <a:ext cx="8644632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Retifikimi: Vendoset serish libela paralel me dy nga vidat e horizontimit (fig. a). Rrotullohet alhidada 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MS Mincho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MS Mincho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it-IT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 Meqenese boshti i libeles cilindrike nuk është i retifikuar, fluska e saj në këtë pozicion zhvendoset nga qendra me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it-IT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it-IT" dirty="0">
                    <a:solidFill>
                      <a:srgbClr val="FF0000"/>
                    </a:solidFill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 </a:t>
                </a:r>
                <a:r>
                  <a:rPr lang="it-IT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(fig.b).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817F75-8CE1-B063-E2C9-40C58F3929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30" y="917721"/>
                <a:ext cx="8644632" cy="923330"/>
              </a:xfrm>
              <a:prstGeom prst="rect">
                <a:avLst/>
              </a:prstGeom>
              <a:blipFill>
                <a:blip r:embed="rId2"/>
                <a:stretch>
                  <a:fillRect l="-564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850">
            <a:extLst>
              <a:ext uri="{FF2B5EF4-FFF2-40B4-BE49-F238E27FC236}">
                <a16:creationId xmlns:a16="http://schemas.microsoft.com/office/drawing/2014/main" id="{3ABBFC01-ACBA-9DC7-3C0D-DA2EBEDC64F0}"/>
              </a:ext>
            </a:extLst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5262" y="1901058"/>
            <a:ext cx="8644632" cy="228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D90C22-4ECB-074E-A764-0041BA5729F1}"/>
                  </a:ext>
                </a:extLst>
              </p:cNvPr>
              <p:cNvSpPr txBox="1"/>
              <p:nvPr/>
            </p:nvSpPr>
            <p:spPr>
              <a:xfrm>
                <a:off x="1786630" y="4750210"/>
                <a:ext cx="906103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Retifikimi i boshtit të libelës bëhet duke zhvendosur flusken e libelës me anë të vidave të libelës me gjysmën e vlerës së gabimit të përgjithshëm </a:t>
                </a:r>
                <a14:m>
                  <m:oMath xmlns:m="http://schemas.openxmlformats.org/officeDocument/2006/math">
                    <m:r>
                      <a:rPr lang="it-IT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nd</a:t>
                </a:r>
                <a:r>
                  <a:rPr lang="it-IT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ë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rsa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gjysma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tjeter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k</a:t>
                </a:r>
                <a:r>
                  <a:rPr lang="it-IT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ë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tij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gabimi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b</a:t>
                </a:r>
                <a:r>
                  <a:rPr lang="it-IT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het me an</a:t>
                </a:r>
                <a:r>
                  <a:rPr lang="it-IT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t</a:t>
                </a:r>
                <a:r>
                  <a:rPr lang="it-IT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vidave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t</a:t>
                </a:r>
                <a:r>
                  <a:rPr lang="it-IT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bazamentit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duke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sjell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aksin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rrotullimit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VV1 n</a:t>
                </a:r>
                <a:r>
                  <a:rPr lang="it-IT" dirty="0">
                    <a:latin typeface="Arial" panose="020B0604020202020204" pitchFamily="34" charset="0"/>
                    <a:ea typeface="MS Mincho"/>
                    <a:cs typeface="Arial" panose="020B0604020202020204" pitchFamily="34" charset="0"/>
                  </a:rPr>
                  <a:t>ë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pozicion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vertikal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fig.c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D90C22-4ECB-074E-A764-0041BA572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30" y="4750210"/>
                <a:ext cx="9061034" cy="1200329"/>
              </a:xfrm>
              <a:prstGeom prst="rect">
                <a:avLst/>
              </a:prstGeom>
              <a:blipFill>
                <a:blip r:embed="rId4"/>
                <a:stretch>
                  <a:fillRect l="-538" t="-2538" r="-269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72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2">
            <a:extLst>
              <a:ext uri="{FF2B5EF4-FFF2-40B4-BE49-F238E27FC236}">
                <a16:creationId xmlns:a16="http://schemas.microsoft.com/office/drawing/2014/main" id="{7562E761-3248-BE45-191D-A42F74BD9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 t="37904" r="65719" b="25363"/>
          <a:stretch/>
        </p:blipFill>
        <p:spPr>
          <a:xfrm>
            <a:off x="1228063" y="313914"/>
            <a:ext cx="3246683" cy="3024089"/>
          </a:xfr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6F85C2D-8115-8853-A699-591BC75C9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2" b="3340"/>
          <a:stretch/>
        </p:blipFill>
        <p:spPr bwMode="auto">
          <a:xfrm>
            <a:off x="3029247" y="3579931"/>
            <a:ext cx="8064896" cy="298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0259EF-2950-F7AE-8A1A-A0F4D3A65C8C}"/>
              </a:ext>
            </a:extLst>
          </p:cNvPr>
          <p:cNvSpPr txBox="1"/>
          <p:nvPr/>
        </p:nvSpPr>
        <p:spPr>
          <a:xfrm>
            <a:off x="4929326" y="440610"/>
            <a:ext cx="670042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kontrolli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ashtu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rektifikimi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rseriten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here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derisa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zhvendosja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fluskes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rrotullimit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alhidad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 me 180°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jete me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0.3-0.5 t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ndarjes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kontrollit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rektifikimit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kushti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gjat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horizontimit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instrumentit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fluska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libeles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sferike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jet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qend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r. N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kund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fluska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sillet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rmjet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vidave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rektifikimit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Gabimi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horizontimit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menjanohet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drejtimeve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pozicionet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instrumentit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prandaj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kontrolli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rektifikimi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libeles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cilindrike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horizontimi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instrumentit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it-IT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het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kujdes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5487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3A1AAE8-4B76-821D-7F8C-55F2C63A37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70" y="897872"/>
            <a:ext cx="5402176" cy="418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738854C-3444-4B43-E3A3-A9104E007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56" y="1742659"/>
            <a:ext cx="5849410" cy="420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48771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1291</TotalTime>
  <Words>2019</Words>
  <Application>Microsoft Office PowerPoint</Application>
  <PresentationFormat>Widescreen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MS Mincho</vt:lpstr>
      <vt:lpstr>Arial</vt:lpstr>
      <vt:lpstr>Calibri</vt:lpstr>
      <vt:lpstr>Cambria Math</vt:lpstr>
      <vt:lpstr>Century Gothic</vt:lpstr>
      <vt:lpstr>Symbol</vt:lpstr>
      <vt:lpstr>Times New Roman</vt:lpstr>
      <vt:lpstr>Wingdings</vt:lpstr>
      <vt:lpstr>Wingdings 2</vt:lpstr>
      <vt:lpstr>Wingdings 3</vt:lpstr>
      <vt:lpstr>Wisp</vt:lpstr>
      <vt:lpstr>PowerPoint Presentation</vt:lpstr>
      <vt:lpstr>Kushtet e instrumentit</vt:lpstr>
      <vt:lpstr>Lartësia e instrumentit</vt:lpstr>
      <vt:lpstr>Horizontimi dhe centrimi i instrumentit</vt:lpstr>
      <vt:lpstr>Kushti 1: Boshti i alhidades duhet te jete normal mbi boshtin e libeles (AA Ʇ LL)</vt:lpstr>
      <vt:lpstr>Jo horizontimi i mirë i instrumentit</vt:lpstr>
      <vt:lpstr>Retifikimi</vt:lpstr>
      <vt:lpstr>PowerPoint Presentation</vt:lpstr>
      <vt:lpstr>PowerPoint Presentation</vt:lpstr>
      <vt:lpstr>Kushti 2: Kontrolli dhe rektifikimi - Boshti vizuel (vizura) ose boshti i kolimacionit duhet te jetë normal mbi boshtin rrotullues të dylbisë (VVꞱHH) </vt:lpstr>
      <vt:lpstr>Kontrolli</vt:lpstr>
      <vt:lpstr>Kushti 3: Kontrolli dhe rektifikimi - Boshti rrotullues i dylbisë duhet të jetë normal mbi boshtin e alhidadës (HH ꞱAA).</vt:lpstr>
      <vt:lpstr>PowerPoint Presentation</vt:lpstr>
      <vt:lpstr>Saktësia e matjeve të drejtimeve horizontale</vt:lpstr>
      <vt:lpstr>Saktësia e matjeve të drejtimeve horizontale</vt:lpstr>
      <vt:lpstr>Saktësia e matjeve të drejtimeve horizontale</vt:lpstr>
      <vt:lpstr>Kushtet per matje te kendeve vertikale/zenitale</vt:lpstr>
      <vt:lpstr>PowerPoint Presentation</vt:lpstr>
      <vt:lpstr>Kontrolli i stacioneve totale</vt:lpstr>
      <vt:lpstr>Kontrolli dhe rektifikimi</vt:lpstr>
      <vt:lpstr>ESE- Nivela dhe pjeset kryesore te saj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Njësitë e matjeve </dc:title>
  <dc:creator>Fitore Bajrami</dc:creator>
  <cp:lastModifiedBy>dell</cp:lastModifiedBy>
  <cp:revision>138</cp:revision>
  <dcterms:created xsi:type="dcterms:W3CDTF">2023-10-15T12:23:20Z</dcterms:created>
  <dcterms:modified xsi:type="dcterms:W3CDTF">2024-11-04T14:51:16Z</dcterms:modified>
</cp:coreProperties>
</file>