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571" r:id="rId3"/>
    <p:sldId id="562" r:id="rId4"/>
    <p:sldId id="561" r:id="rId5"/>
    <p:sldId id="569" r:id="rId6"/>
    <p:sldId id="570" r:id="rId7"/>
    <p:sldId id="560" r:id="rId8"/>
    <p:sldId id="565" r:id="rId9"/>
    <p:sldId id="573" r:id="rId10"/>
    <p:sldId id="568" r:id="rId11"/>
    <p:sldId id="567" r:id="rId12"/>
    <p:sldId id="572" r:id="rId13"/>
    <p:sldId id="25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29" autoAdjust="0"/>
    <p:restoredTop sz="94660"/>
  </p:normalViewPr>
  <p:slideViewPr>
    <p:cSldViewPr snapToGrid="0">
      <p:cViewPr varScale="1">
        <p:scale>
          <a:sx n="86" d="100"/>
          <a:sy n="86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41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788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1951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820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5479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029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1727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774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81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925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156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369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15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118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677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648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ED6A7-0286-4A9C-968E-C32D7C3EAD20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485153F-1E9D-4382-8356-A4ABA8B3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2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e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1D1D6-85FC-8DA6-1030-EB7B2C75A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2443" y="2218957"/>
            <a:ext cx="8911687" cy="592131"/>
          </a:xfrm>
        </p:spPr>
        <p:txBody>
          <a:bodyPr>
            <a:noAutofit/>
          </a:bodyPr>
          <a:lstStyle/>
          <a:p>
            <a:pPr algn="ctr"/>
            <a:r>
              <a:rPr lang="en-US" sz="4800" i="1" dirty="0" err="1">
                <a:latin typeface="Arial" panose="020B0604020202020204" pitchFamily="34" charset="0"/>
                <a:cs typeface="Arial" panose="020B0604020202020204" pitchFamily="34" charset="0"/>
              </a:rPr>
              <a:t>Njësitë</a:t>
            </a:r>
            <a:r>
              <a:rPr lang="en-US" sz="4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i="1" dirty="0" err="1">
                <a:latin typeface="Arial" panose="020B0604020202020204" pitchFamily="34" charset="0"/>
                <a:cs typeface="Arial" panose="020B0604020202020204" pitchFamily="34" charset="0"/>
              </a:rPr>
              <a:t>matëse</a:t>
            </a:r>
            <a:r>
              <a:rPr lang="en-US" sz="4800" i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4800" i="1" dirty="0"/>
          </a:p>
        </p:txBody>
      </p:sp>
    </p:spTree>
    <p:extLst>
      <p:ext uri="{BB962C8B-B14F-4D97-AF65-F5344CB8AC3E}">
        <p14:creationId xmlns:p14="http://schemas.microsoft.com/office/powerpoint/2010/main" val="146457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D4529E-D13C-ADD5-B64E-7FB0BBC37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657" y="416718"/>
            <a:ext cx="8686800" cy="63023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de-AT" sz="2000" dirty="0">
                <a:latin typeface="Arial" panose="020B0604020202020204" pitchFamily="34" charset="0"/>
                <a:cs typeface="Arial" panose="020B0604020202020204" pitchFamily="34" charset="0"/>
              </a:rPr>
              <a:t>NJËSITE MATËSE</a:t>
            </a:r>
          </a:p>
        </p:txBody>
      </p:sp>
      <p:sp>
        <p:nvSpPr>
          <p:cNvPr id="36867" name="Rechteck 3">
            <a:extLst>
              <a:ext uri="{FF2B5EF4-FFF2-40B4-BE49-F238E27FC236}">
                <a16:creationId xmlns:a16="http://schemas.microsoft.com/office/drawing/2014/main" id="{56F412F2-7D80-8D81-8128-9AB1F7CBC2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7657" y="1151453"/>
            <a:ext cx="7962370" cy="4555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Me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anën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e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sistemit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të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radianëve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mund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të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kalohet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me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lehtësi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nga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njësitë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gjatësore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në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ato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këndore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dhe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anasjelltas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Kështu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,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mbi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një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rreth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me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një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rreze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të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çfardoshme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R,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harkut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rrethor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L do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t’i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përgjigjet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këndi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në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radian: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AT" altLang="de-DE" sz="1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de-DE" sz="1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ose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në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vlerë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en-US" altLang="de-DE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këndore</a:t>
            </a:r>
            <a:r>
              <a:rPr lang="en-US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AT" altLang="de-DE" sz="1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AT" altLang="de-DE" sz="1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AT" altLang="de-DE" sz="1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AT" altLang="de-DE" sz="1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q-AL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Në bazë të këtyre formulave gjatësia e harkut të meridianit, që kufizohet nga paralelet me ndryshim gjërësinë , duke pranuar tokën sferë me rreze R = 6371 km, do të jetë:</a:t>
            </a:r>
            <a:endParaRPr lang="de-AT" altLang="de-DE" sz="1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q-AL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 </a:t>
            </a:r>
            <a:endParaRPr lang="de-AT" altLang="de-DE" sz="1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AT" altLang="de-DE" sz="1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AT" altLang="de-DE" sz="1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q-AL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Kjo gjatësi quhet </a:t>
            </a:r>
            <a:r>
              <a:rPr lang="sq-AL" altLang="de-DE" sz="1600" dirty="0">
                <a:solidFill>
                  <a:srgbClr val="FF0000"/>
                </a:solidFill>
                <a:latin typeface="Arial" panose="020B0604020202020204" pitchFamily="34" charset="0"/>
              </a:rPr>
              <a:t>milje detare</a:t>
            </a:r>
            <a:r>
              <a:rPr lang="sq-AL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, e cila është pranuar si njësi matjeje ndërkombëtare e largësve detare. </a:t>
            </a:r>
            <a:endParaRPr lang="de-AT" altLang="de-DE" sz="1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AT" altLang="de-DE" sz="1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36868" name="Picture 101">
            <a:extLst>
              <a:ext uri="{FF2B5EF4-FFF2-40B4-BE49-F238E27FC236}">
                <a16:creationId xmlns:a16="http://schemas.microsoft.com/office/drawing/2014/main" id="{B61B4E5D-007E-3FDA-DC3C-4EE6D7E353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199" y="2628901"/>
            <a:ext cx="1157463" cy="659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100">
            <a:extLst>
              <a:ext uri="{FF2B5EF4-FFF2-40B4-BE49-F238E27FC236}">
                <a16:creationId xmlns:a16="http://schemas.microsoft.com/office/drawing/2014/main" id="{B42F2B5E-1AC5-37A2-D5B7-1C27D32284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24" y="4230579"/>
            <a:ext cx="1535151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99">
            <a:extLst>
              <a:ext uri="{FF2B5EF4-FFF2-40B4-BE49-F238E27FC236}">
                <a16:creationId xmlns:a16="http://schemas.microsoft.com/office/drawing/2014/main" id="{BC586E48-AE57-F023-9147-837A719093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6912" y="4341530"/>
            <a:ext cx="881340" cy="328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1" name="Picture 97">
            <a:extLst>
              <a:ext uri="{FF2B5EF4-FFF2-40B4-BE49-F238E27FC236}">
                <a16:creationId xmlns:a16="http://schemas.microsoft.com/office/drawing/2014/main" id="{A66D1863-7161-D76D-8DC2-115236F40D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127" y="5380666"/>
            <a:ext cx="8515745" cy="110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2" name="Picture 8">
            <a:extLst>
              <a:ext uri="{FF2B5EF4-FFF2-40B4-BE49-F238E27FC236}">
                <a16:creationId xmlns:a16="http://schemas.microsoft.com/office/drawing/2014/main" id="{A54B61D4-725B-C7B5-F389-B8BD46170B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9278" y="1885951"/>
            <a:ext cx="2012950" cy="1716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003831-1682-8F64-00C4-622A16B8F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4484" y="411331"/>
            <a:ext cx="8686800" cy="52082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de-AT" sz="2000" dirty="0">
                <a:latin typeface="Arial" panose="020B0604020202020204" pitchFamily="34" charset="0"/>
                <a:cs typeface="Arial" panose="020B0604020202020204" pitchFamily="34" charset="0"/>
              </a:rPr>
              <a:t>NJËSITE MATËSE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891" name="Inhaltsplatzhalter 2">
                <a:extLst>
                  <a:ext uri="{FF2B5EF4-FFF2-40B4-BE49-F238E27FC236}">
                    <a16:creationId xmlns:a16="http://schemas.microsoft.com/office/drawing/2014/main" id="{2263F9C9-6A33-8677-B78F-6B1E7E0EF7E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819923" y="1166018"/>
                <a:ext cx="9306591" cy="4525963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sq-AL" altLang="de-DE" sz="16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Njësitë matëse të kohës, si nëndarjet e sekondës, kanë një rëndësi të veçantë në kohën e sotme të përdorimit të teknikave të reja, të cilat bazohen në matjen fizike të largësive, ku përcaktimi i saktë i kohës së udhëtimit të sinjalit të emetuar nga aparati elektrooptik apo nga sateliti është shumë i rëndësishëm në përcaktimin e saktë të largësive. Nëndarjet e sekondës së kohës janë:</a:t>
                </a:r>
                <a:endParaRPr lang="de-AT" altLang="de-DE" sz="1600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sq-AL" altLang="de-DE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altLang="de-DE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sq-AL" altLang="de-DE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sq-AL" altLang="de-DE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altLang="de-DE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sq-AL" altLang="de-DE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milisekondë (ms)  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q-AL" altLang="de-DE" sz="1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altLang="de-DE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e>
                      <m:sup>
                        <m:r>
                          <a:rPr lang="en-US" altLang="de-DE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10−3</m:t>
                        </m:r>
                      </m:sup>
                    </m:sSup>
                  </m:oMath>
                </a14:m>
                <a:r>
                  <a:rPr lang="sq-AL" altLang="de-DE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de-DE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sq-AL" altLang="de-DE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sek</a:t>
                </a:r>
                <a:endParaRPr lang="de-AT" altLang="de-DE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sq-AL" altLang="de-DE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1 mikrosekondë (µs) =</a:t>
                </a:r>
                <a:r>
                  <a:rPr lang="sq-AL" altLang="de-DE" sz="16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q-AL" altLang="de-DE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altLang="de-DE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e>
                      <m:sup>
                        <m:r>
                          <a:rPr lang="en-US" altLang="de-DE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10−</m:t>
                        </m:r>
                        <m:r>
                          <a:rPr lang="en-US" altLang="de-DE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p>
                    </m:sSup>
                  </m:oMath>
                </a14:m>
                <a:r>
                  <a:rPr lang="sq-AL" altLang="de-DE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de-DE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sq-AL" altLang="de-DE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sek</a:t>
                </a:r>
                <a:endParaRPr lang="de-AT" altLang="de-DE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sq-AL" altLang="de-DE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1 nanosekondë (ns)   =</a:t>
                </a:r>
                <a:r>
                  <a:rPr lang="en-US" altLang="de-DE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q-AL" altLang="de-DE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altLang="de-DE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e>
                      <m:sup>
                        <m:r>
                          <a:rPr lang="en-US" altLang="de-DE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10−</m:t>
                        </m:r>
                        <m:r>
                          <a:rPr lang="en-US" altLang="de-DE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</m:sup>
                    </m:sSup>
                  </m:oMath>
                </a14:m>
                <a:r>
                  <a:rPr lang="sq-AL" altLang="de-DE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sek</a:t>
                </a:r>
                <a:endParaRPr lang="de-AT" altLang="de-DE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sq-AL" altLang="de-DE" sz="16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Nga shumëzimi i shpejtësisë së përhapjes së dritës (C), përkatësisht me nëndarjet e sekondës, përftohen largësitë përkatëse, si më poshtë:</a:t>
                </a:r>
                <a:endParaRPr lang="de-AT" altLang="de-DE" sz="1600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sq-AL" altLang="de-DE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:r>
                  <a:rPr lang="en-US" altLang="de-DE" sz="16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altLang="de-DE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sq-AL" altLang="de-DE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1 msek  C ≈ 300 km</a:t>
                </a:r>
                <a:endParaRPr lang="de-AT" altLang="de-DE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sq-AL" altLang="de-DE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∆ </a:t>
                </a:r>
                <a:r>
                  <a:rPr lang="en-US" altLang="de-DE" sz="16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sq-AL" altLang="de-DE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= 1 µsek  C ≈ 300 m</a:t>
                </a:r>
                <a:endParaRPr lang="de-AT" altLang="de-DE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sq-AL" altLang="de-DE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∆ </a:t>
                </a:r>
                <a:r>
                  <a:rPr lang="en-US" altLang="de-DE" sz="16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sq-AL" altLang="de-DE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altLang="de-DE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1  </a:t>
                </a:r>
                <a:r>
                  <a:rPr lang="en-US" altLang="de-DE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nsek</a:t>
                </a:r>
                <a:r>
                  <a:rPr lang="en-US" altLang="de-DE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 C ≈ 0,3 m</a:t>
                </a:r>
                <a:endParaRPr lang="de-AT" altLang="de-DE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sq-AL" altLang="de-DE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 	ku: C  =  299 792 458  m ∕ sek</a:t>
                </a:r>
                <a:endParaRPr lang="de-AT" altLang="de-DE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de-AT" altLang="de-DE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7891" name="Inhaltsplatzhalter 2">
                <a:extLst>
                  <a:ext uri="{FF2B5EF4-FFF2-40B4-BE49-F238E27FC236}">
                    <a16:creationId xmlns:a16="http://schemas.microsoft.com/office/drawing/2014/main" id="{2263F9C9-6A33-8677-B78F-6B1E7E0EF7E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19923" y="1166018"/>
                <a:ext cx="9306591" cy="4525963"/>
              </a:xfrm>
              <a:blipFill>
                <a:blip r:embed="rId2"/>
                <a:stretch>
                  <a:fillRect l="-393" t="-4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003831-1682-8F64-00C4-622A16B8F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3978" y="446842"/>
            <a:ext cx="8686800" cy="52082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de-AT" sz="2000" dirty="0">
                <a:latin typeface="Arial" panose="020B0604020202020204" pitchFamily="34" charset="0"/>
                <a:cs typeface="Arial" panose="020B0604020202020204" pitchFamily="34" charset="0"/>
              </a:rPr>
              <a:t>NJËSITE MATËSE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D7D4F5-1727-C460-7026-4B2EB47D466F}"/>
              </a:ext>
            </a:extLst>
          </p:cNvPr>
          <p:cNvSpPr txBox="1"/>
          <p:nvPr/>
        </p:nvSpPr>
        <p:spPr>
          <a:xfrm>
            <a:off x="1303952" y="1177652"/>
            <a:ext cx="8119965" cy="22775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sq-AL" altLang="de-DE" dirty="0">
                <a:latin typeface="Arial" panose="020B0604020202020204" pitchFamily="34" charset="0"/>
                <a:cs typeface="Arial" panose="020B0604020202020204" pitchFamily="34" charset="0"/>
              </a:rPr>
              <a:t>Ndryshimet midis madhësive</a:t>
            </a:r>
            <a:r>
              <a:rPr lang="en-US" alt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b="1" dirty="0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sq-AL" altLang="de-DE" dirty="0">
                <a:latin typeface="Arial" panose="020B0604020202020204" pitchFamily="34" charset="0"/>
                <a:cs typeface="Arial" panose="020B0604020202020204" pitchFamily="34" charset="0"/>
              </a:rPr>
              <a:t> tregojnë qartë se, sa e rëndësishme është përcaktimi i saktë i kohës gjatë matjes së largësive me metodë fizike.  </a:t>
            </a:r>
            <a:endParaRPr lang="de-AT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q-AL" alt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endParaRPr lang="en-US" altLang="de-DE" sz="16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q-AL" altLang="de-DE" b="1" u="sng" dirty="0">
                <a:latin typeface="Arial" panose="020B0604020202020204" pitchFamily="34" charset="0"/>
                <a:cs typeface="Arial" panose="020B0604020202020204" pitchFamily="34" charset="0"/>
              </a:rPr>
              <a:t>Njësitë matëse të frekuencës janë:</a:t>
            </a:r>
            <a:endParaRPr lang="de-AT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q-AL" altLang="de-DE" dirty="0">
                <a:latin typeface="Arial" panose="020B0604020202020204" pitchFamily="34" charset="0"/>
                <a:cs typeface="Arial" panose="020B0604020202020204" pitchFamily="34" charset="0"/>
              </a:rPr>
              <a:t>1 Herc (Hz), përfaqëson një lëkundje për një sekondë </a:t>
            </a:r>
            <a:endParaRPr lang="de-AT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q-AL" altLang="de-DE" dirty="0">
                <a:latin typeface="Arial" panose="020B0604020202020204" pitchFamily="34" charset="0"/>
                <a:cs typeface="Arial" panose="020B0604020202020204" pitchFamily="34" charset="0"/>
              </a:rPr>
              <a:t>1 Kiloherc (KHz)    =  1000  Hz</a:t>
            </a:r>
            <a:endParaRPr lang="de-AT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q-AL" altLang="de-DE" dirty="0">
                <a:latin typeface="Arial" panose="020B0604020202020204" pitchFamily="34" charset="0"/>
                <a:cs typeface="Arial" panose="020B0604020202020204" pitchFamily="34" charset="0"/>
              </a:rPr>
              <a:t>1 Megaherc (MHz) = 1000  KHz</a:t>
            </a:r>
            <a:endParaRPr lang="de-AT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q-AL" altLang="de-DE" dirty="0">
                <a:latin typeface="Arial" panose="020B0604020202020204" pitchFamily="34" charset="0"/>
                <a:cs typeface="Arial" panose="020B0604020202020204" pitchFamily="34" charset="0"/>
              </a:rPr>
              <a:t>1 Gigaherc (GHz)   = 1000  MHz</a:t>
            </a:r>
            <a:endParaRPr lang="de-AT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133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CDBCF-777F-C90B-4C9D-8528D5F0A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5557" y="2507308"/>
            <a:ext cx="8915399" cy="62202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ESE-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Mjetet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dhe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instrumentet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gjeodezike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matje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57987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1D1D6-85FC-8DA6-1030-EB7B2C75A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585466"/>
            <a:ext cx="8911687" cy="592131"/>
          </a:xfrm>
        </p:spPr>
        <p:txBody>
          <a:bodyPr>
            <a:normAutofit/>
          </a:bodyPr>
          <a:lstStyle/>
          <a:p>
            <a:pPr algn="ctr"/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Njësitë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matëse</a:t>
            </a:r>
            <a:endParaRPr 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9E7624-A5A9-8853-2AD5-149EB5215305}"/>
              </a:ext>
            </a:extLst>
          </p:cNvPr>
          <p:cNvSpPr txBox="1"/>
          <p:nvPr/>
        </p:nvSpPr>
        <p:spPr>
          <a:xfrm>
            <a:off x="1768875" y="1397675"/>
            <a:ext cx="609452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Metri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(m)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Milja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angleze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tokesore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Milja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detare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Inç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Foot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Jard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030" name="Picture 6" descr="İnç Nedir? Neye Göre Hesaplanır? - Webtekno">
            <a:extLst>
              <a:ext uri="{FF2B5EF4-FFF2-40B4-BE49-F238E27FC236}">
                <a16:creationId xmlns:a16="http://schemas.microsoft.com/office/drawing/2014/main" id="{1D5A34A9-ED39-B8A3-C648-A86504D3B3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708" y="3824973"/>
            <a:ext cx="3143250" cy="1767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ileometer">
            <a:extLst>
              <a:ext uri="{FF2B5EF4-FFF2-40B4-BE49-F238E27FC236}">
                <a16:creationId xmlns:a16="http://schemas.microsoft.com/office/drawing/2014/main" id="{E90E6DC7-5600-9FEA-5459-97D3E94D39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3688" y="3025438"/>
            <a:ext cx="1628775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onvert Feet into meters Convertion Table">
            <a:extLst>
              <a:ext uri="{FF2B5EF4-FFF2-40B4-BE49-F238E27FC236}">
                <a16:creationId xmlns:a16="http://schemas.microsoft.com/office/drawing/2014/main" id="{DC41EE67-D684-9392-2EB2-13073D9838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0133" y="3429000"/>
            <a:ext cx="4027368" cy="2402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Putting the Best Foot Forward - xyHt">
            <a:extLst>
              <a:ext uri="{FF2B5EF4-FFF2-40B4-BE49-F238E27FC236}">
                <a16:creationId xmlns:a16="http://schemas.microsoft.com/office/drawing/2014/main" id="{D920D037-0DBA-417E-B837-15F9670CD6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9593" y="979429"/>
            <a:ext cx="3192869" cy="203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6105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0BA199-3EA1-9A3B-7CC8-9B181DCA9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6472" y="319307"/>
            <a:ext cx="8911687" cy="774479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sq-AL" sz="2200" b="1" dirty="0">
                <a:latin typeface="Arial" panose="020B0604020202020204" pitchFamily="34" charset="0"/>
                <a:cs typeface="Arial" panose="020B0604020202020204" pitchFamily="34" charset="0"/>
              </a:rPr>
              <a:t>Njësitë e matjeve</a:t>
            </a:r>
            <a:br>
              <a:rPr lang="de-AT" dirty="0"/>
            </a:br>
            <a:endParaRPr lang="de-AT" dirty="0"/>
          </a:p>
        </p:txBody>
      </p:sp>
      <p:sp>
        <p:nvSpPr>
          <p:cNvPr id="32771" name="Rechteck 3">
            <a:extLst>
              <a:ext uri="{FF2B5EF4-FFF2-40B4-BE49-F238E27FC236}">
                <a16:creationId xmlns:a16="http://schemas.microsoft.com/office/drawing/2014/main" id="{CFA7BAE7-5D68-2EFF-D505-ED3F996F0C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7337" y="1314002"/>
            <a:ext cx="8610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q-AL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Punimet topografike realizohen nëpërmjet matjeve të madhësive të ndryshme, siç janë </a:t>
            </a:r>
            <a:r>
              <a:rPr lang="sq-AL" altLang="de-DE" sz="1600" b="1" dirty="0">
                <a:solidFill>
                  <a:schemeClr val="tx1"/>
                </a:solidFill>
                <a:latin typeface="Arial" panose="020B0604020202020204" pitchFamily="34" charset="0"/>
              </a:rPr>
              <a:t>largësitë</a:t>
            </a:r>
            <a:r>
              <a:rPr lang="sq-AL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, </a:t>
            </a:r>
            <a:r>
              <a:rPr lang="sq-AL" altLang="de-DE" sz="1600" b="1" dirty="0">
                <a:solidFill>
                  <a:schemeClr val="tx1"/>
                </a:solidFill>
                <a:latin typeface="Arial" panose="020B0604020202020204" pitchFamily="34" charset="0"/>
              </a:rPr>
              <a:t>këndet</a:t>
            </a:r>
            <a:r>
              <a:rPr lang="sq-AL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, </a:t>
            </a:r>
            <a:r>
              <a:rPr lang="sq-AL" altLang="de-DE" sz="1600" b="1" dirty="0">
                <a:solidFill>
                  <a:schemeClr val="tx1"/>
                </a:solidFill>
                <a:latin typeface="Arial" panose="020B0604020202020204" pitchFamily="34" charset="0"/>
              </a:rPr>
              <a:t>sipërfaqet</a:t>
            </a:r>
            <a:r>
              <a:rPr lang="sq-AL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, </a:t>
            </a:r>
            <a:r>
              <a:rPr lang="sq-AL" altLang="de-DE" sz="1600" b="1" dirty="0">
                <a:solidFill>
                  <a:schemeClr val="tx1"/>
                </a:solidFill>
                <a:latin typeface="Arial" panose="020B0604020202020204" pitchFamily="34" charset="0"/>
              </a:rPr>
              <a:t>koha</a:t>
            </a:r>
            <a:r>
              <a:rPr lang="sq-AL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, </a:t>
            </a:r>
            <a:r>
              <a:rPr lang="sq-AL" altLang="de-DE" sz="1600" b="1" dirty="0">
                <a:solidFill>
                  <a:schemeClr val="tx1"/>
                </a:solidFill>
                <a:latin typeface="Arial" panose="020B0604020202020204" pitchFamily="34" charset="0"/>
              </a:rPr>
              <a:t>frekuenca</a:t>
            </a:r>
            <a:r>
              <a:rPr lang="sq-AL" altLang="de-DE" sz="1600" dirty="0">
                <a:solidFill>
                  <a:schemeClr val="tx1"/>
                </a:solidFill>
                <a:latin typeface="Arial" panose="020B0604020202020204" pitchFamily="34" charset="0"/>
              </a:rPr>
              <a:t>, etj. Matjet në përgjithësi kryhen duke krahasuar madhësitë e panjohura që kërkohen, përkatësisht me madhësi të njohura të pranuara si njësi matje. </a:t>
            </a:r>
            <a:endParaRPr lang="de-AT" altLang="de-DE" sz="16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32772" name="Picture 2">
            <a:extLst>
              <a:ext uri="{FF2B5EF4-FFF2-40B4-BE49-F238E27FC236}">
                <a16:creationId xmlns:a16="http://schemas.microsoft.com/office/drawing/2014/main" id="{A21686F3-3812-9248-AF12-AF35098037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4612" y="1093786"/>
            <a:ext cx="2949575" cy="151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5">
            <a:extLst>
              <a:ext uri="{FF2B5EF4-FFF2-40B4-BE49-F238E27FC236}">
                <a16:creationId xmlns:a16="http://schemas.microsoft.com/office/drawing/2014/main" id="{AE61B250-D773-D819-4829-4A56434B9A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7174" y="3676480"/>
            <a:ext cx="2584450" cy="1652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9EF2C0D-52F8-4F64-4799-65ABDE11AB49}"/>
              </a:ext>
            </a:extLst>
          </p:cNvPr>
          <p:cNvSpPr txBox="1"/>
          <p:nvPr/>
        </p:nvSpPr>
        <p:spPr>
          <a:xfrm>
            <a:off x="1227337" y="2467177"/>
            <a:ext cx="761702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q-AL" altLang="de-DE" sz="1800" b="1" u="sng" dirty="0">
                <a:solidFill>
                  <a:schemeClr val="tx1"/>
                </a:solidFill>
                <a:latin typeface="Arial" panose="020B0604020202020204" pitchFamily="34" charset="0"/>
              </a:rPr>
              <a:t>Për matjet gjatësore si njësi matje është pranuar metri</a:t>
            </a:r>
            <a:r>
              <a:rPr lang="sq-AL" altLang="de-DE" sz="1800" dirty="0">
                <a:solidFill>
                  <a:schemeClr val="tx1"/>
                </a:solidFill>
                <a:latin typeface="Arial" panose="020B0604020202020204" pitchFamily="34" charset="0"/>
              </a:rPr>
              <a:t>. Përkufizimi i gjatësisë së metrit ka kaluar nëpërmjet disa etapave, duke saktësuar më tej gjatësinë e tij. </a:t>
            </a:r>
            <a:endParaRPr lang="de-AT" altLang="de-DE" sz="1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q-AL" altLang="de-DE" sz="1800" b="1" dirty="0">
                <a:solidFill>
                  <a:srgbClr val="FF0000"/>
                </a:solidFill>
                <a:latin typeface="Arial" panose="020B0604020202020204" pitchFamily="34" charset="0"/>
              </a:rPr>
              <a:t>Përkufizimi i parë i metrit </a:t>
            </a:r>
            <a:r>
              <a:rPr lang="sq-AL" altLang="de-DE" sz="1800" dirty="0">
                <a:solidFill>
                  <a:schemeClr val="tx1"/>
                </a:solidFill>
                <a:latin typeface="Arial" panose="020B0604020202020204" pitchFamily="34" charset="0"/>
              </a:rPr>
              <a:t>(1774): 1m përfaqësonte 1:40</a:t>
            </a:r>
            <a:r>
              <a:rPr lang="en-US" altLang="de-DE" sz="18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sq-AL" altLang="de-DE" sz="1800" dirty="0">
                <a:solidFill>
                  <a:schemeClr val="tx1"/>
                </a:solidFill>
                <a:latin typeface="Arial" panose="020B0604020202020204" pitchFamily="34" charset="0"/>
              </a:rPr>
              <a:t>000</a:t>
            </a:r>
            <a:r>
              <a:rPr lang="en-US" altLang="de-DE" sz="18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sq-AL" altLang="de-DE" sz="1800" dirty="0">
                <a:solidFill>
                  <a:schemeClr val="tx1"/>
                </a:solidFill>
                <a:latin typeface="Arial" panose="020B0604020202020204" pitchFamily="34" charset="0"/>
              </a:rPr>
              <a:t>000 pjesë të </a:t>
            </a:r>
            <a:r>
              <a:rPr lang="sq-AL" altLang="de-DE" sz="1800" b="1" dirty="0">
                <a:solidFill>
                  <a:schemeClr val="tx1"/>
                </a:solidFill>
                <a:latin typeface="Arial" panose="020B0604020202020204" pitchFamily="34" charset="0"/>
              </a:rPr>
              <a:t>meridianit të Parisit</a:t>
            </a:r>
            <a:r>
              <a:rPr lang="sq-AL" altLang="de-DE" sz="18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endParaRPr lang="de-AT" altLang="de-DE" sz="1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q-AL" altLang="de-DE" sz="1800" dirty="0">
                <a:solidFill>
                  <a:schemeClr val="tx1"/>
                </a:solidFill>
                <a:latin typeface="Arial" panose="020B0604020202020204" pitchFamily="34" charset="0"/>
              </a:rPr>
              <a:t>Në Konferencën e Parë Ndërkombëtare të Peshave dhe Masave që u mbajt në Paris më 1875 nga shumica e shteteve u pranua si njësi matje e gjatësive metri i përkufizuar si mësipër, megjithse kjo nuk rezultonte shum</a:t>
            </a:r>
            <a:r>
              <a:rPr lang="it-IT" altLang="de-DE" sz="1800" dirty="0">
                <a:solidFill>
                  <a:schemeClr val="tx1"/>
                </a:solidFill>
                <a:latin typeface="Arial" panose="020B0604020202020204" pitchFamily="34" charset="0"/>
              </a:rPr>
              <a:t>ë</a:t>
            </a:r>
            <a:r>
              <a:rPr lang="sq-AL" altLang="de-DE" sz="1800" dirty="0">
                <a:solidFill>
                  <a:schemeClr val="tx1"/>
                </a:solidFill>
                <a:latin typeface="Arial" panose="020B0604020202020204" pitchFamily="34" charset="0"/>
              </a:rPr>
              <a:t> e sakt</a:t>
            </a:r>
            <a:r>
              <a:rPr lang="it-IT" altLang="de-DE" sz="1800" dirty="0">
                <a:solidFill>
                  <a:schemeClr val="tx1"/>
                </a:solidFill>
                <a:latin typeface="Arial" panose="020B0604020202020204" pitchFamily="34" charset="0"/>
              </a:rPr>
              <a:t>ë</a:t>
            </a:r>
            <a:r>
              <a:rPr lang="sq-AL" altLang="de-DE" sz="1800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  <a:endParaRPr lang="de-AT" altLang="de-DE" sz="1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q-AL" altLang="de-DE" sz="1800" dirty="0">
                <a:solidFill>
                  <a:schemeClr val="tx1"/>
                </a:solidFill>
                <a:latin typeface="Arial" panose="020B0604020202020204" pitchFamily="34" charset="0"/>
              </a:rPr>
              <a:t>Metri etalon (aliazh: platin 90% dhe iridium 10%) ruhet në arkivën e Byrosë Ndërkombëtare të Masave dhe të Peshave në </a:t>
            </a:r>
            <a:r>
              <a:rPr lang="sq-AL" altLang="de-DE" sz="1800" b="1" dirty="0">
                <a:solidFill>
                  <a:schemeClr val="tx1"/>
                </a:solidFill>
                <a:latin typeface="Arial" panose="020B0604020202020204" pitchFamily="34" charset="0"/>
              </a:rPr>
              <a:t>Saver</a:t>
            </a:r>
            <a:r>
              <a:rPr lang="sq-AL" altLang="de-DE" sz="1800" dirty="0">
                <a:solidFill>
                  <a:schemeClr val="tx1"/>
                </a:solidFill>
                <a:latin typeface="Arial" panose="020B0604020202020204" pitchFamily="34" charset="0"/>
              </a:rPr>
              <a:t> dhe ka formën e një shufre metalike me profilin X (Fig.1/3).</a:t>
            </a:r>
            <a:endParaRPr lang="de-AT" altLang="de-DE" sz="1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D11DE4-6252-888C-09A0-7C86FB84F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4339" y="452302"/>
            <a:ext cx="8911687" cy="494476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de-AT" sz="2000" dirty="0" err="1">
                <a:latin typeface="Arial" panose="020B0604020202020204" pitchFamily="34" charset="0"/>
                <a:cs typeface="Arial" panose="020B0604020202020204" pitchFamily="34" charset="0"/>
              </a:rPr>
              <a:t>Metri-perkufizimi</a:t>
            </a:r>
            <a:endParaRPr lang="de-A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795" name="Inhaltsplatzhalter 2">
            <a:extLst>
              <a:ext uri="{FF2B5EF4-FFF2-40B4-BE49-F238E27FC236}">
                <a16:creationId xmlns:a16="http://schemas.microsoft.com/office/drawing/2014/main" id="{592BF078-181D-03EC-BB9C-48DFC97EB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525" y="1343488"/>
            <a:ext cx="8915400" cy="377762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q-AL" altLang="de-DE" sz="1900" dirty="0">
                <a:latin typeface="Arial" panose="020B0604020202020204" pitchFamily="34" charset="0"/>
                <a:cs typeface="Arial" panose="020B0604020202020204" pitchFamily="34" charset="0"/>
              </a:rPr>
              <a:t>Përkufizimi </a:t>
            </a:r>
            <a:r>
              <a:rPr lang="sq-AL" altLang="de-DE" sz="1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dytë i metrit: </a:t>
            </a:r>
            <a:r>
              <a:rPr lang="sq-AL" altLang="de-DE" sz="1900" dirty="0">
                <a:latin typeface="Arial" panose="020B0604020202020204" pitchFamily="34" charset="0"/>
                <a:cs typeface="Arial" panose="020B0604020202020204" pitchFamily="34" charset="0"/>
              </a:rPr>
              <a:t>Në vitin 1963 u fut në përdorim sistemi ndërkombëtar (SI) i njësive, sipas të cilit gjatësia e metrit u pranua e barabartë me 1</a:t>
            </a:r>
            <a:r>
              <a:rPr lang="en-US" altLang="de-DE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q-AL" altLang="de-DE" sz="1900" dirty="0">
                <a:latin typeface="Arial" panose="020B0604020202020204" pitchFamily="34" charset="0"/>
                <a:cs typeface="Arial" panose="020B0604020202020204" pitchFamily="34" charset="0"/>
              </a:rPr>
              <a:t>650 763,73 gjatësi vale të përhapura në boshllëk, nëpërmjet kalimit të atomit të kriptonit 86 nga niveli 2P</a:t>
            </a:r>
            <a:r>
              <a:rPr lang="sq-AL" altLang="de-DE" sz="1900" baseline="-25000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sq-AL" altLang="de-DE" sz="1900" dirty="0">
                <a:latin typeface="Arial" panose="020B0604020202020204" pitchFamily="34" charset="0"/>
                <a:cs typeface="Arial" panose="020B0604020202020204" pitchFamily="34" charset="0"/>
              </a:rPr>
              <a:t> në nivelin 5D</a:t>
            </a:r>
            <a:r>
              <a:rPr lang="sq-AL" altLang="de-DE" sz="1900" baseline="-25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sq-AL" altLang="de-DE" sz="1900" dirty="0">
                <a:latin typeface="Arial" panose="020B0604020202020204" pitchFamily="34" charset="0"/>
                <a:cs typeface="Arial" panose="020B0604020202020204" pitchFamily="34" charset="0"/>
              </a:rPr>
              <a:t>. Gabimi relativ në përcaktimin e kësaj njësie arriti në 10</a:t>
            </a:r>
            <a:r>
              <a:rPr lang="sq-AL" altLang="de-DE" sz="1900" baseline="30000" dirty="0">
                <a:latin typeface="Arial" panose="020B0604020202020204" pitchFamily="34" charset="0"/>
                <a:cs typeface="Arial" panose="020B0604020202020204" pitchFamily="34" charset="0"/>
              </a:rPr>
              <a:t>-8</a:t>
            </a:r>
            <a:r>
              <a:rPr lang="sq-AL" altLang="de-DE" sz="1900" dirty="0">
                <a:latin typeface="Arial" panose="020B0604020202020204" pitchFamily="34" charset="0"/>
                <a:cs typeface="Arial" panose="020B0604020202020204" pitchFamily="34" charset="0"/>
              </a:rPr>
              <a:t>.  </a:t>
            </a:r>
            <a:endParaRPr lang="de-AT" altLang="de-DE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q-AL" altLang="de-DE" sz="1900" dirty="0">
                <a:latin typeface="Arial" panose="020B0604020202020204" pitchFamily="34" charset="0"/>
                <a:cs typeface="Arial" panose="020B0604020202020204" pitchFamily="34" charset="0"/>
              </a:rPr>
              <a:t>Përkufizimi </a:t>
            </a:r>
            <a:r>
              <a:rPr lang="sq-AL" altLang="de-DE" sz="1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tretë i metrit: </a:t>
            </a:r>
            <a:r>
              <a:rPr lang="sq-AL" altLang="de-DE" sz="1900" dirty="0">
                <a:latin typeface="Arial" panose="020B0604020202020204" pitchFamily="34" charset="0"/>
                <a:cs typeface="Arial" panose="020B0604020202020204" pitchFamily="34" charset="0"/>
              </a:rPr>
              <a:t>Në vitin 1983 në Konferencën e 17 Ndërkombëtare të Peshave dhe të Masave të mbajtura në Paris, u vendos një përkufizim i ri i metrit, sipas të cilit: “1m përfaqëson gjatësin e trajektores, që përshkruan drita në boshllëk për 1/299 792 458 pjesë të sekondës”.</a:t>
            </a:r>
            <a:endParaRPr lang="de-AT" altLang="de-DE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it-IT" altLang="de-DE" sz="1900" dirty="0">
                <a:latin typeface="Arial" panose="020B0604020202020204" pitchFamily="34" charset="0"/>
                <a:cs typeface="Arial" panose="020B0604020202020204" pitchFamily="34" charset="0"/>
              </a:rPr>
              <a:t>Gabimi relativ në përcaktimin e kësaj njësie të re arrin në 10</a:t>
            </a:r>
            <a:r>
              <a:rPr lang="it-IT" altLang="de-DE" sz="1900" baseline="30000" dirty="0">
                <a:latin typeface="Arial" panose="020B0604020202020204" pitchFamily="34" charset="0"/>
                <a:cs typeface="Arial" panose="020B0604020202020204" pitchFamily="34" charset="0"/>
              </a:rPr>
              <a:t>-11</a:t>
            </a:r>
            <a:r>
              <a:rPr lang="it-IT" altLang="de-DE" sz="19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de-AT" altLang="de-DE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it-IT" altLang="de-DE" sz="1900" dirty="0">
                <a:latin typeface="Arial" panose="020B0604020202020204" pitchFamily="34" charset="0"/>
                <a:cs typeface="Arial" panose="020B0604020202020204" pitchFamily="34" charset="0"/>
              </a:rPr>
              <a:t>Sot në të gjithë botën përdoret sistemi metrik, i cili është shumë i thjeshtë në përdorim, meqënëse bazohet në sistemin dhjetor. Ai ka shumëfishat dhe nënfishat e tij.</a:t>
            </a:r>
            <a:endParaRPr lang="de-AT" altLang="de-DE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de-AT" altLang="de-DE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F3489-1EBC-F194-7319-DB831DC6B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3632" y="2621585"/>
            <a:ext cx="8911687" cy="1280890"/>
          </a:xfrm>
        </p:spPr>
        <p:txBody>
          <a:bodyPr/>
          <a:lstStyle/>
          <a:p>
            <a:pPr algn="ctr"/>
            <a:r>
              <a:rPr lang="it-IT" altLang="de-DE" i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it-IT" altLang="de-DE" sz="3600" i="1" dirty="0">
                <a:latin typeface="Arial" panose="020B0604020202020204" pitchFamily="34" charset="0"/>
                <a:cs typeface="Arial" panose="020B0604020202020204" pitchFamily="34" charset="0"/>
              </a:rPr>
              <a:t>humëfishat dhe nënfishat e metrit?</a:t>
            </a:r>
            <a:br>
              <a:rPr lang="de-AT" altLang="de-DE" sz="36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89421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37C7D-4089-8CE8-CE5F-B1D663AE9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192815"/>
            <a:ext cx="8911687" cy="548004"/>
          </a:xfrm>
        </p:spPr>
        <p:txBody>
          <a:bodyPr/>
          <a:lstStyle/>
          <a:p>
            <a:pPr algn="ctr"/>
            <a:r>
              <a:rPr lang="it-IT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Shumëfishat dhe nënfishat e metrit</a:t>
            </a:r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4216AAB-14D9-4F52-2040-F4722AF9AE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756141"/>
              </p:ext>
            </p:extLst>
          </p:nvPr>
        </p:nvGraphicFramePr>
        <p:xfrm>
          <a:off x="1959752" y="669737"/>
          <a:ext cx="3464504" cy="2385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4504">
                  <a:extLst>
                    <a:ext uri="{9D8B030D-6E8A-4147-A177-3AD203B41FA5}">
                      <a16:colId xmlns:a16="http://schemas.microsoft.com/office/drawing/2014/main" val="3405176027"/>
                    </a:ext>
                  </a:extLst>
                </a:gridCol>
              </a:tblGrid>
              <a:tr h="33663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altLang="de-DE" sz="18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Njesit me te vogla se metri: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47465"/>
                  </a:ext>
                </a:extLst>
              </a:tr>
              <a:tr h="33663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decimeter = 10</a:t>
                      </a:r>
                      <a:r>
                        <a:rPr lang="en-US" sz="1600" kern="100" baseline="30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r>
                        <a:rPr lang="en-US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8548468"/>
                  </a:ext>
                </a:extLst>
              </a:tr>
              <a:tr h="33663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centimeter =10</a:t>
                      </a:r>
                      <a:r>
                        <a:rPr lang="en-US" sz="1600" kern="100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</a:t>
                      </a:r>
                      <a:r>
                        <a:rPr lang="en-US" sz="16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3508543"/>
                  </a:ext>
                </a:extLst>
              </a:tr>
              <a:tr h="33663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milimeter = 10</a:t>
                      </a:r>
                      <a:r>
                        <a:rPr lang="en-US" sz="1600" kern="100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</a:t>
                      </a:r>
                      <a:r>
                        <a:rPr lang="en-US" sz="16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469600"/>
                  </a:ext>
                </a:extLst>
              </a:tr>
              <a:tr h="33663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en-US" sz="1600" kern="1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mikrometer</a:t>
                      </a:r>
                      <a:r>
                        <a:rPr lang="en-US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=10</a:t>
                      </a:r>
                      <a:r>
                        <a:rPr lang="en-US" sz="1600" kern="100" baseline="30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</a:t>
                      </a:r>
                      <a:r>
                        <a:rPr lang="en-US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7805640"/>
                  </a:ext>
                </a:extLst>
              </a:tr>
              <a:tr h="33663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nanometer =10</a:t>
                      </a:r>
                      <a:r>
                        <a:rPr lang="en-US" sz="1600" kern="100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-9</a:t>
                      </a:r>
                      <a:r>
                        <a:rPr lang="en-US" sz="16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2420961"/>
                  </a:ext>
                </a:extLst>
              </a:tr>
              <a:tr h="33663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en-US" sz="1600" kern="1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pikometer</a:t>
                      </a:r>
                      <a:r>
                        <a:rPr lang="en-US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=10</a:t>
                      </a:r>
                      <a:r>
                        <a:rPr lang="en-US" sz="1600" kern="100" baseline="30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-12</a:t>
                      </a:r>
                      <a:r>
                        <a:rPr lang="en-US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45552883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5AFECF8-528D-CA6D-8794-AF2EA844A5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3917396"/>
              </p:ext>
            </p:extLst>
          </p:nvPr>
        </p:nvGraphicFramePr>
        <p:xfrm>
          <a:off x="6335694" y="688173"/>
          <a:ext cx="3464504" cy="2462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4504">
                  <a:extLst>
                    <a:ext uri="{9D8B030D-6E8A-4147-A177-3AD203B41FA5}">
                      <a16:colId xmlns:a16="http://schemas.microsoft.com/office/drawing/2014/main" val="3405176027"/>
                    </a:ext>
                  </a:extLst>
                </a:gridCol>
              </a:tblGrid>
              <a:tr h="37751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altLang="de-DE" sz="18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Njesit me te medha se metri: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47465"/>
                  </a:ext>
                </a:extLst>
              </a:tr>
              <a:tr h="3474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en-US" sz="1600" kern="1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dekaeter</a:t>
                      </a:r>
                      <a:r>
                        <a:rPr lang="en-US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 10 m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8548468"/>
                  </a:ext>
                </a:extLst>
              </a:tr>
              <a:tr h="3474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en-US" sz="1600" kern="1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hektometer</a:t>
                      </a:r>
                      <a:r>
                        <a:rPr lang="en-US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=10</a:t>
                      </a:r>
                      <a:r>
                        <a:rPr lang="en-US" sz="1600" kern="100" baseline="30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19121548"/>
                  </a:ext>
                </a:extLst>
              </a:tr>
              <a:tr h="3474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kilometer = 10</a:t>
                      </a:r>
                      <a:r>
                        <a:rPr lang="en-US" sz="1600" kern="100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5485221"/>
                  </a:ext>
                </a:extLst>
              </a:tr>
              <a:tr h="3474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megameter =10</a:t>
                      </a:r>
                      <a:r>
                        <a:rPr lang="en-US" sz="1600" kern="100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6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68968460"/>
                  </a:ext>
                </a:extLst>
              </a:tr>
              <a:tr h="3474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gigameter =10</a:t>
                      </a:r>
                      <a:r>
                        <a:rPr lang="en-US" sz="1600" kern="100" baseline="30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US" sz="16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6754506"/>
                  </a:ext>
                </a:extLst>
              </a:tr>
              <a:tr h="3474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terameter =10</a:t>
                      </a:r>
                      <a:r>
                        <a:rPr lang="en-US" sz="1600" kern="100" baseline="30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en-US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26313296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2A7B4197-2A09-E14C-C5C7-C6BAB0CD311B}"/>
              </a:ext>
            </a:extLst>
          </p:cNvPr>
          <p:cNvSpPr txBox="1"/>
          <p:nvPr/>
        </p:nvSpPr>
        <p:spPr>
          <a:xfrm>
            <a:off x="1640156" y="4618603"/>
            <a:ext cx="1022041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i="1" dirty="0">
                <a:latin typeface="Arial" panose="020B0604020202020204" pitchFamily="34" charset="0"/>
                <a:cs typeface="Arial" panose="020B0604020202020204" pitchFamily="34" charset="0"/>
              </a:rPr>
              <a:t>Shembull 1.: Te behet shenderrimi i largesise prej 0.067km ne njesite metra, centimetra dhe milimetra?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i="1" dirty="0">
                <a:latin typeface="Arial" panose="020B0604020202020204" pitchFamily="34" charset="0"/>
                <a:cs typeface="Arial" panose="020B0604020202020204" pitchFamily="34" charset="0"/>
              </a:rPr>
              <a:t>Shembull 2. te behet shenderrimi i largesise prej 293.5 mm, ne njesite metra, centimetra dhe kilometra?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i="1" dirty="0">
                <a:latin typeface="Arial" panose="020B0604020202020204" pitchFamily="34" charset="0"/>
                <a:cs typeface="Arial" panose="020B0604020202020204" pitchFamily="34" charset="0"/>
              </a:rPr>
              <a:t>Shembull 3. Te behet shendrrimi i largesise prej 415.256 metra ne njesite decimetra, centimetra, milimetra,</a:t>
            </a:r>
          </a:p>
          <a:p>
            <a:r>
              <a:rPr lang="it-IT" sz="1600" i="1" dirty="0">
                <a:latin typeface="Arial" panose="020B0604020202020204" pitchFamily="34" charset="0"/>
                <a:cs typeface="Arial" panose="020B0604020202020204" pitchFamily="34" charset="0"/>
              </a:rPr>
              <a:t> dekametra, hektometra dhe kilometra?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i="1" dirty="0">
                <a:latin typeface="Arial" panose="020B0604020202020204" pitchFamily="34" charset="0"/>
                <a:cs typeface="Arial" panose="020B0604020202020204" pitchFamily="34" charset="0"/>
              </a:rPr>
              <a:t>Shembull 4. Te behet shendrrimi i largesise prej 27.119 centimetra ne njesite milimetra,  decimetra,metra dhe kilometra? </a:t>
            </a:r>
            <a:endParaRPr lang="en-US" sz="16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8DE28B8-6BDE-4563-863F-4BB9340A1BAD}"/>
              </a:ext>
            </a:extLst>
          </p:cNvPr>
          <p:cNvSpPr/>
          <p:nvPr/>
        </p:nvSpPr>
        <p:spPr>
          <a:xfrm>
            <a:off x="1944958" y="3227469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Njësitë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vogla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metrit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janë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decimetër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1dm = 0, 1m;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centimetër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1cm = 0,01m;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milimetër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1mm = 0,001m;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479E136-1C0F-4F34-9C2A-7675933B58B4}"/>
              </a:ext>
            </a:extLst>
          </p:cNvPr>
          <p:cNvSpPr/>
          <p:nvPr/>
        </p:nvSpPr>
        <p:spPr>
          <a:xfrm>
            <a:off x="6095999" y="3227469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Njësitë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mëdha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metrit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janë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dekametër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1dkm = 10 m;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hektometër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1hm = 100 m;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kilometër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1km = 1000 m.</a:t>
            </a:r>
          </a:p>
        </p:txBody>
      </p:sp>
    </p:spTree>
    <p:extLst>
      <p:ext uri="{BB962C8B-B14F-4D97-AF65-F5344CB8AC3E}">
        <p14:creationId xmlns:p14="http://schemas.microsoft.com/office/powerpoint/2010/main" val="2809047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5">
            <a:extLst>
              <a:ext uri="{FF2B5EF4-FFF2-40B4-BE49-F238E27FC236}">
                <a16:creationId xmlns:a16="http://schemas.microsoft.com/office/drawing/2014/main" id="{EA5D1466-634F-9E6D-1176-C2EA455294D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64671" y="1003131"/>
            <a:ext cx="8077200" cy="572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8DA61D38-FCD7-6E76-5844-673A04B96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471055"/>
            <a:ext cx="8686800" cy="41671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de-AT" sz="2200" dirty="0">
                <a:latin typeface="Arial" panose="020B0604020202020204" pitchFamily="34" charset="0"/>
                <a:cs typeface="Arial" panose="020B0604020202020204" pitchFamily="34" charset="0"/>
              </a:rPr>
              <a:t>NJËSITE MATËSE</a:t>
            </a:r>
            <a:endParaRPr lang="de-A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9D353B-1DD0-0205-4391-189DBAC4F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6356" y="217029"/>
            <a:ext cx="8911687" cy="128089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de-AT" sz="2000" dirty="0">
                <a:latin typeface="Arial" panose="020B0604020202020204" pitchFamily="34" charset="0"/>
                <a:cs typeface="Arial" panose="020B0604020202020204" pitchFamily="34" charset="0"/>
              </a:rPr>
              <a:t>NJËSITE MATËSE</a:t>
            </a:r>
            <a:br>
              <a:rPr lang="de-AT" dirty="0"/>
            </a:br>
            <a:endParaRPr lang="de-AT" dirty="0"/>
          </a:p>
        </p:txBody>
      </p:sp>
      <p:sp>
        <p:nvSpPr>
          <p:cNvPr id="35843" name="Inhaltsplatzhalter 2">
            <a:extLst>
              <a:ext uri="{FF2B5EF4-FFF2-40B4-BE49-F238E27FC236}">
                <a16:creationId xmlns:a16="http://schemas.microsoft.com/office/drawing/2014/main" id="{585AB3CD-4036-0325-7290-13DBD669C7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5415" y="647701"/>
            <a:ext cx="9514535" cy="610820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q-AL" altLang="de-DE" sz="1900" dirty="0"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r>
              <a:rPr lang="en-US" altLang="de-DE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q-AL" altLang="de-DE" sz="19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Sistemi radian </a:t>
            </a:r>
            <a:r>
              <a:rPr lang="sq-AL" altLang="de-DE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Ka për njësi radianin, i cili përfaqëson këndin qëndror, harku i të cilit është i barabartë me rrezen e rrethit (R). Meqënëse gjatësia e rrethit të plotë është atëherë rrethi përmban radian. Vlerat këndore të radianit, të shprehura në shkallë, ose në gradë janë:</a:t>
            </a:r>
            <a:endParaRPr lang="de-AT" altLang="de-DE" sz="1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q-AL" altLang="de-DE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de-AT" altLang="de-DE" sz="1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q-AL" altLang="de-DE" sz="1600" b="1" dirty="0"/>
              <a:t> </a:t>
            </a:r>
            <a:endParaRPr lang="de-AT" altLang="de-DE" sz="1600" dirty="0"/>
          </a:p>
          <a:p>
            <a:pPr marL="0" indent="0">
              <a:buNone/>
            </a:pPr>
            <a:r>
              <a:rPr lang="sq-AL" altLang="de-DE" sz="1600" b="1" dirty="0"/>
              <a:t> </a:t>
            </a:r>
            <a:endParaRPr lang="de-AT" altLang="de-DE" sz="1600" dirty="0"/>
          </a:p>
          <a:p>
            <a:pPr marL="0" indent="0">
              <a:buNone/>
            </a:pPr>
            <a:endParaRPr lang="de-AT" altLang="de-DE" sz="1600" dirty="0"/>
          </a:p>
          <a:p>
            <a:pPr marL="0" indent="0">
              <a:buNone/>
            </a:pPr>
            <a:r>
              <a:rPr lang="en-US" altLang="de-DE" sz="1600" b="1" dirty="0"/>
              <a:t>	</a:t>
            </a:r>
          </a:p>
          <a:p>
            <a:endParaRPr lang="en-US" altLang="de-DE" sz="1600" b="1" dirty="0"/>
          </a:p>
          <a:p>
            <a:endParaRPr lang="en-US" altLang="de-DE" sz="1600" b="1" dirty="0"/>
          </a:p>
          <a:p>
            <a:endParaRPr lang="en-US" altLang="de-DE" sz="1600" b="1" dirty="0"/>
          </a:p>
          <a:p>
            <a:pPr marL="0" indent="0">
              <a:buNone/>
            </a:pPr>
            <a:endParaRPr lang="en-US" altLang="de-DE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altLang="de-DE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altLang="de-DE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altLang="de-DE" sz="2100" dirty="0" err="1">
                <a:latin typeface="Arial" panose="020B0604020202020204" pitchFamily="34" charset="0"/>
                <a:cs typeface="Arial" panose="020B0604020202020204" pitchFamily="34" charset="0"/>
              </a:rPr>
              <a:t>Vlerat</a:t>
            </a:r>
            <a:r>
              <a:rPr lang="en-US" altLang="de-DE" sz="21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altLang="de-DE" sz="2100" dirty="0" err="1">
                <a:latin typeface="Arial" panose="020B0604020202020204" pitchFamily="34" charset="0"/>
                <a:cs typeface="Arial" panose="020B0604020202020204" pitchFamily="34" charset="0"/>
              </a:rPr>
              <a:t>këndeve</a:t>
            </a:r>
            <a:r>
              <a:rPr lang="en-US" altLang="de-DE" sz="2100" dirty="0">
                <a:latin typeface="Arial" panose="020B0604020202020204" pitchFamily="34" charset="0"/>
                <a:cs typeface="Arial" panose="020B0604020202020204" pitchFamily="34" charset="0"/>
              </a:rPr>
              <a:t> apo </a:t>
            </a:r>
            <a:r>
              <a:rPr lang="en-US" altLang="de-DE" sz="2100" dirty="0" err="1">
                <a:latin typeface="Arial" panose="020B0604020202020204" pitchFamily="34" charset="0"/>
                <a:cs typeface="Arial" panose="020B0604020202020204" pitchFamily="34" charset="0"/>
              </a:rPr>
              <a:t>harqeve</a:t>
            </a:r>
            <a:r>
              <a:rPr lang="en-US" altLang="de-DE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1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altLang="de-DE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100" dirty="0" err="1">
                <a:latin typeface="Arial" panose="020B0604020202020204" pitchFamily="34" charset="0"/>
                <a:cs typeface="Arial" panose="020B0604020202020204" pitchFamily="34" charset="0"/>
              </a:rPr>
              <a:t>matura</a:t>
            </a:r>
            <a:r>
              <a:rPr lang="en-US" altLang="de-DE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100" dirty="0" err="1">
                <a:latin typeface="Arial" panose="020B0604020202020204" pitchFamily="34" charset="0"/>
                <a:cs typeface="Arial" panose="020B0604020202020204" pitchFamily="34" charset="0"/>
              </a:rPr>
              <a:t>mund</a:t>
            </a:r>
            <a:r>
              <a:rPr lang="en-US" altLang="de-DE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100" dirty="0" err="1">
                <a:latin typeface="Arial" panose="020B0604020202020204" pitchFamily="34" charset="0"/>
                <a:cs typeface="Arial" panose="020B0604020202020204" pitchFamily="34" charset="0"/>
              </a:rPr>
              <a:t>të</a:t>
            </a:r>
            <a:r>
              <a:rPr lang="en-US" altLang="de-DE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100" dirty="0" err="1">
                <a:latin typeface="Arial" panose="020B0604020202020204" pitchFamily="34" charset="0"/>
                <a:cs typeface="Arial" panose="020B0604020202020204" pitchFamily="34" charset="0"/>
              </a:rPr>
              <a:t>kalohen</a:t>
            </a:r>
            <a:r>
              <a:rPr lang="en-US" altLang="de-DE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100" dirty="0" err="1">
                <a:latin typeface="Arial" panose="020B0604020202020204" pitchFamily="34" charset="0"/>
                <a:cs typeface="Arial" panose="020B0604020202020204" pitchFamily="34" charset="0"/>
              </a:rPr>
              <a:t>nga</a:t>
            </a:r>
            <a:r>
              <a:rPr lang="en-US" altLang="de-DE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100" dirty="0" err="1">
                <a:latin typeface="Arial" panose="020B0604020202020204" pitchFamily="34" charset="0"/>
                <a:cs typeface="Arial" panose="020B0604020202020204" pitchFamily="34" charset="0"/>
              </a:rPr>
              <a:t>një</a:t>
            </a:r>
            <a:r>
              <a:rPr lang="en-US" altLang="de-DE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1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altLang="de-DE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100" dirty="0" err="1">
                <a:latin typeface="Arial" panose="020B0604020202020204" pitchFamily="34" charset="0"/>
                <a:cs typeface="Arial" panose="020B0604020202020204" pitchFamily="34" charset="0"/>
              </a:rPr>
              <a:t>në</a:t>
            </a:r>
            <a:r>
              <a:rPr lang="en-US" altLang="de-DE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100" dirty="0" err="1">
                <a:latin typeface="Arial" panose="020B0604020202020204" pitchFamily="34" charset="0"/>
                <a:cs typeface="Arial" panose="020B0604020202020204" pitchFamily="34" charset="0"/>
              </a:rPr>
              <a:t>tjetrin</a:t>
            </a:r>
            <a:r>
              <a:rPr lang="en-US" altLang="de-DE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100" dirty="0" err="1">
                <a:latin typeface="Arial" panose="020B0604020202020204" pitchFamily="34" charset="0"/>
                <a:cs typeface="Arial" panose="020B0604020202020204" pitchFamily="34" charset="0"/>
              </a:rPr>
              <a:t>sipas</a:t>
            </a:r>
            <a:r>
              <a:rPr lang="en-US" altLang="de-DE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100" dirty="0" err="1">
                <a:latin typeface="Arial" panose="020B0604020202020204" pitchFamily="34" charset="0"/>
                <a:cs typeface="Arial" panose="020B0604020202020204" pitchFamily="34" charset="0"/>
              </a:rPr>
              <a:t>raportit</a:t>
            </a:r>
            <a:r>
              <a:rPr lang="en-US" altLang="de-DE" sz="21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de-AT" altLang="de-DE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q-AL" altLang="de-DE" sz="2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de-AT" altLang="de-DE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altLang="de-DE" sz="2100" dirty="0">
                <a:latin typeface="Arial" panose="020B0604020202020204" pitchFamily="34" charset="0"/>
                <a:cs typeface="Arial" panose="020B0604020202020204" pitchFamily="34" charset="0"/>
              </a:rPr>
              <a:t>Nga </a:t>
            </a:r>
            <a:r>
              <a:rPr lang="en-US" altLang="de-DE" sz="2100" dirty="0" err="1">
                <a:latin typeface="Arial" panose="020B0604020202020204" pitchFamily="34" charset="0"/>
                <a:cs typeface="Arial" panose="020B0604020202020204" pitchFamily="34" charset="0"/>
              </a:rPr>
              <a:t>ku</a:t>
            </a:r>
            <a:r>
              <a:rPr lang="en-US" altLang="de-DE" sz="21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de-AT" altLang="de-DE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q-AL" altLang="de-DE" sz="2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de-AT" altLang="de-DE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altLang="de-DE" sz="1600" b="1" dirty="0"/>
              <a:t>	</a:t>
            </a:r>
            <a:r>
              <a:rPr lang="sq-AL" altLang="de-DE" sz="1600" b="1" dirty="0"/>
              <a:t> </a:t>
            </a:r>
            <a:endParaRPr lang="de-AT" altLang="de-DE" sz="1600" dirty="0"/>
          </a:p>
          <a:p>
            <a:pPr marL="0" indent="0">
              <a:buNone/>
            </a:pPr>
            <a:r>
              <a:rPr lang="en-US" altLang="de-DE" sz="1600" b="1" dirty="0"/>
              <a:t> </a:t>
            </a:r>
            <a:endParaRPr lang="de-AT" altLang="de-DE" sz="1600" dirty="0"/>
          </a:p>
          <a:p>
            <a:pPr marL="0" indent="0">
              <a:buNone/>
            </a:pPr>
            <a:r>
              <a:rPr lang="en-US" altLang="de-DE" sz="1600" b="1" dirty="0"/>
              <a:t>	</a:t>
            </a:r>
            <a:endParaRPr lang="de-AT" altLang="de-DE" sz="1600" dirty="0"/>
          </a:p>
        </p:txBody>
      </p:sp>
      <p:pic>
        <p:nvPicPr>
          <p:cNvPr id="35844" name="Picture 108">
            <a:extLst>
              <a:ext uri="{FF2B5EF4-FFF2-40B4-BE49-F238E27FC236}">
                <a16:creationId xmlns:a16="http://schemas.microsoft.com/office/drawing/2014/main" id="{6BDDD086-B46D-F23A-77DD-CB803133CE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1" y="1767258"/>
            <a:ext cx="2557223" cy="566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Picture 107">
            <a:extLst>
              <a:ext uri="{FF2B5EF4-FFF2-40B4-BE49-F238E27FC236}">
                <a16:creationId xmlns:a16="http://schemas.microsoft.com/office/drawing/2014/main" id="{25E1F097-8101-A49A-32FA-23FCBF648D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1" y="2476869"/>
            <a:ext cx="2903290" cy="580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6" name="Picture 106">
            <a:extLst>
              <a:ext uri="{FF2B5EF4-FFF2-40B4-BE49-F238E27FC236}">
                <a16:creationId xmlns:a16="http://schemas.microsoft.com/office/drawing/2014/main" id="{0BAD9F84-5D3A-8B57-6FB3-AA9817B0AC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8224" y="3200401"/>
            <a:ext cx="3834613" cy="600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7" name="Picture 105">
            <a:extLst>
              <a:ext uri="{FF2B5EF4-FFF2-40B4-BE49-F238E27FC236}">
                <a16:creationId xmlns:a16="http://schemas.microsoft.com/office/drawing/2014/main" id="{29511F48-41BD-63F1-C82A-F6EAD2E957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8224" y="3808476"/>
            <a:ext cx="2232735" cy="693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8" name="Picture 104">
            <a:extLst>
              <a:ext uri="{FF2B5EF4-FFF2-40B4-BE49-F238E27FC236}">
                <a16:creationId xmlns:a16="http://schemas.microsoft.com/office/drawing/2014/main" id="{2EFC3E17-4CBF-8719-D580-9FE8F3F7B3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9125" y="4729153"/>
            <a:ext cx="1198556" cy="517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9" name="Picture 103">
            <a:extLst>
              <a:ext uri="{FF2B5EF4-FFF2-40B4-BE49-F238E27FC236}">
                <a16:creationId xmlns:a16="http://schemas.microsoft.com/office/drawing/2014/main" id="{F141B8A3-CD07-028B-4875-9B3DBB738B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4450" y="5355484"/>
            <a:ext cx="1563679" cy="517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0" name="Picture 102">
            <a:extLst>
              <a:ext uri="{FF2B5EF4-FFF2-40B4-BE49-F238E27FC236}">
                <a16:creationId xmlns:a16="http://schemas.microsoft.com/office/drawing/2014/main" id="{E2DBEC40-890A-9DB4-2E55-FA58825025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9003" y="5951015"/>
            <a:ext cx="1563679" cy="502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1030D-4D26-7B23-2872-770CF7790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7298" y="1225316"/>
            <a:ext cx="10098566" cy="3888222"/>
          </a:xfrm>
        </p:spPr>
        <p:txBody>
          <a:bodyPr>
            <a:normAutofit fontScale="90000"/>
          </a:bodyPr>
          <a:lstStyle/>
          <a:p>
            <a:r>
              <a:rPr lang="en-US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Ushtrime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Shembull 5.: Te behet shendrrimi i kendit: 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54.2</a:t>
            </a:r>
            <a:r>
              <a:rPr lang="en-US" sz="2000" kern="100" baseline="30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 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 </a:t>
            </a:r>
            <a:r>
              <a:rPr lang="en-US" sz="2000" kern="1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minuta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</a:rPr>
              <a:t>’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2000" kern="1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dhe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sekonda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</a:rPr>
              <a:t>’’)?</a:t>
            </a:r>
            <a:br>
              <a:rPr lang="en-US" sz="2000" dirty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Shembull 6: Te behet shendrrimi i kendit: </a:t>
            </a:r>
            <a:r>
              <a:rPr lang="en-US" sz="2000" i="1" kern="100" dirty="0">
                <a:latin typeface="Arial" panose="020B0604020202020204" pitchFamily="34" charset="0"/>
                <a:cs typeface="Times New Roman" panose="02020603050405020304" pitchFamily="18" charset="0"/>
              </a:rPr>
              <a:t>320.12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</a:rPr>
              <a:t>’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 </a:t>
            </a:r>
            <a:r>
              <a:rPr lang="en-US" sz="2000" kern="1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shkalle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kern="100" baseline="30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2000" kern="1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dhe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sekonda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</a:rPr>
              <a:t>’’)?</a:t>
            </a:r>
            <a:br>
              <a:rPr lang="en-US" sz="2000" dirty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Shembull 7: Te behet shendrrimi i kendit: </a:t>
            </a:r>
            <a:r>
              <a:rPr lang="en-US" sz="2000" i="1" kern="100" dirty="0">
                <a:latin typeface="Arial" panose="020B0604020202020204" pitchFamily="34" charset="0"/>
                <a:cs typeface="Times New Roman" panose="02020603050405020304" pitchFamily="18" charset="0"/>
              </a:rPr>
              <a:t>320.12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</a:rPr>
              <a:t>’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 </a:t>
            </a:r>
            <a:r>
              <a:rPr lang="en-US" sz="2000" kern="1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shkalle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kern="100" baseline="30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2000" kern="1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dhe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sekonda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</a:rPr>
              <a:t>’’)?</a:t>
            </a:r>
            <a:br>
              <a:rPr lang="en-US" sz="2000" dirty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Shembull 8: Te </a:t>
            </a:r>
            <a:r>
              <a:rPr lang="it-IT" sz="2000" i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behet shendrrimi i kendit: </a:t>
            </a:r>
            <a:r>
              <a:rPr lang="en-US" sz="2000" i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45.3698</a:t>
            </a:r>
            <a:r>
              <a:rPr lang="en-US" sz="2000" kern="100" baseline="30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 </a:t>
            </a:r>
            <a:r>
              <a:rPr lang="en-US" sz="2000" kern="1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centiminuta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kern="100" baseline="30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2000" kern="1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dhe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centisekonda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kern="100" baseline="30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cc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)?</a:t>
            </a:r>
            <a:b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Shembull 9: Te </a:t>
            </a:r>
            <a:r>
              <a:rPr lang="it-IT" sz="2000" i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behet shendrrimi i kendit: </a:t>
            </a:r>
            <a:r>
              <a:rPr lang="en-US" sz="2000" i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7895.3698</a:t>
            </a:r>
            <a:r>
              <a:rPr lang="en-US" sz="2000" i="1" kern="100" baseline="30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 grade (</a:t>
            </a:r>
            <a:r>
              <a:rPr lang="en-US" sz="2000" kern="100" baseline="30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2000" kern="1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dhe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centisekonda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kern="100" baseline="30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cc</a:t>
            </a:r>
            <a: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)?</a:t>
            </a:r>
            <a:b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Shembull 10: Te </a:t>
            </a:r>
            <a:r>
              <a:rPr lang="it-IT" sz="2000" i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behet shendrrimi i kendit α°=72°34’41’’ ne sistemin grador?</a:t>
            </a:r>
            <a:br>
              <a:rPr lang="it-IT" sz="2000" i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Shembull 11: Te </a:t>
            </a:r>
            <a:r>
              <a:rPr lang="it-IT" sz="2000" i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behet shendrrimi i kendit α°=54°23’45.6’’ ne sistemin grador?</a:t>
            </a:r>
            <a:br>
              <a:rPr lang="it-IT" sz="2000" i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Shembull 12: Te </a:t>
            </a:r>
            <a:r>
              <a:rPr lang="it-IT" sz="2000" i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behet shendrrimi i kendit α</a:t>
            </a:r>
            <a:r>
              <a:rPr lang="it-IT" sz="2000" i="1" kern="100" baseline="30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it-IT" sz="2000" i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=80</a:t>
            </a:r>
            <a:r>
              <a:rPr lang="it-IT" sz="2000" i="1" kern="100" baseline="30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it-IT" sz="2000" i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64</a:t>
            </a:r>
            <a:r>
              <a:rPr lang="it-IT" sz="2000" i="1" kern="100" baseline="30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it-IT" sz="2000" i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22.7</a:t>
            </a:r>
            <a:r>
              <a:rPr lang="it-IT" sz="2000" i="1" kern="100" baseline="30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cc</a:t>
            </a:r>
            <a:r>
              <a:rPr lang="en-US" sz="2000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i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 sistemin shkallor?</a:t>
            </a:r>
            <a:br>
              <a:rPr lang="it-IT" sz="2000" i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Shembull 13: Te </a:t>
            </a:r>
            <a:r>
              <a:rPr lang="it-IT" sz="2000" i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behet shendrrimi i kendeve α</a:t>
            </a:r>
            <a:r>
              <a:rPr lang="it-IT" sz="2000" i="1" kern="100" baseline="-25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000" kern="100" baseline="-25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2000" i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</a:t>
            </a:r>
            <a:r>
              <a:rPr lang="it-IT" sz="2000" i="1" kern="100" baseline="-25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000" kern="100" baseline="-25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dhe</a:t>
            </a:r>
            <a:r>
              <a:rPr lang="en-US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i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</a:t>
            </a:r>
            <a:r>
              <a:rPr lang="it-IT" sz="2000" i="1" kern="100" baseline="-25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000" kern="100" baseline="-25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i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 </a:t>
            </a:r>
            <a:r>
              <a:rPr lang="it-IT" sz="2000" i="1" kern="10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radian?</a:t>
            </a:r>
            <a:br>
              <a:rPr lang="en-US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000" dirty="0">
                <a:latin typeface="Arial" panose="020B0604020202020204" pitchFamily="34" charset="0"/>
                <a:ea typeface="Calibri" panose="020F0502020204030204" pitchFamily="34" charset="0"/>
              </a:rPr>
            </a:br>
            <a:br>
              <a:rPr lang="en-US" sz="2000" dirty="0">
                <a:latin typeface="Arial" panose="020B0604020202020204" pitchFamily="34" charset="0"/>
                <a:ea typeface="Calibri" panose="020F0502020204030204" pitchFamily="34" charset="0"/>
              </a:rPr>
            </a:br>
            <a:br>
              <a:rPr lang="en-US" sz="2000" dirty="0">
                <a:latin typeface="Arial" panose="020B0604020202020204" pitchFamily="34" charset="0"/>
                <a:ea typeface="Calibri" panose="020F0502020204030204" pitchFamily="34" charset="0"/>
              </a:rPr>
            </a:br>
            <a:br>
              <a:rPr lang="en-US" sz="2000" dirty="0"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en-US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21741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1329</TotalTime>
  <Words>1193</Words>
  <Application>Microsoft Office PowerPoint</Application>
  <PresentationFormat>Widescreen</PresentationFormat>
  <Paragraphs>103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Cambria Math</vt:lpstr>
      <vt:lpstr>Century Gothic</vt:lpstr>
      <vt:lpstr>Times New Roman</vt:lpstr>
      <vt:lpstr>Wingdings</vt:lpstr>
      <vt:lpstr>Wingdings 3</vt:lpstr>
      <vt:lpstr>Wisp</vt:lpstr>
      <vt:lpstr>Njësitë matëse?</vt:lpstr>
      <vt:lpstr>Njësitë matëse</vt:lpstr>
      <vt:lpstr>Njësitë e matjeve </vt:lpstr>
      <vt:lpstr>Metri-perkufizimi</vt:lpstr>
      <vt:lpstr>Shumëfishat dhe nënfishat e metrit? </vt:lpstr>
      <vt:lpstr>Shumëfishat dhe nënfishat e metrit</vt:lpstr>
      <vt:lpstr>NJËSITE MATËSE</vt:lpstr>
      <vt:lpstr>NJËSITE MATËSE </vt:lpstr>
      <vt:lpstr>Ushtrime   Shembull 5.: Te behet shendrrimi i kendit: 54.20 ne minuta (’) dhe sekonda (’’)? Shembull 6: Te behet shendrrimi i kendit: 320.12’ ne shkalle (0) dhe sekonda (’’)? Shembull 7: Te behet shendrrimi i kendit: 320.12’ ne shkalle (0) dhe sekonda (’’)? Shembull 8: Te behet shendrrimi i kendit: 45.3698g ne centiminuta (c) dhe centisekonda (cc)? Shembull 9: Te behet shendrrimi i kendit: 7895.3698c ne grade (g) dhe centisekonda (cc)? Shembull 10: Te behet shendrrimi i kendit α°=72°34’41’’ ne sistemin grador? Shembull 11: Te behet shendrrimi i kendit α°=54°23’45.6’’ ne sistemin grador? Shembull 12: Te behet shendrrimi i kendit αg=80g64c22.7cc ne sistemin shkallor? Shembull 13: Te behet shendrrimi i kendeve α1, α2 dhe α3 ne radian?      </vt:lpstr>
      <vt:lpstr>NJËSITE MATËSE</vt:lpstr>
      <vt:lpstr>NJËSITE MATËSE</vt:lpstr>
      <vt:lpstr>NJËSITE MATËSE</vt:lpstr>
      <vt:lpstr>ESE- Mjetet dhe instrumentet gjeodezike per matje?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Njësitë e matjeve </dc:title>
  <dc:creator>Fitore Bajrami</dc:creator>
  <cp:lastModifiedBy>dell</cp:lastModifiedBy>
  <cp:revision>35</cp:revision>
  <dcterms:created xsi:type="dcterms:W3CDTF">2023-10-15T12:23:20Z</dcterms:created>
  <dcterms:modified xsi:type="dcterms:W3CDTF">2024-10-07T13:21:23Z</dcterms:modified>
</cp:coreProperties>
</file>