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06" r:id="rId2"/>
    <p:sldId id="307" r:id="rId3"/>
    <p:sldId id="308" r:id="rId4"/>
    <p:sldId id="311" r:id="rId5"/>
    <p:sldId id="312" r:id="rId6"/>
    <p:sldId id="313" r:id="rId7"/>
    <p:sldId id="309" r:id="rId8"/>
    <p:sldId id="310" r:id="rId9"/>
    <p:sldId id="314" r:id="rId10"/>
    <p:sldId id="315" r:id="rId11"/>
    <p:sldId id="316" r:id="rId12"/>
    <p:sldId id="317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5268" autoAdjust="0"/>
  </p:normalViewPr>
  <p:slideViewPr>
    <p:cSldViewPr snapToGrid="0">
      <p:cViewPr varScale="1">
        <p:scale>
          <a:sx n="86" d="100"/>
          <a:sy n="86" d="100"/>
        </p:scale>
        <p:origin x="5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24CF0-1C59-4A62-8DF4-F87F25BA0DD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44C96-D8EB-421B-BFEA-B492B077F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6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D44C96-D8EB-421B-BFEA-B492B077F3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90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135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5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8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77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2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23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69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970E093-DB97-4BD7-BF1F-DE8A184449B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6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970E093-DB97-4BD7-BF1F-DE8A184449B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83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996B-1762-9013-93EB-3CA54567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1377" y="310719"/>
            <a:ext cx="7478549" cy="68358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Axhustimi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bllokut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me tufa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rrezesh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E8039D-70B8-2F98-3B84-1F877E9B0A69}"/>
              </a:ext>
            </a:extLst>
          </p:cNvPr>
          <p:cNvSpPr txBox="1"/>
          <p:nvPr/>
        </p:nvSpPr>
        <p:spPr>
          <a:xfrm>
            <a:off x="1289480" y="1098156"/>
            <a:ext cx="464968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Fotografia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eshte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pjesa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elementare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axhustim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 tufa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rrezesh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Koordinatat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imazh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qendra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projektimit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fotografise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percakton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tufe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hapsinore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rrezesh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Elementet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orientimit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jashtem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gjitha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tufave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bllok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jane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llogaritur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njheresh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gjitha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fotografite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dhenat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fillestare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perbehen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koordinatat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imazh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pikave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lidhese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(pika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egzistojne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me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shume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ne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fotografi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bashke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koordintata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imazh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koordinatat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objekt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pikave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kontrollit</a:t>
            </a:r>
            <a:r>
              <a:rPr lang="en-US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 descr="Strengths and limitations of Photogrammetry - Scout Aerial Australia">
            <a:extLst>
              <a:ext uri="{FF2B5EF4-FFF2-40B4-BE49-F238E27FC236}">
                <a16:creationId xmlns:a16="http://schemas.microsoft.com/office/drawing/2014/main" id="{18C5ADA6-5BF5-6CD5-CDF4-7B5ACF3C7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98156"/>
            <a:ext cx="550545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086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996B-1762-9013-93EB-3CA54567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1377" y="310719"/>
            <a:ext cx="7478549" cy="68358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Zgjidhja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ekuacioneve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normale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4DEA01-B74E-6869-CF8F-D933289BC0DB}"/>
                  </a:ext>
                </a:extLst>
              </p:cNvPr>
              <p:cNvSpPr txBox="1"/>
              <p:nvPr/>
            </p:nvSpPr>
            <p:spPr>
              <a:xfrm>
                <a:off x="1564688" y="1195812"/>
                <a:ext cx="9576787" cy="43251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Ekuacionet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normale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formohen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a:rPr lang="en-US" b="0" i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  <m:r>
                                      <a:rPr lang="en-US" b="0" i="0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T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rgbClr val="3C4043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solidFill>
                    <a:srgbClr val="3C4043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Matrica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majtas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lart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𝐍</m:t>
                        </m:r>
                      </m:e>
                      <m:sub>
                        <m:r>
                          <a:rPr lang="en-US" b="1" i="0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matrice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hiperdiagonale</a:t>
                </a:r>
                <a:r>
                  <a:rPr lang="en-US" b="1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me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nenmatrica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secila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me 6x6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elemente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Matrica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djathtas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posht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𝐍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gjithashtu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matrice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hiperdiagonale</a:t>
                </a:r>
                <a:r>
                  <a:rPr lang="en-US" b="1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me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nenmatrica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secila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me 3x3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elemente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Invertimi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dy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matricave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hiperdiagonale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shume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i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thjeshte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pasi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nen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matricat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invertohen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menyre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pavarur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Sistemi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ekuacioneve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normale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reduktuar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koordintat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pikave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reja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pa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llogaritje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shume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medha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>
                    <a:solidFill>
                      <a:srgbClr val="3C4043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  <m:sub>
                        <m:r>
                          <a:rPr lang="en-US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  <m:sub>
                        <m:r>
                          <a:rPr lang="en-US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Sup>
                      <m:sSubSup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22</m:t>
                        </m:r>
                      </m:sub>
                      <m:sup>
                        <m:r>
                          <a:rPr lang="en-US" b="0" i="0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bSup>
                    <m:r>
                      <a:rPr lang="en-US" b="0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Sup>
                      <m:sSubSup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  <m:sub>
                        <m:r>
                          <a:rPr lang="en-US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bSup>
                    <m:r>
                      <a:rPr lang="en-US" b="0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)∗</m:t>
                    </m:r>
                    <m:sSub>
                      <m:sSubPr>
                        <m:ctrlPr>
                          <a:rPr lang="en-US" b="1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  <m:sub>
                        <m:r>
                          <a:rPr lang="en-US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</m:oMath>
                </a14:m>
                <a:r>
                  <a:rPr lang="en-US" dirty="0">
                    <a:solidFill>
                      <a:srgbClr val="3C4043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  <m:sub>
                        <m:r>
                          <a:rPr lang="en-US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22</m:t>
                        </m:r>
                      </m:sub>
                      <m:sup>
                        <m:r>
                          <a:rPr lang="en-US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bSup>
                    <m:r>
                      <a:rPr lang="en-US" b="0" i="0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b="1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b="1" dirty="0">
                  <a:solidFill>
                    <a:srgbClr val="3C4043"/>
                  </a:solidFill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solidFill>
                    <a:srgbClr val="3C4043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Nese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perafrimi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ka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qene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shume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dobet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korigjimet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duhet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trajtohen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si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perafrim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ri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per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axhustim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ri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4DEA01-B74E-6869-CF8F-D933289BC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688" y="1195812"/>
                <a:ext cx="9576787" cy="4325158"/>
              </a:xfrm>
              <a:prstGeom prst="rect">
                <a:avLst/>
              </a:prstGeom>
              <a:blipFill>
                <a:blip r:embed="rId2"/>
                <a:stretch>
                  <a:fillRect l="-573" t="-704" r="-255" b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9950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996B-1762-9013-93EB-3CA54567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1377" y="310719"/>
            <a:ext cx="7664980" cy="745724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Saktesia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perparesit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mangesit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axhustimit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me tufa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D89B4A-A417-4F86-C29C-41CE567BF411}"/>
                  </a:ext>
                </a:extLst>
              </p:cNvPr>
              <p:cNvSpPr txBox="1"/>
              <p:nvPr/>
            </p:nvSpPr>
            <p:spPr>
              <a:xfrm>
                <a:off x="2251376" y="1360049"/>
                <a:ext cx="7957943" cy="39922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Modeli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matematik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axhustimit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bllok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me tufa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rrezesh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ndryshon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mjaft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nga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ai I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axhustimit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bllok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modele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pavarura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Rregullat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saktesise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per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axhustimin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modele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pavarura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mund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zbatohen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pak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shume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edhe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per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axhustimin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bllok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me tufa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rrezesh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Saktesia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modeli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vetem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nevojshme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per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zhvillimin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ketyre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rregullave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mund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vleresohet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per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axhustim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bllok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mu tufa me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parametrat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shtese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blloku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rregullt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me 60%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mbulese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gjatesore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20%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mbulese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terhore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per pika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sinjalizuara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si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solidFill>
                    <a:srgbClr val="3C4043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Planimetri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=±3</m:t>
                    </m:r>
                    <m:r>
                      <a:rPr lang="en-US" b="0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n-US" b="0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ne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fotografi</a:t>
                </a:r>
                <a:endParaRPr lang="en-US" dirty="0">
                  <a:solidFill>
                    <a:srgbClr val="3C4043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Lartesi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=±0.03</m:t>
                    </m:r>
                  </m:oMath>
                </a14:m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distances se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kameres</a:t>
                </a:r>
                <a:endParaRPr lang="en-US" dirty="0">
                  <a:solidFill>
                    <a:srgbClr val="3C4043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=±0.04 </m:t>
                    </m:r>
                  </m:oMath>
                </a14:m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 distances se kameres.</a:t>
                </a:r>
              </a:p>
              <a:p>
                <a:endParaRPr lang="en-US" dirty="0">
                  <a:solidFill>
                    <a:srgbClr val="3C4043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solidFill>
                    <a:srgbClr val="3C4043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D89B4A-A417-4F86-C29C-41CE567BF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376" y="1360049"/>
                <a:ext cx="7957943" cy="3992247"/>
              </a:xfrm>
              <a:prstGeom prst="rect">
                <a:avLst/>
              </a:prstGeom>
              <a:blipFill>
                <a:blip r:embed="rId2"/>
                <a:stretch>
                  <a:fillRect l="-613" t="-916" r="-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6497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996B-1762-9013-93EB-3CA54567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1377" y="310719"/>
            <a:ext cx="7664980" cy="745724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Saktesia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perparesit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mangesit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axhustimit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me tufa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D89B4A-A417-4F86-C29C-41CE567BF411}"/>
              </a:ext>
            </a:extLst>
          </p:cNvPr>
          <p:cNvSpPr txBox="1"/>
          <p:nvPr/>
        </p:nvSpPr>
        <p:spPr>
          <a:xfrm>
            <a:off x="1958414" y="1056443"/>
            <a:ext cx="7957943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Perparesit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dhe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mangesit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axhustimit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ne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bllok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me tufa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kundrejt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axhustimit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ne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bllok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me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modele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pavarura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Perparesite</a:t>
            </a:r>
            <a:endParaRPr lang="en-US" b="1" dirty="0">
              <a:solidFill>
                <a:srgbClr val="3C4043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Metoda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me 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sakte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triangulacionit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ajror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Mundesi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thjeshta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per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shtrirjen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teknikes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per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kompenzimin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gabimeve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sistematike</a:t>
            </a:r>
            <a:endParaRPr lang="en-US" dirty="0">
              <a:solidFill>
                <a:srgbClr val="3C4043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Mundesi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thjeshta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per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futjen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informacionit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jashtem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ne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axhustim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Mundesi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per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perdorur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kamera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jo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konvencionale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dhe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fotografi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nga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kamerat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amatore</a:t>
            </a:r>
            <a:endParaRPr lang="en-US" dirty="0">
              <a:solidFill>
                <a:srgbClr val="3C4043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Mundesi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per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nxjerr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elementet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orientimit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jashtem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per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vendosur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ne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ploterat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veçante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analog.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Matjet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fotogrametrike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pikave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kontrollit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jane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panevojshme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Mangesite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Problem jo linear per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cilin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perafrimet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mund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arrihen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vetem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pas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procedurave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gjata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Metode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qe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kerkon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kompjuter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fuqishem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Instrumentat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analog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nuk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mund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perdoren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per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realizimin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matjeve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Mbetet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gjithenje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nje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problem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hapsinor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pra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nuk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eshte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I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mundur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axhustimi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I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ndare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per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planimetrine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dhe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naltimetrine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solidFill>
                <a:srgbClr val="3C4043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C4043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C4043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889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78FAB4-99AA-7028-F4ED-E6B22273EC32}"/>
              </a:ext>
            </a:extLst>
          </p:cNvPr>
          <p:cNvSpPr txBox="1"/>
          <p:nvPr/>
        </p:nvSpPr>
        <p:spPr>
          <a:xfrm>
            <a:off x="896645" y="2811547"/>
            <a:ext cx="101738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ESE –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Deformimet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fotografive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3951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996B-1762-9013-93EB-3CA54567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1377" y="310719"/>
            <a:ext cx="7478549" cy="68358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Axhustimi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bllokut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me tufa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rrezesh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E8039D-70B8-2F98-3B84-1F877E9B0A69}"/>
                  </a:ext>
                </a:extLst>
              </p:cNvPr>
              <p:cNvSpPr txBox="1"/>
              <p:nvPr/>
            </p:nvSpPr>
            <p:spPr>
              <a:xfrm>
                <a:off x="1289480" y="1098156"/>
                <a:ext cx="9017493" cy="3139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Roboto" panose="02000000000000000000" pitchFamily="2" charset="0"/>
                  </a:rPr>
                  <a:t>Tufat e </a:t>
                </a:r>
                <a:r>
                  <a:rPr lang="en-US" dirty="0" err="1">
                    <a:solidFill>
                      <a:schemeClr val="tx1"/>
                    </a:solidFill>
                    <a:latin typeface="Roboto" panose="02000000000000000000" pitchFamily="2" charset="0"/>
                  </a:rPr>
                  <a:t>rrezeve</a:t>
                </a:r>
                <a:r>
                  <a:rPr lang="en-US" dirty="0">
                    <a:solidFill>
                      <a:schemeClr val="tx1"/>
                    </a:solidFill>
                    <a:latin typeface="Roboto" panose="02000000000000000000" pitchFamily="2" charset="0"/>
                  </a:rPr>
                  <a:t> jane: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>
                    <a:solidFill>
                      <a:schemeClr val="tx1"/>
                    </a:solidFill>
                    <a:latin typeface="Roboto" panose="02000000000000000000" pitchFamily="2" charset="0"/>
                  </a:rPr>
                  <a:t>Te</a:t>
                </a:r>
                <a:r>
                  <a:rPr lang="en-US" dirty="0">
                    <a:solidFill>
                      <a:schemeClr val="tx1"/>
                    </a:solidFill>
                    <a:latin typeface="Roboto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Roboto" panose="02000000000000000000" pitchFamily="2" charset="0"/>
                  </a:rPr>
                  <a:t>zhvendosura</a:t>
                </a:r>
                <a:r>
                  <a:rPr lang="en-US" dirty="0">
                    <a:solidFill>
                      <a:schemeClr val="tx1"/>
                    </a:solidFill>
                    <a:latin typeface="Roboto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Roboto" panose="02000000000000000000" pitchFamily="2" charset="0"/>
                  </a:rPr>
                  <a:t>,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Roboto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Roboto" panose="02000000000000000000" pitchFamily="2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>
                    <a:solidFill>
                      <a:schemeClr val="tx1"/>
                    </a:solidFill>
                    <a:latin typeface="Roboto" panose="02000000000000000000" pitchFamily="2" charset="0"/>
                  </a:rPr>
                  <a:t>Te</a:t>
                </a:r>
                <a:r>
                  <a:rPr lang="en-US" dirty="0">
                    <a:solidFill>
                      <a:schemeClr val="tx1"/>
                    </a:solidFill>
                    <a:latin typeface="Roboto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Roboto" panose="02000000000000000000" pitchFamily="2" charset="0"/>
                  </a:rPr>
                  <a:t>rrotulluara</a:t>
                </a:r>
                <a:r>
                  <a:rPr lang="en-US" dirty="0">
                    <a:solidFill>
                      <a:schemeClr val="tx1"/>
                    </a:solidFill>
                    <a:latin typeface="Roboto" panose="02000000000000000000" pitchFamily="2" charset="0"/>
                  </a:rPr>
                  <a:t> ( </a:t>
                </a:r>
                <a:r>
                  <a:rPr lang="en-US" dirty="0" err="1">
                    <a:solidFill>
                      <a:schemeClr val="tx1"/>
                    </a:solidFill>
                    <a:latin typeface="Roboto" panose="02000000000000000000" pitchFamily="2" charset="0"/>
                  </a:rPr>
                  <a:t>tre</a:t>
                </a:r>
                <a:r>
                  <a:rPr lang="en-US" dirty="0">
                    <a:solidFill>
                      <a:schemeClr val="tx1"/>
                    </a:solidFill>
                    <a:latin typeface="Roboto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Roboto" panose="02000000000000000000" pitchFamily="2" charset="0"/>
                  </a:rPr>
                  <a:t>kende</a:t>
                </a:r>
                <a:r>
                  <a:rPr lang="en-US" dirty="0">
                    <a:solidFill>
                      <a:schemeClr val="tx1"/>
                    </a:solidFill>
                    <a:latin typeface="Roboto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Roboto" panose="02000000000000000000" pitchFamily="2" charset="0"/>
                  </a:rPr>
                  <a:t>te</a:t>
                </a:r>
                <a:r>
                  <a:rPr lang="en-US" dirty="0">
                    <a:solidFill>
                      <a:schemeClr val="tx1"/>
                    </a:solidFill>
                    <a:latin typeface="Roboto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Roboto" panose="02000000000000000000" pitchFamily="2" charset="0"/>
                  </a:rPr>
                  <a:t>rrotullimit</a:t>
                </a:r>
                <a:r>
                  <a:rPr lang="en-US" dirty="0">
                    <a:solidFill>
                      <a:schemeClr val="tx1"/>
                    </a:solidFill>
                    <a:latin typeface="Roboto" panose="02000000000000000000" pitchFamily="2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Roboto" panose="02000000000000000000" pitchFamily="2" charset="0"/>
                    <a:ea typeface="Cambria Math" panose="02040503050406030204" pitchFamily="18" charset="0"/>
                  </a:rPr>
                  <a:t>𝜿,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𝝫,𝝮)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Keshtu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qe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tufat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>
                    <a:solidFill>
                      <a:schemeClr val="tx1"/>
                    </a:solidFill>
                    <a:latin typeface="Roboto" panose="02000000000000000000" pitchFamily="2" charset="0"/>
                  </a:rPr>
                  <a:t>Nderpriten</a:t>
                </a:r>
                <a:r>
                  <a:rPr lang="en-US" dirty="0">
                    <a:solidFill>
                      <a:schemeClr val="tx1"/>
                    </a:solidFill>
                    <a:latin typeface="Roboto" panose="02000000000000000000" pitchFamily="2" charset="0"/>
                  </a:rPr>
                  <a:t> me </a:t>
                </a:r>
                <a:r>
                  <a:rPr lang="en-US" dirty="0" err="1">
                    <a:solidFill>
                      <a:schemeClr val="tx1"/>
                    </a:solidFill>
                    <a:latin typeface="Roboto" panose="02000000000000000000" pitchFamily="2" charset="0"/>
                  </a:rPr>
                  <a:t>njera</a:t>
                </a:r>
                <a:r>
                  <a:rPr lang="en-US" dirty="0">
                    <a:solidFill>
                      <a:schemeClr val="tx1"/>
                    </a:solidFill>
                    <a:latin typeface="Roboto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Roboto" panose="02000000000000000000" pitchFamily="2" charset="0"/>
                  </a:rPr>
                  <a:t>tjetren</a:t>
                </a:r>
                <a:r>
                  <a:rPr lang="en-US" dirty="0">
                    <a:solidFill>
                      <a:schemeClr val="tx1"/>
                    </a:solidFill>
                    <a:latin typeface="Roboto" panose="02000000000000000000" pitchFamily="2" charset="0"/>
                  </a:rPr>
                  <a:t>, </a:t>
                </a:r>
                <a:r>
                  <a:rPr lang="en-US" dirty="0" err="1">
                    <a:solidFill>
                      <a:schemeClr val="tx1"/>
                    </a:solidFill>
                    <a:latin typeface="Roboto" panose="02000000000000000000" pitchFamily="2" charset="0"/>
                  </a:rPr>
                  <a:t>sa</a:t>
                </a:r>
                <a:r>
                  <a:rPr lang="en-US" dirty="0">
                    <a:solidFill>
                      <a:schemeClr val="tx1"/>
                    </a:solidFill>
                    <a:latin typeface="Roboto" panose="02000000000000000000" pitchFamily="2" charset="0"/>
                  </a:rPr>
                  <a:t> me mire </a:t>
                </a:r>
                <a:r>
                  <a:rPr lang="en-US" dirty="0" err="1">
                    <a:solidFill>
                      <a:schemeClr val="tx1"/>
                    </a:solidFill>
                    <a:latin typeface="Roboto" panose="02000000000000000000" pitchFamily="2" charset="0"/>
                  </a:rPr>
                  <a:t>te</a:t>
                </a:r>
                <a:r>
                  <a:rPr lang="en-US" dirty="0">
                    <a:solidFill>
                      <a:schemeClr val="tx1"/>
                    </a:solidFill>
                    <a:latin typeface="Roboto" panose="02000000000000000000" pitchFamily="2" charset="0"/>
                  </a:rPr>
                  <a:t> jete e </a:t>
                </a:r>
                <a:r>
                  <a:rPr lang="en-US" dirty="0" err="1">
                    <a:solidFill>
                      <a:schemeClr val="tx1"/>
                    </a:solidFill>
                    <a:latin typeface="Roboto" panose="02000000000000000000" pitchFamily="2" charset="0"/>
                  </a:rPr>
                  <a:t>mundur</a:t>
                </a:r>
                <a:r>
                  <a:rPr lang="en-US" dirty="0">
                    <a:solidFill>
                      <a:schemeClr val="tx1"/>
                    </a:solidFill>
                    <a:latin typeface="Roboto" panose="02000000000000000000" pitchFamily="2" charset="0"/>
                  </a:rPr>
                  <a:t>, </a:t>
                </a:r>
                <a:r>
                  <a:rPr lang="en-US" dirty="0" err="1">
                    <a:solidFill>
                      <a:schemeClr val="tx1"/>
                    </a:solidFill>
                    <a:latin typeface="Roboto" panose="02000000000000000000" pitchFamily="2" charset="0"/>
                  </a:rPr>
                  <a:t>tek</a:t>
                </a:r>
                <a:r>
                  <a:rPr lang="en-US" dirty="0">
                    <a:solidFill>
                      <a:schemeClr val="tx1"/>
                    </a:solidFill>
                    <a:latin typeface="Roboto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Roboto" panose="02000000000000000000" pitchFamily="2" charset="0"/>
                  </a:rPr>
                  <a:t>pikat</a:t>
                </a:r>
                <a:r>
                  <a:rPr lang="en-US" dirty="0">
                    <a:solidFill>
                      <a:schemeClr val="tx1"/>
                    </a:solidFill>
                    <a:latin typeface="Roboto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Roboto" panose="02000000000000000000" pitchFamily="2" charset="0"/>
                  </a:rPr>
                  <a:t>lidhese</a:t>
                </a:r>
                <a:endParaRPr lang="en-US" dirty="0">
                  <a:solidFill>
                    <a:schemeClr val="tx1"/>
                  </a:solidFill>
                  <a:latin typeface="Roboto" panose="02000000000000000000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>
                    <a:solidFill>
                      <a:schemeClr val="tx1"/>
                    </a:solidFill>
                    <a:latin typeface="Roboto" panose="02000000000000000000" pitchFamily="2" charset="0"/>
                  </a:rPr>
                  <a:t>Kalojne</a:t>
                </a:r>
                <a:r>
                  <a:rPr lang="en-US" dirty="0">
                    <a:solidFill>
                      <a:schemeClr val="tx1"/>
                    </a:solidFill>
                    <a:latin typeface="Roboto" panose="02000000000000000000" pitchFamily="2" charset="0"/>
                  </a:rPr>
                  <a:t> neper </a:t>
                </a:r>
                <a:r>
                  <a:rPr lang="en-US" dirty="0" err="1">
                    <a:solidFill>
                      <a:schemeClr val="tx1"/>
                    </a:solidFill>
                    <a:latin typeface="Roboto" panose="02000000000000000000" pitchFamily="2" charset="0"/>
                  </a:rPr>
                  <a:t>pikat</a:t>
                </a:r>
                <a:r>
                  <a:rPr lang="en-US" dirty="0">
                    <a:solidFill>
                      <a:schemeClr val="tx1"/>
                    </a:solidFill>
                    <a:latin typeface="Roboto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Roboto" panose="02000000000000000000" pitchFamily="2" charset="0"/>
                  </a:rPr>
                  <a:t>kontrolluese</a:t>
                </a:r>
                <a:r>
                  <a:rPr lang="en-US" dirty="0">
                    <a:solidFill>
                      <a:schemeClr val="tx1"/>
                    </a:solidFill>
                    <a:latin typeface="Roboto" panose="02000000000000000000" pitchFamily="2" charset="0"/>
                  </a:rPr>
                  <a:t>, </a:t>
                </a:r>
                <a:r>
                  <a:rPr lang="en-US" dirty="0" err="1">
                    <a:solidFill>
                      <a:schemeClr val="tx1"/>
                    </a:solidFill>
                    <a:latin typeface="Roboto" panose="02000000000000000000" pitchFamily="2" charset="0"/>
                  </a:rPr>
                  <a:t>sa</a:t>
                </a:r>
                <a:r>
                  <a:rPr lang="en-US" dirty="0">
                    <a:solidFill>
                      <a:schemeClr val="tx1"/>
                    </a:solidFill>
                    <a:latin typeface="Roboto" panose="02000000000000000000" pitchFamily="2" charset="0"/>
                  </a:rPr>
                  <a:t> me pare </a:t>
                </a:r>
                <a:r>
                  <a:rPr lang="en-US" dirty="0" err="1">
                    <a:solidFill>
                      <a:schemeClr val="tx1"/>
                    </a:solidFill>
                    <a:latin typeface="Roboto" panose="02000000000000000000" pitchFamily="2" charset="0"/>
                  </a:rPr>
                  <a:t>te</a:t>
                </a:r>
                <a:r>
                  <a:rPr lang="en-US" dirty="0">
                    <a:solidFill>
                      <a:schemeClr val="tx1"/>
                    </a:solidFill>
                    <a:latin typeface="Roboto" panose="02000000000000000000" pitchFamily="2" charset="0"/>
                  </a:rPr>
                  <a:t> jete e </a:t>
                </a:r>
                <a:r>
                  <a:rPr lang="en-US" dirty="0" err="1">
                    <a:solidFill>
                      <a:schemeClr val="tx1"/>
                    </a:solidFill>
                    <a:latin typeface="Roboto" panose="02000000000000000000" pitchFamily="2" charset="0"/>
                  </a:rPr>
                  <a:t>mundur</a:t>
                </a:r>
                <a:endParaRPr lang="en-US" dirty="0">
                  <a:solidFill>
                    <a:schemeClr val="tx1"/>
                  </a:solidFill>
                  <a:latin typeface="Roboto" panose="02000000000000000000" pitchFamily="2" charset="0"/>
                </a:endParaRPr>
              </a:p>
              <a:p>
                <a:endParaRPr lang="en-US" dirty="0">
                  <a:solidFill>
                    <a:srgbClr val="3C4043"/>
                  </a:solidFill>
                  <a:latin typeface="Roboto" panose="02000000000000000000" pitchFamily="2" charset="0"/>
                </a:endParaRPr>
              </a:p>
              <a:p>
                <a:endParaRPr lang="en-US" dirty="0">
                  <a:solidFill>
                    <a:srgbClr val="3C4043"/>
                  </a:solidFill>
                  <a:latin typeface="Roboto" panose="02000000000000000000" pitchFamily="2" charset="0"/>
                </a:endParaRPr>
              </a:p>
              <a:p>
                <a:endParaRPr lang="en-US" dirty="0">
                  <a:solidFill>
                    <a:srgbClr val="3C4043"/>
                  </a:solidFill>
                  <a:latin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E8039D-70B8-2F98-3B84-1F877E9B0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480" y="1098156"/>
                <a:ext cx="9017493" cy="3139321"/>
              </a:xfrm>
              <a:prstGeom prst="rect">
                <a:avLst/>
              </a:prstGeom>
              <a:blipFill>
                <a:blip r:embed="rId2"/>
                <a:stretch>
                  <a:fillRect l="-609" t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265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996B-1762-9013-93EB-3CA54567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1377" y="310719"/>
            <a:ext cx="7478549" cy="85225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Relacioni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matematik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ndermjet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koordinatave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terren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364E8C-FD7F-9406-C00F-BBB32726B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314" y="1162975"/>
            <a:ext cx="6582878" cy="48400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B540EB-BEE2-C1C2-C5A9-47BED4CE6C61}"/>
              </a:ext>
            </a:extLst>
          </p:cNvPr>
          <p:cNvSpPr txBox="1"/>
          <p:nvPr/>
        </p:nvSpPr>
        <p:spPr>
          <a:xfrm>
            <a:off x="1070940" y="1582340"/>
            <a:ext cx="355075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Siç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shihet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nga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fotografia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pika e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objektit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b="1" dirty="0">
                <a:solidFill>
                  <a:srgbClr val="3C4043"/>
                </a:solidFill>
                <a:latin typeface="Roboto" panose="02000000000000000000" pitchFamily="2" charset="0"/>
              </a:rPr>
              <a:t>P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,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qendra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e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orjentimit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b="1" dirty="0">
                <a:solidFill>
                  <a:srgbClr val="3C4043"/>
                </a:solidFill>
                <a:latin typeface="Roboto" panose="02000000000000000000" pitchFamily="2" charset="0"/>
              </a:rPr>
              <a:t>O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dhe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P’ e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imazhit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shtrihen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ne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nje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vije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drejte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.</a:t>
            </a:r>
          </a:p>
          <a:p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Pasi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marrim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sistemin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e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terrenit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b="1" dirty="0">
                <a:solidFill>
                  <a:srgbClr val="3C4043"/>
                </a:solidFill>
                <a:latin typeface="Roboto" panose="02000000000000000000" pitchFamily="2" charset="0"/>
              </a:rPr>
              <a:t>X’, Y’, Z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’,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paralel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me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sistemin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koordinativ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imazhit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>
                <a:solidFill>
                  <a:srgbClr val="3C404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𝞷 𝞰 𝞯(𝞯=0 per </a:t>
            </a:r>
            <a:r>
              <a:rPr lang="en-US" dirty="0" err="1">
                <a:solidFill>
                  <a:srgbClr val="3C404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gjitha</a:t>
            </a:r>
            <a:r>
              <a:rPr lang="en-US" dirty="0">
                <a:solidFill>
                  <a:srgbClr val="3C404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pikat</a:t>
            </a:r>
            <a:r>
              <a:rPr lang="en-US" dirty="0">
                <a:solidFill>
                  <a:srgbClr val="3C404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e </a:t>
            </a:r>
            <a:r>
              <a:rPr lang="en-US" dirty="0" err="1">
                <a:solidFill>
                  <a:srgbClr val="3C404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imazhit</a:t>
            </a:r>
            <a:r>
              <a:rPr lang="en-US" dirty="0">
                <a:solidFill>
                  <a:srgbClr val="3C404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dirty="0" err="1">
                <a:solidFill>
                  <a:srgbClr val="3C404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dhe</a:t>
            </a:r>
            <a:r>
              <a:rPr lang="en-US" dirty="0">
                <a:solidFill>
                  <a:srgbClr val="3C404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𝞯=</a:t>
            </a:r>
            <a:r>
              <a:rPr lang="en-US" b="1" dirty="0">
                <a:solidFill>
                  <a:srgbClr val="3C404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dirty="0">
                <a:solidFill>
                  <a:srgbClr val="3C404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per </a:t>
            </a:r>
            <a:r>
              <a:rPr lang="en-US" dirty="0" err="1">
                <a:solidFill>
                  <a:srgbClr val="3C404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qendren</a:t>
            </a:r>
            <a:r>
              <a:rPr lang="en-US" dirty="0">
                <a:solidFill>
                  <a:srgbClr val="3C404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e </a:t>
            </a:r>
            <a:r>
              <a:rPr lang="en-US" dirty="0" err="1">
                <a:solidFill>
                  <a:srgbClr val="3C404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projektimit</a:t>
            </a:r>
            <a:r>
              <a:rPr lang="en-US" dirty="0">
                <a:solidFill>
                  <a:srgbClr val="3C404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en-US" dirty="0" err="1">
                <a:solidFill>
                  <a:srgbClr val="3C404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dhe</a:t>
            </a:r>
            <a:r>
              <a:rPr lang="en-US" dirty="0">
                <a:solidFill>
                  <a:srgbClr val="3C404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I </a:t>
            </a:r>
            <a:r>
              <a:rPr lang="en-US" dirty="0" err="1">
                <a:solidFill>
                  <a:srgbClr val="3C404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rrotulluar</a:t>
            </a:r>
            <a:r>
              <a:rPr lang="en-US" dirty="0">
                <a:solidFill>
                  <a:srgbClr val="3C404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ne </a:t>
            </a:r>
            <a:r>
              <a:rPr lang="en-US" dirty="0" err="1">
                <a:solidFill>
                  <a:srgbClr val="3C404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hapsire</a:t>
            </a:r>
            <a:r>
              <a:rPr lang="en-US" dirty="0">
                <a:solidFill>
                  <a:srgbClr val="3C404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kundrejt</a:t>
            </a:r>
            <a:r>
              <a:rPr lang="en-US" dirty="0">
                <a:solidFill>
                  <a:srgbClr val="3C404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sistemit</a:t>
            </a:r>
            <a:r>
              <a:rPr lang="en-US" dirty="0">
                <a:solidFill>
                  <a:srgbClr val="3C404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origjinal</a:t>
            </a:r>
            <a:r>
              <a:rPr lang="en-US" dirty="0">
                <a:solidFill>
                  <a:srgbClr val="3C404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terrenit</a:t>
            </a:r>
            <a:r>
              <a:rPr lang="en-US" dirty="0">
                <a:solidFill>
                  <a:srgbClr val="3C404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="1" dirty="0">
                <a:solidFill>
                  <a:srgbClr val="3C404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XYZ.</a:t>
            </a:r>
            <a:endParaRPr lang="en-US" b="1" dirty="0">
              <a:solidFill>
                <a:srgbClr val="3C4043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777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996B-1762-9013-93EB-3CA54567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1377" y="310719"/>
            <a:ext cx="7478549" cy="85225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Relacioni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matematik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ndermjet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koordinatave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terren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E8039D-70B8-2F98-3B84-1F877E9B0A69}"/>
                  </a:ext>
                </a:extLst>
              </p:cNvPr>
              <p:cNvSpPr txBox="1"/>
              <p:nvPr/>
            </p:nvSpPr>
            <p:spPr>
              <a:xfrm>
                <a:off x="1218458" y="1515407"/>
                <a:ext cx="8360547" cy="3552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Kushti I </a:t>
                </a:r>
                <a:r>
                  <a:rPr lang="en-US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kolinearitetit</a:t>
                </a:r>
                <a:r>
                  <a:rPr lang="en-US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, </a:t>
                </a:r>
                <a:r>
                  <a:rPr lang="en-US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realcioni</a:t>
                </a:r>
                <a:r>
                  <a:rPr lang="en-US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vije</a:t>
                </a:r>
                <a:r>
                  <a:rPr lang="en-US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 – </a:t>
                </a:r>
                <a:r>
                  <a:rPr lang="en-US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drejte</a:t>
                </a:r>
                <a:r>
                  <a:rPr lang="en-US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mund</a:t>
                </a:r>
                <a:r>
                  <a:rPr lang="en-US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shprehen</a:t>
                </a:r>
                <a:r>
                  <a:rPr lang="en-US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 ne </a:t>
                </a:r>
                <a:r>
                  <a:rPr lang="en-US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sistemin</a:t>
                </a:r>
                <a:r>
                  <a:rPr lang="en-US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 </a:t>
                </a:r>
                <a:r>
                  <a:rPr lang="en-US" b="1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X’Y Z</a:t>
                </a:r>
                <a:r>
                  <a:rPr lang="en-US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’, </a:t>
                </a:r>
                <a:r>
                  <a:rPr lang="en-US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nga</a:t>
                </a:r>
                <a:r>
                  <a:rPr lang="en-US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dy</a:t>
                </a:r>
                <a:r>
                  <a:rPr lang="en-US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ekuacionet</a:t>
                </a:r>
                <a:r>
                  <a:rPr lang="en-US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𝝵</m:t>
                          </m:r>
                          <m:r>
                            <a:rPr lang="en-US" b="1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𝝵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US" b="1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US" b="1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3C4043"/>
                  </a:solidFill>
                  <a:latin typeface="Roboto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𝞰</m:t>
                          </m:r>
                          <m:r>
                            <a:rPr lang="en-US" b="1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𝞰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US" b="1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  <m: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US" b="1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3C4043"/>
                  </a:solidFill>
                  <a:latin typeface="Roboto" panose="02000000000000000000" pitchFamily="2" charset="0"/>
                </a:endParaRPr>
              </a:p>
              <a:p>
                <a:r>
                  <a:rPr lang="en-US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Rishkruajme</a:t>
                </a:r>
                <a:r>
                  <a:rPr lang="en-US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ekuacionet</a:t>
                </a:r>
                <a:r>
                  <a:rPr lang="en-US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 me </a:t>
                </a:r>
                <a:r>
                  <a:rPr lang="en-US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koordinata</a:t>
                </a:r>
                <a:r>
                  <a:rPr lang="en-US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 ne </a:t>
                </a:r>
                <a:r>
                  <a:rPr lang="en-US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imazh</a:t>
                </a:r>
                <a:r>
                  <a:rPr lang="en-US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si</a:t>
                </a:r>
                <a:r>
                  <a:rPr lang="en-US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panjohura</a:t>
                </a:r>
                <a:r>
                  <a:rPr lang="en-US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: </a:t>
                </a:r>
              </a:p>
              <a:p>
                <a:endParaRPr lang="en-US" dirty="0">
                  <a:solidFill>
                    <a:srgbClr val="3C4043"/>
                  </a:solidFill>
                  <a:latin typeface="Roboto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𝝵</m:t>
                          </m:r>
                          <m:r>
                            <a:rPr lang="en-US" b="1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𝝵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US" b="1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3C4043"/>
                  </a:solidFill>
                  <a:latin typeface="Roboto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𝞰</m:t>
                          </m:r>
                          <m:r>
                            <a:rPr lang="en-US" b="1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𝞰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  <m: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US" b="1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3C4043"/>
                  </a:solidFill>
                  <a:latin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E8039D-70B8-2F98-3B84-1F877E9B0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458" y="1515407"/>
                <a:ext cx="8360547" cy="3552767"/>
              </a:xfrm>
              <a:prstGeom prst="rect">
                <a:avLst/>
              </a:prstGeom>
              <a:blipFill>
                <a:blip r:embed="rId2"/>
                <a:stretch>
                  <a:fillRect l="-656" t="-859" r="-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2366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996B-1762-9013-93EB-3CA54567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1377" y="310719"/>
            <a:ext cx="7478549" cy="85225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Relacioni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matematik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ndermjet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koordinatave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terren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E8039D-70B8-2F98-3B84-1F877E9B0A69}"/>
                  </a:ext>
                </a:extLst>
              </p:cNvPr>
              <p:cNvSpPr txBox="1"/>
              <p:nvPr/>
            </p:nvSpPr>
            <p:spPr>
              <a:xfrm>
                <a:off x="1218458" y="1515407"/>
                <a:ext cx="8360547" cy="29230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Koordinatat 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X’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pikes se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objektit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qendres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projektimit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mund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zevendesohen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nga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b="1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sistemit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koordinativ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terrenit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Sistemi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X’Y’ Z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rrotulluar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kundrejt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sistemit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XYZ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atehere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ekuacionin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3C40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𝑌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𝑍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solidFill>
                                  <a:srgbClr val="3C40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en-US" i="1" dirty="0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  <m:r>
                                    <a:rPr lang="en-US" i="1" dirty="0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i="1" dirty="0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rgbClr val="3C40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3C40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𝑋</m:t>
                                </m:r>
                                <m: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rgbClr val="3C40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𝑌</m:t>
                                </m:r>
                                <m: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3C4043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rgbClr val="3C40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𝑍</m:t>
                                </m:r>
                                <m: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3C4043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Ekuacioni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mesiperm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duhet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shumezohet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b="0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E8039D-70B8-2F98-3B84-1F877E9B0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458" y="1515407"/>
                <a:ext cx="8360547" cy="2923044"/>
              </a:xfrm>
              <a:prstGeom prst="rect">
                <a:avLst/>
              </a:prstGeom>
              <a:blipFill>
                <a:blip r:embed="rId2"/>
                <a:stretch>
                  <a:fillRect l="-656" t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7F0D43-1B53-BBAE-8BEB-2B58DC80F05C}"/>
                  </a:ext>
                </a:extLst>
              </p:cNvPr>
              <p:cNvSpPr txBox="1"/>
              <p:nvPr/>
            </p:nvSpPr>
            <p:spPr>
              <a:xfrm>
                <a:off x="2017451" y="4292830"/>
                <a:ext cx="8227380" cy="12608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𝝵</m:t>
                          </m:r>
                          <m:r>
                            <a:rPr lang="en-US" b="1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𝝵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1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𝑿</m:t>
                              </m:r>
                              <m:r>
                                <a:rPr lang="en-US" b="1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1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𝒀</m:t>
                              </m:r>
                              <m:r>
                                <a:rPr lang="en-US" b="1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1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𝒁</m:t>
                              </m:r>
                              <m:r>
                                <a:rPr lang="en-US" b="1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en-US" b="0" i="1" dirty="0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1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𝑿</m:t>
                              </m:r>
                              <m:r>
                                <a:rPr lang="en-US" b="1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b="0" i="1" dirty="0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1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𝒀</m:t>
                              </m:r>
                              <m:r>
                                <a:rPr lang="en-US" b="1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a:rPr lang="en-US" b="0" i="1" dirty="0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1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𝒁</m:t>
                              </m:r>
                              <m:r>
                                <a:rPr lang="en-US" b="1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b="1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𝝵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num>
                        <m:den>
                          <m:r>
                            <a:rPr lang="en-US" b="1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3C4043"/>
                  </a:solidFill>
                  <a:latin typeface="Roboto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𝞰</m:t>
                          </m:r>
                          <m:r>
                            <a:rPr lang="en-US" b="1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𝞰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en-US" b="0" i="1" dirty="0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1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𝑿</m:t>
                              </m:r>
                              <m:r>
                                <a:rPr lang="en-US" b="1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b="0" i="1" dirty="0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1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𝒀</m:t>
                              </m:r>
                              <m:r>
                                <a:rPr lang="en-US" b="1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a:rPr lang="en-US" b="0" i="1" dirty="0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1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𝒁</m:t>
                              </m:r>
                              <m:r>
                                <a:rPr lang="en-US" b="1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13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1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𝑿</m:t>
                              </m:r>
                              <m:r>
                                <a:rPr lang="en-US" b="1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23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1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𝒀</m:t>
                              </m:r>
                              <m:r>
                                <a:rPr lang="en-US" b="1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33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1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𝒁</m:t>
                              </m:r>
                              <m:r>
                                <a:rPr lang="en-US" b="1" i="1" dirty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b="1" i="1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𝞰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b="1" i="1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num>
                        <m:den>
                          <m:r>
                            <a:rPr lang="en-US" b="1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3C4043"/>
                  </a:solidFill>
                  <a:latin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7F0D43-1B53-BBAE-8BEB-2B58DC80F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451" y="4292830"/>
                <a:ext cx="8227380" cy="12608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904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996B-1762-9013-93EB-3CA54567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1377" y="310719"/>
            <a:ext cx="7478549" cy="85225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Relacioni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matematik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ndermjet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koordinatave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terren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E8039D-70B8-2F98-3B84-1F877E9B0A69}"/>
                  </a:ext>
                </a:extLst>
              </p:cNvPr>
              <p:cNvSpPr txBox="1"/>
              <p:nvPr/>
            </p:nvSpPr>
            <p:spPr>
              <a:xfrm>
                <a:off x="1218458" y="1515407"/>
                <a:ext cx="8360547" cy="2585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Meqenese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sistemi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X’Y’ Z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paralel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sistemin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koordinativ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imazhit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𝞷𝞰𝞯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elementet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𝑖𝑘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𝑗𝑎𝑛𝑒</m:t>
                    </m:r>
                    <m:r>
                      <a:rPr lang="en-US" b="0" i="1" dirty="0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endParaRPr lang="en-US" b="0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b="0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Kosinuset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kendeve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ndermejt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boshteve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sistemit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koordinative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imazhit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terrenit</a:t>
                </a:r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Funksionet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kendeve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ω,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𝝫,𝜿 me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cilet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rrotulluar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fotografia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kundrejt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sistemit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koordinativ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terrenit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momentin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ekspozimit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 </a:t>
                </a:r>
              </a:p>
              <a:p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E8039D-70B8-2F98-3B84-1F877E9B0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458" y="1515407"/>
                <a:ext cx="8360547" cy="2585323"/>
              </a:xfrm>
              <a:prstGeom prst="rect">
                <a:avLst/>
              </a:prstGeom>
              <a:blipFill>
                <a:blip r:embed="rId2"/>
                <a:stretch>
                  <a:fillRect l="-656" t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7843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996B-1762-9013-93EB-3CA54567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1377" y="310719"/>
            <a:ext cx="7478549" cy="68358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Relacionet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diferenciale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4DEA01-B74E-6869-CF8F-D933289BC0DB}"/>
                  </a:ext>
                </a:extLst>
              </p:cNvPr>
              <p:cNvSpPr txBox="1"/>
              <p:nvPr/>
            </p:nvSpPr>
            <p:spPr>
              <a:xfrm>
                <a:off x="1564689" y="1195812"/>
                <a:ext cx="3264763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Koeficientet</a:t>
                </a:r>
                <a:r>
                  <a:rPr lang="en-US" sz="20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diferencial</a:t>
                </a:r>
                <a:r>
                  <a:rPr lang="en-US" sz="20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pasues</a:t>
                </a:r>
                <a:r>
                  <a:rPr lang="en-US" sz="20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nga</a:t>
                </a:r>
                <a:r>
                  <a:rPr lang="en-US" sz="20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ekuacionet</a:t>
                </a:r>
                <a:r>
                  <a:rPr lang="en-US" sz="20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jolineare</a:t>
                </a:r>
                <a:r>
                  <a:rPr lang="en-US" sz="20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ne </a:t>
                </a:r>
                <a:r>
                  <a:rPr lang="en-US" sz="20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20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cilet</a:t>
                </a:r>
                <a:r>
                  <a:rPr lang="en-US" sz="20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elementet</a:t>
                </a:r>
                <a:r>
                  <a:rPr lang="en-US" sz="20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sz="2000" b="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sz="2000" b="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pershtaje</a:t>
                </a:r>
                <a:r>
                  <a:rPr lang="en-US" sz="2000" b="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sz="2000" b="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ekuacionet</a:t>
                </a:r>
                <a:r>
                  <a:rPr lang="en-US" sz="2000" b="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jane </a:t>
                </a:r>
                <a:r>
                  <a:rPr lang="en-US" sz="2000" b="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funksione</a:t>
                </a:r>
                <a:r>
                  <a:rPr lang="en-US" sz="2000" b="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2000" b="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kendeve</a:t>
                </a:r>
                <a:r>
                  <a:rPr lang="en-US" sz="2000" b="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ω,</a:t>
                </a:r>
                <a:r>
                  <a:rPr lang="en-US" sz="2000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𝝫 </a:t>
                </a:r>
                <a:r>
                  <a:rPr lang="en-US" sz="2000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dhe</a:t>
                </a:r>
                <a:r>
                  <a:rPr lang="en-US" sz="2000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𝜿 jane: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4DEA01-B74E-6869-CF8F-D933289BC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689" y="1195812"/>
                <a:ext cx="3264763" cy="2246769"/>
              </a:xfrm>
              <a:prstGeom prst="rect">
                <a:avLst/>
              </a:prstGeom>
              <a:blipFill>
                <a:blip r:embed="rId2"/>
                <a:stretch>
                  <a:fillRect l="-2056" t="-1084" b="-3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65659A8-C7E1-59F6-A7F9-E1F2864AB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530" y="994299"/>
            <a:ext cx="6274196" cy="530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46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996B-1762-9013-93EB-3CA54567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1377" y="310719"/>
            <a:ext cx="7478549" cy="68358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Ekuacionet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vrojtimit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ato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normale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bllok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fotografish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E8039D-70B8-2F98-3B84-1F877E9B0A69}"/>
                  </a:ext>
                </a:extLst>
              </p:cNvPr>
              <p:cNvSpPr txBox="1"/>
              <p:nvPr/>
            </p:nvSpPr>
            <p:spPr>
              <a:xfrm>
                <a:off x="1289480" y="1098156"/>
                <a:ext cx="9514644" cy="4904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Per </a:t>
                </a:r>
                <a:r>
                  <a:rPr lang="en-US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pikat</a:t>
                </a:r>
                <a:r>
                  <a:rPr lang="en-US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 e </a:t>
                </a:r>
                <a:r>
                  <a:rPr lang="en-US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reja</a:t>
                </a:r>
                <a:r>
                  <a:rPr lang="en-US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cilave</a:t>
                </a:r>
                <a:r>
                  <a:rPr lang="en-US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 u jane </a:t>
                </a:r>
                <a:r>
                  <a:rPr lang="en-US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matur</a:t>
                </a:r>
                <a:r>
                  <a:rPr lang="en-US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koordinatat</a:t>
                </a:r>
                <a:r>
                  <a:rPr lang="en-US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 ne </a:t>
                </a:r>
                <a:r>
                  <a:rPr lang="en-US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imazh</a:t>
                </a:r>
                <a:r>
                  <a:rPr lang="en-US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 ne </a:t>
                </a:r>
                <a:r>
                  <a:rPr lang="en-US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fotografine</a:t>
                </a:r>
                <a:r>
                  <a:rPr lang="en-US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 me </a:t>
                </a:r>
                <a:r>
                  <a:rPr lang="en-US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indeks</a:t>
                </a:r>
                <a:r>
                  <a:rPr lang="en-US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 “</a:t>
                </a:r>
                <a:r>
                  <a:rPr lang="en-US" b="1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j”. </a:t>
                </a:r>
                <a:r>
                  <a:rPr lang="en-US" b="1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Secila</a:t>
                </a:r>
                <a:r>
                  <a:rPr lang="en-US" b="1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 pike e </a:t>
                </a:r>
                <a:r>
                  <a:rPr lang="en-US" b="1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matur</a:t>
                </a:r>
                <a:r>
                  <a:rPr lang="en-US" b="1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 ne </a:t>
                </a:r>
                <a:r>
                  <a:rPr lang="en-US" b="1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imazh</a:t>
                </a:r>
                <a:r>
                  <a:rPr lang="en-US" b="1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 </a:t>
                </a:r>
                <a:r>
                  <a:rPr lang="en-US" b="1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prodhon</a:t>
                </a:r>
                <a:r>
                  <a:rPr lang="en-US" b="1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 </a:t>
                </a:r>
                <a:r>
                  <a:rPr lang="en-US" b="1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dy</a:t>
                </a:r>
                <a:r>
                  <a:rPr lang="en-US" b="1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 </a:t>
                </a:r>
                <a:r>
                  <a:rPr lang="en-US" b="1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ekuacione</a:t>
                </a:r>
                <a:r>
                  <a:rPr lang="en-US" b="1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 </a:t>
                </a:r>
                <a:r>
                  <a:rPr lang="en-US" b="1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vrojtimi</a:t>
                </a:r>
                <a:r>
                  <a:rPr lang="en-US" b="1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𝞯</m:t>
                        </m:r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3C404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𝞯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𝑑𝑋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3C404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𝞯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3C4043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3C404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𝞯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m:rPr>
                        <m:nor/>
                      </m:rPr>
                      <a:rPr lang="en-US" dirty="0">
                        <a:solidFill>
                          <a:srgbClr val="3C4043"/>
                        </a:solidFill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3C404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𝞯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m:rPr>
                        <m:nor/>
                      </m:rPr>
                      <a:rPr lang="en-US" dirty="0">
                        <a:solidFill>
                          <a:srgbClr val="3C4043"/>
                        </a:solidFill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3C404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𝞯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𝝫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m:rPr>
                        <m:nor/>
                      </m:rPr>
                      <a:rPr lang="en-US" dirty="0">
                        <a:solidFill>
                          <a:srgbClr val="3C4043"/>
                        </a:solidFill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𝞥</m:t>
                        </m:r>
                      </m:e>
                      <m:sub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3C404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𝞯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𝜿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m:rPr>
                        <m:nor/>
                      </m:rPr>
                      <a:rPr lang="en-US" dirty="0">
                        <a:solidFill>
                          <a:srgbClr val="3C4043"/>
                        </a:solidFill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𝜿</m:t>
                        </m:r>
                      </m:e>
                      <m:sub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</a:rPr>
                  <a:t>+</a:t>
                </a:r>
                <a:r>
                  <a:rPr lang="en-US" dirty="0">
                    <a:solidFill>
                      <a:srgbClr val="3C4043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3C404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𝞯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3C4043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𝑑𝑋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3C404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𝞯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m:rPr>
                        <m:nor/>
                      </m:rPr>
                      <a:rPr lang="en-US" dirty="0">
                        <a:solidFill>
                          <a:srgbClr val="3C4043"/>
                        </a:solidFill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3C404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𝞯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m:rPr>
                        <m:nor/>
                      </m:rPr>
                      <a:rPr lang="en-US" dirty="0">
                        <a:solidFill>
                          <a:srgbClr val="3C4043"/>
                        </a:solidFill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</a:rPr>
                      <m:t>−(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3C404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3C404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3C4043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b="0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3C4043"/>
                  </a:solidFill>
                  <a:latin typeface="Cambria Math" panose="02040503050406030204" pitchFamily="18" charset="0"/>
                </a:endParaRPr>
              </a:p>
              <a:p>
                <a:endParaRPr lang="en-US" dirty="0">
                  <a:solidFill>
                    <a:srgbClr val="3C4043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𝝶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</a:rPr>
                            <m:t>ij</m:t>
                          </m:r>
                        </m:sub>
                      </m:sSub>
                      <m:r>
                        <a:rPr lang="en-US" b="0" i="0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b="0" i="0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</a:rPr>
                        <m:t>ngjahsme</m:t>
                      </m:r>
                      <m:r>
                        <a:rPr lang="en-US" b="0" i="0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</a:rPr>
                        <m:t>me</m:t>
                      </m:r>
                      <m:r>
                        <a:rPr lang="en-US" b="0" i="0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</a:rPr>
                        <m:t>mesiper</m:t>
                      </m:r>
                    </m:oMath>
                  </m:oMathPara>
                </a14:m>
                <a:endParaRPr lang="en-US" dirty="0">
                  <a:solidFill>
                    <a:srgbClr val="3C4043"/>
                  </a:solidFill>
                  <a:latin typeface="Roboto" panose="02000000000000000000" pitchFamily="2" charset="0"/>
                </a:endParaRPr>
              </a:p>
              <a:p>
                <a:r>
                  <a:rPr lang="en-US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panjohura</a:t>
                </a:r>
                <a:r>
                  <a:rPr lang="en-US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 jane 6 </a:t>
                </a:r>
                <a:r>
                  <a:rPr lang="en-US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elementet</a:t>
                </a:r>
                <a:r>
                  <a:rPr lang="en-US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 e </a:t>
                </a:r>
                <a:r>
                  <a:rPr lang="en-US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orientimit</a:t>
                </a:r>
                <a:r>
                  <a:rPr lang="en-US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jashtem</a:t>
                </a:r>
                <a:r>
                  <a:rPr lang="en-US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fotografise</a:t>
                </a:r>
                <a:r>
                  <a:rPr lang="en-US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 me </a:t>
                </a:r>
                <a:r>
                  <a:rPr lang="en-US" dirty="0" err="1">
                    <a:solidFill>
                      <a:srgbClr val="3C4043"/>
                    </a:solidFill>
                    <a:latin typeface="Roboto" panose="02000000000000000000" pitchFamily="2" charset="0"/>
                  </a:rPr>
                  <a:t>indeks</a:t>
                </a:r>
                <a:r>
                  <a:rPr lang="en-US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 “</a:t>
                </a:r>
                <a:r>
                  <a:rPr lang="en-US" b="1" dirty="0">
                    <a:solidFill>
                      <a:srgbClr val="3C4043"/>
                    </a:solidFill>
                    <a:latin typeface="Roboto" panose="02000000000000000000" pitchFamily="2" charset="0"/>
                  </a:rPr>
                  <a:t>j”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koordintat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pikes ne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terren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pikes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Nese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rreze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kalon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nga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pike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fikse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termat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𝑑𝑋</m:t>
                        </m:r>
                      </m:e>
                      <m:sub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𝑑𝑌</m:t>
                        </m:r>
                      </m:e>
                      <m:sub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zhduken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Koeficientet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diferencial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solidFill>
                                  <a:srgbClr val="3C404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/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jane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llogaritur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me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relacionet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nga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vleret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peraferta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panjohurave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𝞯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𝞰</m:t>
                        </m:r>
                      </m:e>
                      <m:sub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jane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koordintat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imazh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3C404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3C404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3C4043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3C404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3C404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𝞰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3C4043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jane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koordintat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matura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imazh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E8039D-70B8-2F98-3B84-1F877E9B0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480" y="1098156"/>
                <a:ext cx="9514644" cy="4904932"/>
              </a:xfrm>
              <a:prstGeom prst="rect">
                <a:avLst/>
              </a:prstGeom>
              <a:blipFill>
                <a:blip r:embed="rId2"/>
                <a:stretch>
                  <a:fillRect l="-577" t="-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6598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996B-1762-9013-93EB-3CA54567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1377" y="310719"/>
            <a:ext cx="7478549" cy="68358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Ekuacionet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vrojtimit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4DEA01-B74E-6869-CF8F-D933289BC0DB}"/>
                  </a:ext>
                </a:extLst>
              </p:cNvPr>
              <p:cNvSpPr txBox="1"/>
              <p:nvPr/>
            </p:nvSpPr>
            <p:spPr>
              <a:xfrm>
                <a:off x="2452458" y="1719594"/>
                <a:ext cx="8369422" cy="20362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matricore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               V=Ax-l</a:t>
                </a:r>
              </a:p>
              <a:p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Ekuacionet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normale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solidFill>
                          <a:srgbClr val="3C404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𝐴𝑥</m:t>
                    </m:r>
                    <m:r>
                      <a:rPr lang="en-US" i="1">
                        <a:solidFill>
                          <a:srgbClr val="3C404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solidFill>
                          <a:srgbClr val="3C404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endParaRPr lang="en-US" dirty="0">
                  <a:solidFill>
                    <a:srgbClr val="3C4043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Nese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zevendesojme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𝑻</m:t>
                        </m:r>
                      </m:sup>
                    </m:sSup>
                    <m:r>
                      <a:rPr lang="en-US" b="1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en-US" b="1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me </a:t>
                </a:r>
                <a:r>
                  <a:rPr lang="en-US" b="1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b="1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𝑻</m:t>
                        </m:r>
                      </m:sup>
                    </m:sSup>
                    <m:r>
                      <a:rPr lang="en-US" b="1" i="1">
                        <a:solidFill>
                          <a:srgbClr val="3C404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𝒍</m:t>
                    </m:r>
                  </m:oMath>
                </a14:m>
                <a:r>
                  <a:rPr lang="en-US" b="1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me </a:t>
                </a:r>
                <a:r>
                  <a:rPr lang="en-US" b="1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n,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ekuacionet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normale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behen</a:t>
                </a:r>
                <a:r>
                  <a:rPr lang="en-US" b="1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endParaRPr lang="en-US" b="1" dirty="0">
                  <a:solidFill>
                    <a:srgbClr val="3C4043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b="1" dirty="0" err="1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Nx</a:t>
                </a:r>
                <a:r>
                  <a:rPr lang="en-US" b="1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=n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4DEA01-B74E-6869-CF8F-D933289BC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458" y="1719594"/>
                <a:ext cx="8369422" cy="2036263"/>
              </a:xfrm>
              <a:prstGeom prst="rect">
                <a:avLst/>
              </a:prstGeom>
              <a:blipFill>
                <a:blip r:embed="rId2"/>
                <a:stretch>
                  <a:fillRect l="-583" t="-1497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02021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4388</TotalTime>
  <Words>1086</Words>
  <Application>Microsoft Office PowerPoint</Application>
  <PresentationFormat>Widescreen</PresentationFormat>
  <Paragraphs>95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Roboto</vt:lpstr>
      <vt:lpstr>Retrospect</vt:lpstr>
      <vt:lpstr>  Axhustimi i bllokut me tufa rrezesh</vt:lpstr>
      <vt:lpstr>  Axhustimi i bllokut me tufa rrezesh</vt:lpstr>
      <vt:lpstr>  Relacioni matematik ndermjet  koordinatave dhe ne terren </vt:lpstr>
      <vt:lpstr>  Relacioni matematik ndermjet  koordinatave dhe ne terren </vt:lpstr>
      <vt:lpstr>  Relacioni matematik ndermjet  koordinatave dhe ne terren </vt:lpstr>
      <vt:lpstr>  Relacioni matematik ndermjet  koordinatave dhe ne terren </vt:lpstr>
      <vt:lpstr>  Relacionet diferenciale</vt:lpstr>
      <vt:lpstr>  Ekuacionet e vrojtimit dhe ato normale per nje bllok fotografish</vt:lpstr>
      <vt:lpstr>  Ekuacionet e vrojtimit</vt:lpstr>
      <vt:lpstr>  Zgjidhja e ekuacioneve normale</vt:lpstr>
      <vt:lpstr>  Saktesia, perparesit dhe mangesit e axhustimit me tufa</vt:lpstr>
      <vt:lpstr>  Saktesia, perparesit dhe mangesit e axhustimit me tufa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Fotogrametria </dc:title>
  <dc:creator>Fitore Bajrami</dc:creator>
  <cp:lastModifiedBy>dell</cp:lastModifiedBy>
  <cp:revision>184</cp:revision>
  <dcterms:created xsi:type="dcterms:W3CDTF">2023-10-18T11:51:28Z</dcterms:created>
  <dcterms:modified xsi:type="dcterms:W3CDTF">2024-12-09T15:53:47Z</dcterms:modified>
</cp:coreProperties>
</file>