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88" r:id="rId2"/>
    <p:sldId id="589" r:id="rId3"/>
    <p:sldId id="590" r:id="rId4"/>
    <p:sldId id="591" r:id="rId5"/>
    <p:sldId id="593" r:id="rId6"/>
    <p:sldId id="584" r:id="rId7"/>
    <p:sldId id="598" r:id="rId8"/>
    <p:sldId id="597" r:id="rId9"/>
    <p:sldId id="599" r:id="rId10"/>
    <p:sldId id="600" r:id="rId11"/>
    <p:sldId id="60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94660"/>
  </p:normalViewPr>
  <p:slideViewPr>
    <p:cSldViewPr snapToGrid="0">
      <p:cViewPr varScale="1">
        <p:scale>
          <a:sx n="86" d="100"/>
          <a:sy n="86"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7ED6A7-0286-4A9C-968E-C32D7C3EAD20}"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485153F-1E9D-4382-8356-A4ABA8B3CE90}" type="slidenum">
              <a:rPr lang="en-US" smtClean="0"/>
              <a:t>‹#›</a:t>
            </a:fld>
            <a:endParaRPr lang="en-US"/>
          </a:p>
        </p:txBody>
      </p:sp>
    </p:spTree>
    <p:extLst>
      <p:ext uri="{BB962C8B-B14F-4D97-AF65-F5344CB8AC3E}">
        <p14:creationId xmlns:p14="http://schemas.microsoft.com/office/powerpoint/2010/main" val="3110541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7ED6A7-0286-4A9C-968E-C32D7C3EAD20}"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485153F-1E9D-4382-8356-A4ABA8B3CE90}" type="slidenum">
              <a:rPr lang="en-US" smtClean="0"/>
              <a:t>‹#›</a:t>
            </a:fld>
            <a:endParaRPr lang="en-US"/>
          </a:p>
        </p:txBody>
      </p:sp>
    </p:spTree>
    <p:extLst>
      <p:ext uri="{BB962C8B-B14F-4D97-AF65-F5344CB8AC3E}">
        <p14:creationId xmlns:p14="http://schemas.microsoft.com/office/powerpoint/2010/main" val="3926788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7ED6A7-0286-4A9C-968E-C32D7C3EAD20}"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485153F-1E9D-4382-8356-A4ABA8B3CE90}"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91951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17ED6A7-0286-4A9C-968E-C32D7C3EAD20}"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485153F-1E9D-4382-8356-A4ABA8B3CE90}" type="slidenum">
              <a:rPr lang="en-US" smtClean="0"/>
              <a:t>‹#›</a:t>
            </a:fld>
            <a:endParaRPr lang="en-US"/>
          </a:p>
        </p:txBody>
      </p:sp>
    </p:spTree>
    <p:extLst>
      <p:ext uri="{BB962C8B-B14F-4D97-AF65-F5344CB8AC3E}">
        <p14:creationId xmlns:p14="http://schemas.microsoft.com/office/powerpoint/2010/main" val="1132820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17ED6A7-0286-4A9C-968E-C32D7C3EAD20}"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485153F-1E9D-4382-8356-A4ABA8B3CE90}"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45479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17ED6A7-0286-4A9C-968E-C32D7C3EAD20}"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485153F-1E9D-4382-8356-A4ABA8B3CE90}" type="slidenum">
              <a:rPr lang="en-US" smtClean="0"/>
              <a:t>‹#›</a:t>
            </a:fld>
            <a:endParaRPr lang="en-US"/>
          </a:p>
        </p:txBody>
      </p:sp>
    </p:spTree>
    <p:extLst>
      <p:ext uri="{BB962C8B-B14F-4D97-AF65-F5344CB8AC3E}">
        <p14:creationId xmlns:p14="http://schemas.microsoft.com/office/powerpoint/2010/main" val="3962302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7ED6A7-0286-4A9C-968E-C32D7C3EAD20}"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485153F-1E9D-4382-8356-A4ABA8B3CE90}" type="slidenum">
              <a:rPr lang="en-US" smtClean="0"/>
              <a:t>‹#›</a:t>
            </a:fld>
            <a:endParaRPr lang="en-US"/>
          </a:p>
        </p:txBody>
      </p:sp>
    </p:spTree>
    <p:extLst>
      <p:ext uri="{BB962C8B-B14F-4D97-AF65-F5344CB8AC3E}">
        <p14:creationId xmlns:p14="http://schemas.microsoft.com/office/powerpoint/2010/main" val="2737172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7ED6A7-0286-4A9C-968E-C32D7C3EAD20}"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485153F-1E9D-4382-8356-A4ABA8B3CE90}" type="slidenum">
              <a:rPr lang="en-US" smtClean="0"/>
              <a:t>‹#›</a:t>
            </a:fld>
            <a:endParaRPr lang="en-US"/>
          </a:p>
        </p:txBody>
      </p:sp>
    </p:spTree>
    <p:extLst>
      <p:ext uri="{BB962C8B-B14F-4D97-AF65-F5344CB8AC3E}">
        <p14:creationId xmlns:p14="http://schemas.microsoft.com/office/powerpoint/2010/main" val="644774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7ED6A7-0286-4A9C-968E-C32D7C3EAD20}"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485153F-1E9D-4382-8356-A4ABA8B3CE90}" type="slidenum">
              <a:rPr lang="en-US" smtClean="0"/>
              <a:t>‹#›</a:t>
            </a:fld>
            <a:endParaRPr lang="en-US"/>
          </a:p>
        </p:txBody>
      </p:sp>
    </p:spTree>
    <p:extLst>
      <p:ext uri="{BB962C8B-B14F-4D97-AF65-F5344CB8AC3E}">
        <p14:creationId xmlns:p14="http://schemas.microsoft.com/office/powerpoint/2010/main" val="315581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7ED6A7-0286-4A9C-968E-C32D7C3EAD20}"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485153F-1E9D-4382-8356-A4ABA8B3CE90}" type="slidenum">
              <a:rPr lang="en-US" smtClean="0"/>
              <a:t>‹#›</a:t>
            </a:fld>
            <a:endParaRPr lang="en-US"/>
          </a:p>
        </p:txBody>
      </p:sp>
    </p:spTree>
    <p:extLst>
      <p:ext uri="{BB962C8B-B14F-4D97-AF65-F5344CB8AC3E}">
        <p14:creationId xmlns:p14="http://schemas.microsoft.com/office/powerpoint/2010/main" val="44992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7ED6A7-0286-4A9C-968E-C32D7C3EAD20}"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485153F-1E9D-4382-8356-A4ABA8B3CE90}" type="slidenum">
              <a:rPr lang="en-US" smtClean="0"/>
              <a:t>‹#›</a:t>
            </a:fld>
            <a:endParaRPr lang="en-US"/>
          </a:p>
        </p:txBody>
      </p:sp>
    </p:spTree>
    <p:extLst>
      <p:ext uri="{BB962C8B-B14F-4D97-AF65-F5344CB8AC3E}">
        <p14:creationId xmlns:p14="http://schemas.microsoft.com/office/powerpoint/2010/main" val="2104156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7ED6A7-0286-4A9C-968E-C32D7C3EAD20}" type="datetimeFigureOut">
              <a:rPr lang="en-US" smtClean="0"/>
              <a:t>10/28/2024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485153F-1E9D-4382-8356-A4ABA8B3CE90}" type="slidenum">
              <a:rPr lang="en-US" smtClean="0"/>
              <a:t>‹#›</a:t>
            </a:fld>
            <a:endParaRPr lang="en-US"/>
          </a:p>
        </p:txBody>
      </p:sp>
    </p:spTree>
    <p:extLst>
      <p:ext uri="{BB962C8B-B14F-4D97-AF65-F5344CB8AC3E}">
        <p14:creationId xmlns:p14="http://schemas.microsoft.com/office/powerpoint/2010/main" val="1897369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7ED6A7-0286-4A9C-968E-C32D7C3EAD20}" type="datetimeFigureOut">
              <a:rPr lang="en-US" smtClean="0"/>
              <a:t>10/28/2024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485153F-1E9D-4382-8356-A4ABA8B3CE90}" type="slidenum">
              <a:rPr lang="en-US" smtClean="0"/>
              <a:t>‹#›</a:t>
            </a:fld>
            <a:endParaRPr lang="en-US"/>
          </a:p>
        </p:txBody>
      </p:sp>
    </p:spTree>
    <p:extLst>
      <p:ext uri="{BB962C8B-B14F-4D97-AF65-F5344CB8AC3E}">
        <p14:creationId xmlns:p14="http://schemas.microsoft.com/office/powerpoint/2010/main" val="354915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7ED6A7-0286-4A9C-968E-C32D7C3EAD20}" type="datetimeFigureOut">
              <a:rPr lang="en-US" smtClean="0"/>
              <a:t>10/28/2024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485153F-1E9D-4382-8356-A4ABA8B3CE90}" type="slidenum">
              <a:rPr lang="en-US" smtClean="0"/>
              <a:t>‹#›</a:t>
            </a:fld>
            <a:endParaRPr lang="en-US"/>
          </a:p>
        </p:txBody>
      </p:sp>
    </p:spTree>
    <p:extLst>
      <p:ext uri="{BB962C8B-B14F-4D97-AF65-F5344CB8AC3E}">
        <p14:creationId xmlns:p14="http://schemas.microsoft.com/office/powerpoint/2010/main" val="117411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7ED6A7-0286-4A9C-968E-C32D7C3EAD20}"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485153F-1E9D-4382-8356-A4ABA8B3CE90}" type="slidenum">
              <a:rPr lang="en-US" smtClean="0"/>
              <a:t>‹#›</a:t>
            </a:fld>
            <a:endParaRPr lang="en-US"/>
          </a:p>
        </p:txBody>
      </p:sp>
    </p:spTree>
    <p:extLst>
      <p:ext uri="{BB962C8B-B14F-4D97-AF65-F5344CB8AC3E}">
        <p14:creationId xmlns:p14="http://schemas.microsoft.com/office/powerpoint/2010/main" val="3302677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7ED6A7-0286-4A9C-968E-C32D7C3EAD20}"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485153F-1E9D-4382-8356-A4ABA8B3CE90}" type="slidenum">
              <a:rPr lang="en-US" smtClean="0"/>
              <a:t>‹#›</a:t>
            </a:fld>
            <a:endParaRPr lang="en-US"/>
          </a:p>
        </p:txBody>
      </p:sp>
    </p:spTree>
    <p:extLst>
      <p:ext uri="{BB962C8B-B14F-4D97-AF65-F5344CB8AC3E}">
        <p14:creationId xmlns:p14="http://schemas.microsoft.com/office/powerpoint/2010/main" val="526648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17ED6A7-0286-4A9C-968E-C32D7C3EAD20}" type="datetimeFigureOut">
              <a:rPr lang="en-US" smtClean="0"/>
              <a:t>10/28/2024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485153F-1E9D-4382-8356-A4ABA8B3CE90}" type="slidenum">
              <a:rPr lang="en-US" smtClean="0"/>
              <a:t>‹#›</a:t>
            </a:fld>
            <a:endParaRPr lang="en-US"/>
          </a:p>
        </p:txBody>
      </p:sp>
    </p:spTree>
    <p:extLst>
      <p:ext uri="{BB962C8B-B14F-4D97-AF65-F5344CB8AC3E}">
        <p14:creationId xmlns:p14="http://schemas.microsoft.com/office/powerpoint/2010/main" val="3880828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BCB74-BE6B-9D5C-96A1-FC2487E5FB02}"/>
              </a:ext>
            </a:extLst>
          </p:cNvPr>
          <p:cNvSpPr>
            <a:spLocks noGrp="1"/>
          </p:cNvSpPr>
          <p:nvPr>
            <p:ph type="title"/>
          </p:nvPr>
        </p:nvSpPr>
        <p:spPr>
          <a:xfrm>
            <a:off x="1864956" y="517578"/>
            <a:ext cx="8911687" cy="885094"/>
          </a:xfrm>
        </p:spPr>
        <p:txBody>
          <a:bodyPr/>
          <a:lstStyle/>
          <a:p>
            <a:pPr algn="ctr"/>
            <a:r>
              <a:rPr lang="de-AT" altLang="de-DE" b="1" dirty="0">
                <a:solidFill>
                  <a:schemeClr val="tx1"/>
                </a:solidFill>
                <a:latin typeface="Arial" charset="0"/>
              </a:rPr>
              <a:t>Teodoliti optik</a:t>
            </a:r>
            <a:endParaRPr lang="en-US" dirty="0"/>
          </a:p>
        </p:txBody>
      </p:sp>
      <p:sp>
        <p:nvSpPr>
          <p:cNvPr id="5" name="TextBox 4">
            <a:extLst>
              <a:ext uri="{FF2B5EF4-FFF2-40B4-BE49-F238E27FC236}">
                <a16:creationId xmlns:a16="http://schemas.microsoft.com/office/drawing/2014/main" id="{3645613B-2158-28E8-724A-31567F7909F3}"/>
              </a:ext>
            </a:extLst>
          </p:cNvPr>
          <p:cNvSpPr txBox="1"/>
          <p:nvPr/>
        </p:nvSpPr>
        <p:spPr>
          <a:xfrm>
            <a:off x="1538056" y="1853615"/>
            <a:ext cx="6094520" cy="1477328"/>
          </a:xfrm>
          <a:prstGeom prst="rect">
            <a:avLst/>
          </a:prstGeom>
          <a:noFill/>
        </p:spPr>
        <p:txBody>
          <a:bodyPr wrap="square">
            <a:spAutoFit/>
          </a:bodyPr>
          <a:lstStyle/>
          <a:p>
            <a:pPr eaLnBrk="1" hangingPunct="1">
              <a:spcBef>
                <a:spcPct val="0"/>
              </a:spcBef>
              <a:buClrTx/>
              <a:buSzTx/>
              <a:buFontTx/>
              <a:buNone/>
            </a:pPr>
            <a:r>
              <a:rPr lang="de-AT" altLang="de-DE" sz="1800" dirty="0">
                <a:solidFill>
                  <a:schemeClr val="tx1"/>
                </a:solidFill>
                <a:latin typeface="Arial" panose="020B0604020202020204" pitchFamily="34" charset="0"/>
              </a:rPr>
              <a:t>Teodolitët optik i kanë rrethet prej qelqit. </a:t>
            </a:r>
          </a:p>
          <a:p>
            <a:pPr algn="just" eaLnBrk="1" hangingPunct="1">
              <a:spcBef>
                <a:spcPct val="0"/>
              </a:spcBef>
              <a:buClrTx/>
              <a:buSzTx/>
              <a:buFontTx/>
              <a:buNone/>
            </a:pPr>
            <a:r>
              <a:rPr lang="de-AT" altLang="de-DE" sz="1800" dirty="0">
                <a:solidFill>
                  <a:schemeClr val="tx1"/>
                </a:solidFill>
                <a:latin typeface="Arial" panose="020B0604020202020204" pitchFamily="34" charset="0"/>
              </a:rPr>
              <a:t>Ndërtimi i avansuar i mikroskopit ka mundsuar bartjen e fotografisë prej limbit në vend të përshtshëm për lexim. Okulari i mikroskopit për lexim ndodhet pranë okularit të durbinit.</a:t>
            </a:r>
          </a:p>
        </p:txBody>
      </p:sp>
      <p:pic>
        <p:nvPicPr>
          <p:cNvPr id="6" name="Picture 2">
            <a:extLst>
              <a:ext uri="{FF2B5EF4-FFF2-40B4-BE49-F238E27FC236}">
                <a16:creationId xmlns:a16="http://schemas.microsoft.com/office/drawing/2014/main" id="{C968E291-1BB8-B60F-4822-7F4684DE2C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9649" b="14709"/>
          <a:stretch>
            <a:fillRect/>
          </a:stretch>
        </p:blipFill>
        <p:spPr bwMode="auto">
          <a:xfrm>
            <a:off x="7632576" y="3017785"/>
            <a:ext cx="2411412" cy="332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6E70342E-6A1E-BBCF-F7A9-9FEC646A52A7}"/>
              </a:ext>
            </a:extLst>
          </p:cNvPr>
          <p:cNvSpPr txBox="1"/>
          <p:nvPr/>
        </p:nvSpPr>
        <p:spPr>
          <a:xfrm>
            <a:off x="4210235" y="5275101"/>
            <a:ext cx="3617650" cy="369332"/>
          </a:xfrm>
          <a:prstGeom prst="rect">
            <a:avLst/>
          </a:prstGeom>
          <a:noFill/>
        </p:spPr>
        <p:txBody>
          <a:bodyPr wrap="square">
            <a:spAutoFit/>
          </a:bodyPr>
          <a:lstStyle/>
          <a:p>
            <a:pPr eaLnBrk="1" hangingPunct="1">
              <a:spcBef>
                <a:spcPct val="0"/>
              </a:spcBef>
              <a:buClrTx/>
              <a:buSzTx/>
              <a:buFontTx/>
              <a:buNone/>
            </a:pPr>
            <a:r>
              <a:rPr lang="de-AT" altLang="de-DE" sz="1800" dirty="0">
                <a:solidFill>
                  <a:schemeClr val="tx1"/>
                </a:solidFill>
                <a:latin typeface="Arial" panose="020B0604020202020204" pitchFamily="34" charset="0"/>
              </a:rPr>
              <a:t>Teodoliti optik Zeiss Theo 010b </a:t>
            </a:r>
          </a:p>
        </p:txBody>
      </p:sp>
    </p:spTree>
    <p:extLst>
      <p:ext uri="{BB962C8B-B14F-4D97-AF65-F5344CB8AC3E}">
        <p14:creationId xmlns:p14="http://schemas.microsoft.com/office/powerpoint/2010/main" val="2899852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F3-B3B7-B93F-119B-AA0B3A145FB5}"/>
              </a:ext>
            </a:extLst>
          </p:cNvPr>
          <p:cNvSpPr>
            <a:spLocks noGrp="1"/>
          </p:cNvSpPr>
          <p:nvPr>
            <p:ph type="title"/>
          </p:nvPr>
        </p:nvSpPr>
        <p:spPr/>
        <p:txBody>
          <a:bodyPr/>
          <a:lstStyle/>
          <a:p>
            <a:pPr algn="ctr"/>
            <a:r>
              <a:rPr lang="de-AT" dirty="0">
                <a:latin typeface="Arial" panose="020B0604020202020204" pitchFamily="34" charset="0"/>
                <a:cs typeface="Arial" panose="020B0604020202020204" pitchFamily="34" charset="0"/>
              </a:rPr>
              <a:t>Boshtet e teodolitit</a:t>
            </a:r>
            <a:endParaRPr lang="en-US" dirty="0">
              <a:latin typeface="Arial" panose="020B0604020202020204" pitchFamily="34" charset="0"/>
              <a:cs typeface="Arial" panose="020B0604020202020204" pitchFamily="34" charset="0"/>
            </a:endParaRPr>
          </a:p>
        </p:txBody>
      </p:sp>
      <p:pic>
        <p:nvPicPr>
          <p:cNvPr id="5" name="Picture 2">
            <a:extLst>
              <a:ext uri="{FF2B5EF4-FFF2-40B4-BE49-F238E27FC236}">
                <a16:creationId xmlns:a16="http://schemas.microsoft.com/office/drawing/2014/main" id="{421013AF-8725-A770-0B92-0EE51250C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048768" y="1342000"/>
            <a:ext cx="4938882" cy="4174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5A096FE8-175B-1A99-2F8D-FF6670EA96D8}"/>
              </a:ext>
            </a:extLst>
          </p:cNvPr>
          <p:cNvSpPr txBox="1"/>
          <p:nvPr/>
        </p:nvSpPr>
        <p:spPr>
          <a:xfrm>
            <a:off x="954292" y="1264555"/>
            <a:ext cx="6094476" cy="5632311"/>
          </a:xfrm>
          <a:prstGeom prst="rect">
            <a:avLst/>
          </a:prstGeom>
          <a:noFill/>
        </p:spPr>
        <p:txBody>
          <a:bodyPr wrap="square">
            <a:spAutoFit/>
          </a:bodyPr>
          <a:lstStyle/>
          <a:p>
            <a:r>
              <a:rPr lang="de-AT" b="1" dirty="0">
                <a:latin typeface="Arial" panose="020B0604020202020204" pitchFamily="34" charset="0"/>
                <a:cs typeface="Arial" panose="020B0604020202020204" pitchFamily="34" charset="0"/>
              </a:rPr>
              <a:t>Boshti vertikal OO1</a:t>
            </a:r>
            <a:r>
              <a:rPr lang="de-AT" dirty="0">
                <a:latin typeface="Arial" panose="020B0604020202020204" pitchFamily="34" charset="0"/>
                <a:cs typeface="Arial" panose="020B0604020202020204" pitchFamily="34" charset="0"/>
              </a:rPr>
              <a:t>, eshte boshti i vizimit te dylbise . Me ndihem e ketij boshti kryhet vizimi ne objekt gjate matjeve. Ky eshte nje bosht optik dhe gjate rrotullimit te tij rreth boshtit horizontal formohet </a:t>
            </a:r>
            <a:r>
              <a:rPr lang="de-AT" i="1" dirty="0">
                <a:latin typeface="Arial" panose="020B0604020202020204" pitchFamily="34" charset="0"/>
                <a:cs typeface="Arial" panose="020B0604020202020204" pitchFamily="34" charset="0"/>
              </a:rPr>
              <a:t>rrafshi i klimacionit.</a:t>
            </a:r>
          </a:p>
          <a:p>
            <a:r>
              <a:rPr lang="de-AT" b="1" dirty="0">
                <a:latin typeface="Arial" panose="020B0604020202020204" pitchFamily="34" charset="0"/>
                <a:cs typeface="Arial" panose="020B0604020202020204" pitchFamily="34" charset="0"/>
              </a:rPr>
              <a:t>Boshti i libeles cilindrike TT1, dhe boshti i libeles sferike TT1‘ </a:t>
            </a:r>
            <a:r>
              <a:rPr lang="de-AT" dirty="0">
                <a:latin typeface="Arial" panose="020B0604020202020204" pitchFamily="34" charset="0"/>
                <a:cs typeface="Arial" panose="020B0604020202020204" pitchFamily="34" charset="0"/>
              </a:rPr>
              <a:t>jane boshte matematike.</a:t>
            </a:r>
          </a:p>
          <a:p>
            <a:r>
              <a:rPr lang="de-AT" dirty="0">
                <a:latin typeface="Arial" panose="020B0604020202020204" pitchFamily="34" charset="0"/>
                <a:cs typeface="Arial" panose="020B0604020202020204" pitchFamily="34" charset="0"/>
              </a:rPr>
              <a:t>Ne pergjithesi boshtet matematike jane boshte ndihmese dhe sherbejne per te vendosur boshtet ose rrafshet e tjera te instrumentit ne pozicionin vertikal ose horizontal.</a:t>
            </a:r>
          </a:p>
          <a:p>
            <a:r>
              <a:rPr lang="de-AT" b="1" dirty="0">
                <a:latin typeface="Arial" panose="020B0604020202020204" pitchFamily="34" charset="0"/>
                <a:cs typeface="Arial" panose="020B0604020202020204" pitchFamily="34" charset="0"/>
              </a:rPr>
              <a:t>Teodoliti ka rrafshin e limbes LL1</a:t>
            </a:r>
            <a:r>
              <a:rPr lang="de-AT" dirty="0">
                <a:latin typeface="Arial" panose="020B0604020202020204" pitchFamily="34" charset="0"/>
                <a:cs typeface="Arial" panose="020B0604020202020204" pitchFamily="34" charset="0"/>
              </a:rPr>
              <a:t>, </a:t>
            </a:r>
            <a:r>
              <a:rPr lang="de-AT" b="1" dirty="0">
                <a:latin typeface="Arial" panose="020B0604020202020204" pitchFamily="34" charset="0"/>
                <a:cs typeface="Arial" panose="020B0604020202020204" pitchFamily="34" charset="0"/>
              </a:rPr>
              <a:t>te alhidades AA1 te rrethit horizontal si dhe rrafshin e limbes L‘L1‘ dhe te alhidades A‘A1‘ te rrehit vertikal.</a:t>
            </a:r>
          </a:p>
          <a:p>
            <a:r>
              <a:rPr lang="de-AT" dirty="0">
                <a:latin typeface="Arial" panose="020B0604020202020204" pitchFamily="34" charset="0"/>
                <a:cs typeface="Arial" panose="020B0604020202020204" pitchFamily="34" charset="0"/>
              </a:rPr>
              <a:t>Pas horizontimit te limbes dhe te alhidades se rrethit horizontal perfitohet rrafshi i projektimit te teodolitit.</a:t>
            </a:r>
          </a:p>
          <a:p>
            <a:r>
              <a:rPr lang="de-AT" dirty="0">
                <a:latin typeface="Arial" panose="020B0604020202020204" pitchFamily="34" charset="0"/>
                <a:cs typeface="Arial" panose="020B0604020202020204" pitchFamily="34" charset="0"/>
              </a:rPr>
              <a:t>Qe te mund te maten kendet, pjeset e ndryshme te teodolitit duhet zene pozicione te caktuara kundrejt njeri-tjetrit, pra duhet te plotesojne kushtet gjeometrike perkatese, perndryshme matjejt shoqerohen me gabime instrumentale te karakterit sistematik prandaj para matjeve duhet te kontrollohet dhe te retifikohet.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5041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4798E-7932-DE5E-57CF-C446FB02536D}"/>
              </a:ext>
            </a:extLst>
          </p:cNvPr>
          <p:cNvSpPr>
            <a:spLocks noGrp="1"/>
          </p:cNvSpPr>
          <p:nvPr>
            <p:ph type="title"/>
          </p:nvPr>
        </p:nvSpPr>
        <p:spPr>
          <a:xfrm>
            <a:off x="1971488" y="2515053"/>
            <a:ext cx="8911687" cy="1280890"/>
          </a:xfrm>
        </p:spPr>
        <p:txBody>
          <a:bodyPr/>
          <a:lstStyle/>
          <a:p>
            <a:pPr algn="ctr"/>
            <a:r>
              <a:rPr lang="en-US" dirty="0"/>
              <a:t>ESE- </a:t>
            </a:r>
            <a:r>
              <a:rPr lang="en-US" dirty="0" err="1"/>
              <a:t>Kontrollimi</a:t>
            </a:r>
            <a:r>
              <a:rPr lang="en-US" dirty="0"/>
              <a:t> </a:t>
            </a:r>
            <a:r>
              <a:rPr lang="en-US" dirty="0" err="1"/>
              <a:t>dhe</a:t>
            </a:r>
            <a:r>
              <a:rPr lang="en-US" dirty="0"/>
              <a:t> </a:t>
            </a:r>
            <a:r>
              <a:rPr lang="en-US" dirty="0" err="1"/>
              <a:t>retifikimi</a:t>
            </a:r>
            <a:r>
              <a:rPr lang="en-US" dirty="0"/>
              <a:t> I </a:t>
            </a:r>
            <a:r>
              <a:rPr lang="en-US" dirty="0" err="1"/>
              <a:t>kushteve</a:t>
            </a:r>
            <a:r>
              <a:rPr lang="en-US" dirty="0"/>
              <a:t> </a:t>
            </a:r>
            <a:r>
              <a:rPr lang="en-US" dirty="0" err="1"/>
              <a:t>te</a:t>
            </a:r>
            <a:r>
              <a:rPr lang="en-US" dirty="0"/>
              <a:t> </a:t>
            </a:r>
            <a:r>
              <a:rPr lang="en-US" dirty="0" err="1"/>
              <a:t>teodolitit</a:t>
            </a:r>
            <a:r>
              <a:rPr lang="en-US" dirty="0"/>
              <a:t> </a:t>
            </a:r>
          </a:p>
        </p:txBody>
      </p:sp>
    </p:spTree>
    <p:extLst>
      <p:ext uri="{BB962C8B-B14F-4D97-AF65-F5344CB8AC3E}">
        <p14:creationId xmlns:p14="http://schemas.microsoft.com/office/powerpoint/2010/main" val="1436786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DDA65-969E-4193-F6E8-43A9C9F77EC9}"/>
              </a:ext>
            </a:extLst>
          </p:cNvPr>
          <p:cNvSpPr>
            <a:spLocks noGrp="1"/>
          </p:cNvSpPr>
          <p:nvPr>
            <p:ph type="title"/>
          </p:nvPr>
        </p:nvSpPr>
        <p:spPr>
          <a:xfrm>
            <a:off x="1811689" y="499823"/>
            <a:ext cx="8911687" cy="929482"/>
          </a:xfrm>
        </p:spPr>
        <p:txBody>
          <a:bodyPr>
            <a:normAutofit fontScale="90000"/>
          </a:bodyPr>
          <a:lstStyle/>
          <a:p>
            <a:pPr algn="ctr"/>
            <a:r>
              <a:rPr lang="de-AT" altLang="de-DE" b="1" dirty="0">
                <a:latin typeface="Arial" panose="020B0604020202020204" pitchFamily="34" charset="0"/>
                <a:cs typeface="Arial" panose="020B0604020202020204" pitchFamily="34" charset="0"/>
              </a:rPr>
              <a:t>Teodolitët klasik</a:t>
            </a:r>
            <a:br>
              <a:rPr lang="de-AT" altLang="de-DE" b="1"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52B47FCB-DA67-7050-194E-3D4CC3A34F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041" y="1708952"/>
            <a:ext cx="8111298" cy="320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6721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90DFA-859F-C3F9-FE06-3E5022DAD63D}"/>
              </a:ext>
            </a:extLst>
          </p:cNvPr>
          <p:cNvSpPr>
            <a:spLocks noGrp="1"/>
          </p:cNvSpPr>
          <p:nvPr>
            <p:ph type="title"/>
          </p:nvPr>
        </p:nvSpPr>
        <p:spPr>
          <a:xfrm>
            <a:off x="1714035" y="526455"/>
            <a:ext cx="8911687" cy="1280890"/>
          </a:xfrm>
        </p:spPr>
        <p:txBody>
          <a:bodyPr/>
          <a:lstStyle/>
          <a:p>
            <a:pPr algn="ctr"/>
            <a:r>
              <a:rPr lang="de-AT" altLang="de-DE" b="1" dirty="0">
                <a:solidFill>
                  <a:schemeClr val="tx1"/>
                </a:solidFill>
                <a:latin typeface="Arial" charset="0"/>
              </a:rPr>
              <a:t>Teodoliti elektronik </a:t>
            </a:r>
            <a:endParaRPr lang="en-US" dirty="0"/>
          </a:p>
        </p:txBody>
      </p:sp>
      <p:pic>
        <p:nvPicPr>
          <p:cNvPr id="4" name="Picture 2">
            <a:extLst>
              <a:ext uri="{FF2B5EF4-FFF2-40B4-BE49-F238E27FC236}">
                <a16:creationId xmlns:a16="http://schemas.microsoft.com/office/drawing/2014/main" id="{0BF34571-3468-3895-9725-7622450536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804" r="26146" b="14110"/>
          <a:stretch>
            <a:fillRect/>
          </a:stretch>
        </p:blipFill>
        <p:spPr bwMode="auto">
          <a:xfrm>
            <a:off x="6689293" y="1565830"/>
            <a:ext cx="2657475" cy="355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E0B86CB2-F4A4-43CA-F5F2-E36A927603E4}"/>
              </a:ext>
            </a:extLst>
          </p:cNvPr>
          <p:cNvSpPr txBox="1"/>
          <p:nvPr/>
        </p:nvSpPr>
        <p:spPr>
          <a:xfrm>
            <a:off x="5284433" y="5050656"/>
            <a:ext cx="6094520" cy="369332"/>
          </a:xfrm>
          <a:prstGeom prst="rect">
            <a:avLst/>
          </a:prstGeom>
          <a:noFill/>
        </p:spPr>
        <p:txBody>
          <a:bodyPr wrap="square">
            <a:spAutoFit/>
          </a:bodyPr>
          <a:lstStyle/>
          <a:p>
            <a:pPr eaLnBrk="1" hangingPunct="1">
              <a:spcBef>
                <a:spcPct val="0"/>
              </a:spcBef>
              <a:buClrTx/>
              <a:buSzTx/>
              <a:buFontTx/>
              <a:buNone/>
            </a:pPr>
            <a:r>
              <a:rPr lang="de-AT" altLang="de-DE" sz="1800" b="1" dirty="0">
                <a:solidFill>
                  <a:schemeClr val="tx1"/>
                </a:solidFill>
                <a:latin typeface="Arial" panose="020B0604020202020204" pitchFamily="34" charset="0"/>
              </a:rPr>
              <a:t>Teodoliti elektronik South survey ET-02</a:t>
            </a:r>
            <a:endParaRPr lang="de-AT" altLang="de-DE" sz="1800" dirty="0">
              <a:solidFill>
                <a:schemeClr val="tx1"/>
              </a:solidFill>
              <a:latin typeface="Arial" panose="020B0604020202020204" pitchFamily="34" charset="0"/>
            </a:endParaRPr>
          </a:p>
        </p:txBody>
      </p:sp>
      <p:sp>
        <p:nvSpPr>
          <p:cNvPr id="8" name="TextBox 7">
            <a:extLst>
              <a:ext uri="{FF2B5EF4-FFF2-40B4-BE49-F238E27FC236}">
                <a16:creationId xmlns:a16="http://schemas.microsoft.com/office/drawing/2014/main" id="{726EBD2B-9E7B-29A5-90BA-50C27F340EE7}"/>
              </a:ext>
            </a:extLst>
          </p:cNvPr>
          <p:cNvSpPr txBox="1"/>
          <p:nvPr/>
        </p:nvSpPr>
        <p:spPr>
          <a:xfrm>
            <a:off x="916619" y="1868090"/>
            <a:ext cx="6094520" cy="1477328"/>
          </a:xfrm>
          <a:prstGeom prst="rect">
            <a:avLst/>
          </a:prstGeom>
          <a:noFill/>
        </p:spPr>
        <p:txBody>
          <a:bodyPr wrap="square">
            <a:spAutoFit/>
          </a:bodyPr>
          <a:lstStyle/>
          <a:p>
            <a:r>
              <a:rPr lang="de-AT" altLang="de-DE" sz="1800" dirty="0">
                <a:solidFill>
                  <a:schemeClr val="tx1"/>
                </a:solidFill>
                <a:latin typeface="Arial" panose="020B0604020202020204" pitchFamily="34" charset="0"/>
              </a:rPr>
              <a:t>Teodolitët elektronik kanë ndërtim të posaqem të rretheve të përshtatshëm për lexime duke përdorur sisteme elektrooptike, të cilët mundësojnë memorimin e leximit të limbit si dhe duke përdorur programe memoruese bëjnë përpunimin e të dhënave</a:t>
            </a:r>
            <a:endParaRPr lang="en-US" dirty="0"/>
          </a:p>
        </p:txBody>
      </p:sp>
    </p:spTree>
    <p:extLst>
      <p:ext uri="{BB962C8B-B14F-4D97-AF65-F5344CB8AC3E}">
        <p14:creationId xmlns:p14="http://schemas.microsoft.com/office/powerpoint/2010/main" val="4171404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1C0A5-9A55-81D1-B865-6555F2759021}"/>
              </a:ext>
            </a:extLst>
          </p:cNvPr>
          <p:cNvSpPr>
            <a:spLocks noGrp="1"/>
          </p:cNvSpPr>
          <p:nvPr>
            <p:ph type="title"/>
          </p:nvPr>
        </p:nvSpPr>
        <p:spPr/>
        <p:txBody>
          <a:bodyPr/>
          <a:lstStyle/>
          <a:p>
            <a:pPr algn="ctr"/>
            <a:r>
              <a:rPr lang="de-AT" altLang="de-DE" b="1" dirty="0">
                <a:solidFill>
                  <a:schemeClr val="tx1"/>
                </a:solidFill>
                <a:latin typeface="Arial" charset="0"/>
              </a:rPr>
              <a:t>Teodolitët elektronik dhe laserik</a:t>
            </a:r>
            <a:endParaRPr lang="en-US" dirty="0"/>
          </a:p>
        </p:txBody>
      </p:sp>
      <p:pic>
        <p:nvPicPr>
          <p:cNvPr id="4" name="Picture 2">
            <a:extLst>
              <a:ext uri="{FF2B5EF4-FFF2-40B4-BE49-F238E27FC236}">
                <a16:creationId xmlns:a16="http://schemas.microsoft.com/office/drawing/2014/main" id="{10E2EFA3-5D36-0EF3-72AA-1B93E9DD5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3025" y="1881188"/>
            <a:ext cx="8911687" cy="3494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0123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EBF5A-E468-3E60-837A-FCA3179F32FD}"/>
              </a:ext>
            </a:extLst>
          </p:cNvPr>
          <p:cNvSpPr>
            <a:spLocks noGrp="1"/>
          </p:cNvSpPr>
          <p:nvPr>
            <p:ph type="title"/>
          </p:nvPr>
        </p:nvSpPr>
        <p:spPr>
          <a:xfrm>
            <a:off x="1900466" y="375535"/>
            <a:ext cx="8911687" cy="1280890"/>
          </a:xfrm>
        </p:spPr>
        <p:txBody>
          <a:bodyPr/>
          <a:lstStyle/>
          <a:p>
            <a:pPr algn="ctr"/>
            <a:r>
              <a:rPr lang="en-US" dirty="0" err="1">
                <a:latin typeface="Arial" panose="020B0604020202020204" pitchFamily="34" charset="0"/>
                <a:cs typeface="Arial" panose="020B0604020202020204" pitchFamily="34" charset="0"/>
              </a:rPr>
              <a:t>Instrumenti</a:t>
            </a:r>
            <a:r>
              <a:rPr lang="en-US" dirty="0">
                <a:latin typeface="Arial" panose="020B0604020202020204" pitchFamily="34" charset="0"/>
                <a:cs typeface="Arial" panose="020B0604020202020204" pitchFamily="34" charset="0"/>
              </a:rPr>
              <a:t> per </a:t>
            </a:r>
            <a:r>
              <a:rPr lang="en-US" dirty="0" err="1">
                <a:latin typeface="Arial" panose="020B0604020202020204" pitchFamily="34" charset="0"/>
                <a:cs typeface="Arial" panose="020B0604020202020204" pitchFamily="34" charset="0"/>
              </a:rPr>
              <a:t>matjen</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kendeve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Teodoliti</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46FDAC5-643C-893C-DAE5-8A2A7F071C39}"/>
              </a:ext>
            </a:extLst>
          </p:cNvPr>
          <p:cNvSpPr txBox="1"/>
          <p:nvPr/>
        </p:nvSpPr>
        <p:spPr>
          <a:xfrm>
            <a:off x="1715609" y="1786178"/>
            <a:ext cx="8023193" cy="2585323"/>
          </a:xfrm>
          <a:prstGeom prst="rect">
            <a:avLst/>
          </a:prstGeom>
          <a:noFill/>
        </p:spPr>
        <p:txBody>
          <a:bodyPr wrap="square">
            <a:spAutoFit/>
          </a:bodyPr>
          <a:lstStyle/>
          <a:p>
            <a:r>
              <a:rPr lang="de-AT" altLang="de-DE" sz="1800" dirty="0">
                <a:solidFill>
                  <a:schemeClr val="tx1"/>
                </a:solidFill>
                <a:latin typeface="Arial" panose="020B0604020202020204" pitchFamily="34" charset="0"/>
              </a:rPr>
              <a:t>Pjeset kryesore te teodolitit jane: </a:t>
            </a:r>
          </a:p>
          <a:p>
            <a:pPr marL="342900" indent="-342900">
              <a:buAutoNum type="arabicPeriod"/>
            </a:pPr>
            <a:r>
              <a:rPr lang="de-AT" dirty="0">
                <a:latin typeface="Arial" panose="020B0604020202020204" pitchFamily="34" charset="0"/>
              </a:rPr>
              <a:t>Dylbia (rrotullohet rreth boshtit te vet horizontal- nderton dhe boshtin vizual)</a:t>
            </a:r>
          </a:p>
          <a:p>
            <a:pPr marL="342900" indent="-342900">
              <a:buAutoNum type="arabicPeriod"/>
            </a:pPr>
            <a:r>
              <a:rPr lang="de-AT" dirty="0">
                <a:latin typeface="Arial" panose="020B0604020202020204" pitchFamily="34" charset="0"/>
              </a:rPr>
              <a:t>Alhidada (rrotullohet rreth boshtit te vet vertikal qe duhet te kaloj neper qendren A‘ te rrehit horizontal-barte dylbine) mundeson edhe nje rrotullim te dylbise ne planin horizontal.</a:t>
            </a:r>
          </a:p>
          <a:p>
            <a:pPr marL="342900" indent="-342900">
              <a:buAutoNum type="arabicPeriod"/>
            </a:pPr>
            <a:r>
              <a:rPr lang="de-AT" dirty="0">
                <a:latin typeface="Arial" panose="020B0604020202020204" pitchFamily="34" charset="0"/>
              </a:rPr>
              <a:t>Libela (ka boshtin e vet horizontal identik me tangjenten ne nje pike ne pjesen e lakuar te saj) nuk ka ndonje bosht rrotullimi. </a:t>
            </a:r>
          </a:p>
          <a:p>
            <a:pPr marL="342900" indent="-342900">
              <a:buAutoNum type="arabicPeriod"/>
            </a:pPr>
            <a:r>
              <a:rPr lang="de-AT" dirty="0">
                <a:latin typeface="Arial" panose="020B0604020202020204" pitchFamily="34" charset="0"/>
              </a:rPr>
              <a:t>Rrethi horizontal (limba) nuk ka ndonje bosht.</a:t>
            </a:r>
            <a:endParaRPr lang="en-US" dirty="0"/>
          </a:p>
        </p:txBody>
      </p:sp>
      <p:sp>
        <p:nvSpPr>
          <p:cNvPr id="11" name="TextBox 10">
            <a:extLst>
              <a:ext uri="{FF2B5EF4-FFF2-40B4-BE49-F238E27FC236}">
                <a16:creationId xmlns:a16="http://schemas.microsoft.com/office/drawing/2014/main" id="{C10696AD-D77F-0F69-3734-385ED372CE98}"/>
              </a:ext>
            </a:extLst>
          </p:cNvPr>
          <p:cNvSpPr txBox="1"/>
          <p:nvPr/>
        </p:nvSpPr>
        <p:spPr>
          <a:xfrm>
            <a:off x="1431523" y="4764338"/>
            <a:ext cx="8387179" cy="1477328"/>
          </a:xfrm>
          <a:prstGeom prst="rect">
            <a:avLst/>
          </a:prstGeom>
          <a:noFill/>
        </p:spPr>
        <p:txBody>
          <a:bodyPr wrap="square">
            <a:spAutoFit/>
          </a:bodyPr>
          <a:lstStyle/>
          <a:p>
            <a:r>
              <a:rPr lang="de-AT" dirty="0">
                <a:latin typeface="Arial" panose="020B0604020202020204" pitchFamily="34" charset="0"/>
              </a:rPr>
              <a:t>Qe te mund te punohet me teodolit, ai centrohet sakte mbi piken gjeodezike, i vendosur ne lartesi te pershtatshme mbi trekembesh te perforcuar mire per siperfaqe te tokes. Lartesia e teodolitit ne pozicion pune ndryshon nga stacioni ne stacion por gjithenje i pershtatet lartesise se personit qe kryen matjen. Mund te vendoset edhe mbi shtylle te fiksuar ne menyre te perhershme prej betoni.</a:t>
            </a:r>
            <a:endParaRPr lang="en-US" dirty="0"/>
          </a:p>
        </p:txBody>
      </p:sp>
    </p:spTree>
    <p:extLst>
      <p:ext uri="{BB962C8B-B14F-4D97-AF65-F5344CB8AC3E}">
        <p14:creationId xmlns:p14="http://schemas.microsoft.com/office/powerpoint/2010/main" val="3152188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41">
            <a:extLst>
              <a:ext uri="{FF2B5EF4-FFF2-40B4-BE49-F238E27FC236}">
                <a16:creationId xmlns:a16="http://schemas.microsoft.com/office/drawing/2014/main" id="{EF9C60D4-D85C-C810-CAE2-220181EF6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1918" y="123132"/>
            <a:ext cx="7437506" cy="663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0801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4A0A8-20B6-4B39-1C5E-34F2E09A606C}"/>
              </a:ext>
            </a:extLst>
          </p:cNvPr>
          <p:cNvSpPr>
            <a:spLocks noGrp="1"/>
          </p:cNvSpPr>
          <p:nvPr>
            <p:ph type="title"/>
          </p:nvPr>
        </p:nvSpPr>
        <p:spPr>
          <a:xfrm>
            <a:off x="1767301" y="189104"/>
            <a:ext cx="8911687" cy="1280890"/>
          </a:xfrm>
        </p:spPr>
        <p:txBody>
          <a:bodyPr/>
          <a:lstStyle/>
          <a:p>
            <a:pPr algn="ctr"/>
            <a:r>
              <a:rPr lang="de-AT" dirty="0"/>
              <a:t>Boshtet dhe rrafshet e teodolitit</a:t>
            </a:r>
            <a:endParaRPr lang="en-US" dirty="0"/>
          </a:p>
        </p:txBody>
      </p:sp>
      <p:sp>
        <p:nvSpPr>
          <p:cNvPr id="6" name="TextBox 5">
            <a:extLst>
              <a:ext uri="{FF2B5EF4-FFF2-40B4-BE49-F238E27FC236}">
                <a16:creationId xmlns:a16="http://schemas.microsoft.com/office/drawing/2014/main" id="{E4CA5B07-4B9C-2DF6-9AD0-2CBF15098AC5}"/>
              </a:ext>
            </a:extLst>
          </p:cNvPr>
          <p:cNvSpPr txBox="1"/>
          <p:nvPr/>
        </p:nvSpPr>
        <p:spPr>
          <a:xfrm>
            <a:off x="687388" y="1369388"/>
            <a:ext cx="6094520" cy="5078313"/>
          </a:xfrm>
          <a:prstGeom prst="rect">
            <a:avLst/>
          </a:prstGeom>
          <a:noFill/>
        </p:spPr>
        <p:txBody>
          <a:bodyPr wrap="square">
            <a:spAutoFit/>
          </a:bodyPr>
          <a:lstStyle/>
          <a:p>
            <a:r>
              <a:rPr lang="de-AT" dirty="0">
                <a:latin typeface="Arial" panose="020B0604020202020204" pitchFamily="34" charset="0"/>
              </a:rPr>
              <a:t>Saktesia e matjes se kendeve me teodolit varet nga cilesite e sistemit te boshteve, rreth te cilave rrotullohen pjeset e ndryshme te teodolitit, si: dylbia, alhidada, limba etj.</a:t>
            </a:r>
          </a:p>
          <a:p>
            <a:r>
              <a:rPr lang="de-AT" dirty="0">
                <a:latin typeface="Arial" panose="020B0604020202020204" pitchFamily="34" charset="0"/>
              </a:rPr>
              <a:t>Sipas perberjes ne vetvete te teodolitit dallojme tre lloje te boshtesh: </a:t>
            </a:r>
          </a:p>
          <a:p>
            <a:pPr marL="285750" indent="-285750">
              <a:buFont typeface="Arial" panose="020B0604020202020204" pitchFamily="34" charset="0"/>
              <a:buChar char="•"/>
            </a:pPr>
            <a:r>
              <a:rPr lang="de-AT" dirty="0">
                <a:latin typeface="Arial" panose="020B0604020202020204" pitchFamily="34" charset="0"/>
              </a:rPr>
              <a:t>Boshti mekanik</a:t>
            </a:r>
          </a:p>
          <a:p>
            <a:pPr marL="285750" indent="-285750">
              <a:buFont typeface="Arial" panose="020B0604020202020204" pitchFamily="34" charset="0"/>
              <a:buChar char="•"/>
            </a:pPr>
            <a:r>
              <a:rPr lang="de-AT" dirty="0">
                <a:latin typeface="Arial" panose="020B0604020202020204" pitchFamily="34" charset="0"/>
              </a:rPr>
              <a:t>Boshti optik</a:t>
            </a:r>
          </a:p>
          <a:p>
            <a:pPr marL="285750" indent="-285750">
              <a:buFont typeface="Arial" panose="020B0604020202020204" pitchFamily="34" charset="0"/>
              <a:buChar char="•"/>
            </a:pPr>
            <a:r>
              <a:rPr lang="de-AT" dirty="0">
                <a:latin typeface="Arial" panose="020B0604020202020204" pitchFamily="34" charset="0"/>
              </a:rPr>
              <a:t>Boshti matematik </a:t>
            </a:r>
          </a:p>
          <a:p>
            <a:pPr marL="285750" indent="-285750">
              <a:buFont typeface="Arial" panose="020B0604020202020204" pitchFamily="34" charset="0"/>
              <a:buChar char="•"/>
            </a:pPr>
            <a:endParaRPr lang="de-AT" dirty="0">
              <a:latin typeface="Arial" panose="020B0604020202020204" pitchFamily="34" charset="0"/>
            </a:endParaRPr>
          </a:p>
          <a:p>
            <a:r>
              <a:rPr lang="de-AT" dirty="0">
                <a:latin typeface="Arial" panose="020B0604020202020204" pitchFamily="34" charset="0"/>
              </a:rPr>
              <a:t>Ne varesi te punes qe kryejne ato ndahen ne: </a:t>
            </a:r>
          </a:p>
          <a:p>
            <a:pPr marL="285750" indent="-285750">
              <a:buFont typeface="Arial" panose="020B0604020202020204" pitchFamily="34" charset="0"/>
              <a:buChar char="•"/>
            </a:pPr>
            <a:r>
              <a:rPr lang="de-AT" dirty="0">
                <a:latin typeface="Arial" panose="020B0604020202020204" pitchFamily="34" charset="0"/>
              </a:rPr>
              <a:t>Boshte vertikale </a:t>
            </a:r>
          </a:p>
          <a:p>
            <a:pPr marL="285750" indent="-285750">
              <a:buFont typeface="Arial" panose="020B0604020202020204" pitchFamily="34" charset="0"/>
              <a:buChar char="•"/>
            </a:pPr>
            <a:r>
              <a:rPr lang="de-AT" dirty="0">
                <a:latin typeface="Arial" panose="020B0604020202020204" pitchFamily="34" charset="0"/>
              </a:rPr>
              <a:t>Boshte horizontale</a:t>
            </a:r>
          </a:p>
          <a:p>
            <a:r>
              <a:rPr lang="de-AT" dirty="0">
                <a:latin typeface="Arial" panose="020B0604020202020204" pitchFamily="34" charset="0"/>
              </a:rPr>
              <a:t>Ndersa ne varesi te formes konstruktive ndahen ne: </a:t>
            </a:r>
          </a:p>
          <a:p>
            <a:pPr marL="285750" indent="-285750">
              <a:buFont typeface="Arial" panose="020B0604020202020204" pitchFamily="34" charset="0"/>
              <a:buChar char="•"/>
            </a:pPr>
            <a:r>
              <a:rPr lang="de-AT" dirty="0">
                <a:latin typeface="Arial" panose="020B0604020202020204" pitchFamily="34" charset="0"/>
              </a:rPr>
              <a:t>Boshte konike</a:t>
            </a:r>
          </a:p>
          <a:p>
            <a:pPr marL="285750" indent="-285750">
              <a:buFont typeface="Arial" panose="020B0604020202020204" pitchFamily="34" charset="0"/>
              <a:buChar char="•"/>
            </a:pPr>
            <a:r>
              <a:rPr lang="de-AT" dirty="0">
                <a:latin typeface="Arial" panose="020B0604020202020204" pitchFamily="34" charset="0"/>
              </a:rPr>
              <a:t>Boshte cilindrike</a:t>
            </a:r>
          </a:p>
          <a:p>
            <a:pPr marL="285750" indent="-285750">
              <a:buFont typeface="Arial" panose="020B0604020202020204" pitchFamily="34" charset="0"/>
              <a:buChar char="•"/>
            </a:pPr>
            <a:r>
              <a:rPr lang="de-AT" dirty="0">
                <a:latin typeface="Arial" panose="020B0604020202020204" pitchFamily="34" charset="0"/>
              </a:rPr>
              <a:t>Boshte koniko-cilindrike</a:t>
            </a:r>
          </a:p>
          <a:p>
            <a:pPr marL="285750" indent="-285750">
              <a:buFont typeface="Arial" panose="020B0604020202020204" pitchFamily="34" charset="0"/>
              <a:buChar char="•"/>
            </a:pPr>
            <a:endParaRPr lang="en-US" dirty="0"/>
          </a:p>
        </p:txBody>
      </p:sp>
      <p:pic>
        <p:nvPicPr>
          <p:cNvPr id="8" name="Picture 2">
            <a:extLst>
              <a:ext uri="{FF2B5EF4-FFF2-40B4-BE49-F238E27FC236}">
                <a16:creationId xmlns:a16="http://schemas.microsoft.com/office/drawing/2014/main" id="{063C5A72-ED6E-7277-4964-369779914A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7385" r="2039"/>
          <a:stretch>
            <a:fillRect/>
          </a:stretch>
        </p:blipFill>
        <p:spPr>
          <a:xfrm>
            <a:off x="6947905" y="829549"/>
            <a:ext cx="4878388"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a:extLst>
              <a:ext uri="{FF2B5EF4-FFF2-40B4-BE49-F238E27FC236}">
                <a16:creationId xmlns:a16="http://schemas.microsoft.com/office/drawing/2014/main" id="{B10EE38D-92CD-73A7-D375-2F93D18338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8032" y="4563871"/>
            <a:ext cx="12192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a:extLst>
              <a:ext uri="{FF2B5EF4-FFF2-40B4-BE49-F238E27FC236}">
                <a16:creationId xmlns:a16="http://schemas.microsoft.com/office/drawing/2014/main" id="{101F60A4-2EF1-9ABC-3339-3C5B2B7AB6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4757" y="2819311"/>
            <a:ext cx="120015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2102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CE6E-AC53-3D4F-631F-C79B35EA0978}"/>
              </a:ext>
            </a:extLst>
          </p:cNvPr>
          <p:cNvSpPr>
            <a:spLocks noGrp="1"/>
          </p:cNvSpPr>
          <p:nvPr>
            <p:ph type="title"/>
          </p:nvPr>
        </p:nvSpPr>
        <p:spPr>
          <a:xfrm>
            <a:off x="2095776" y="419924"/>
            <a:ext cx="8911687" cy="1280890"/>
          </a:xfrm>
        </p:spPr>
        <p:txBody>
          <a:bodyPr/>
          <a:lstStyle/>
          <a:p>
            <a:pPr algn="ctr"/>
            <a:r>
              <a:rPr lang="en-US" dirty="0" err="1">
                <a:latin typeface="Arial" panose="020B0604020202020204" pitchFamily="34" charset="0"/>
                <a:cs typeface="Arial" panose="020B0604020202020204" pitchFamily="34" charset="0"/>
              </a:rPr>
              <a:t>Boshtet</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teodolitit</a:t>
            </a:r>
            <a:endParaRPr lang="en-US" dirty="0">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8BC898EF-68F7-2D12-C34F-6AFD3C59033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20480" y="1166018"/>
            <a:ext cx="620395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a:extLst>
              <a:ext uri="{FF2B5EF4-FFF2-40B4-BE49-F238E27FC236}">
                <a16:creationId xmlns:a16="http://schemas.microsoft.com/office/drawing/2014/main" id="{0C5CE548-5C27-2616-C2A0-EABE28CC53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626783" y="1609398"/>
            <a:ext cx="4938882" cy="4174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2086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05102-19C9-FE2C-8D9F-3AEE44310270}"/>
              </a:ext>
            </a:extLst>
          </p:cNvPr>
          <p:cNvSpPr>
            <a:spLocks noGrp="1"/>
          </p:cNvSpPr>
          <p:nvPr>
            <p:ph type="title"/>
          </p:nvPr>
        </p:nvSpPr>
        <p:spPr/>
        <p:txBody>
          <a:bodyPr/>
          <a:lstStyle/>
          <a:p>
            <a:pPr algn="ctr"/>
            <a:r>
              <a:rPr lang="de-AT" dirty="0"/>
              <a:t>Boshtet e teodolitit</a:t>
            </a:r>
            <a:endParaRPr lang="en-US" dirty="0"/>
          </a:p>
        </p:txBody>
      </p:sp>
      <p:sp>
        <p:nvSpPr>
          <p:cNvPr id="6" name="TextBox 5">
            <a:extLst>
              <a:ext uri="{FF2B5EF4-FFF2-40B4-BE49-F238E27FC236}">
                <a16:creationId xmlns:a16="http://schemas.microsoft.com/office/drawing/2014/main" id="{6466D74F-0BBC-C15C-261C-CE3D05BFAC56}"/>
              </a:ext>
            </a:extLst>
          </p:cNvPr>
          <p:cNvSpPr txBox="1"/>
          <p:nvPr/>
        </p:nvSpPr>
        <p:spPr>
          <a:xfrm>
            <a:off x="1092338" y="1679567"/>
            <a:ext cx="5591926" cy="5078313"/>
          </a:xfrm>
          <a:prstGeom prst="rect">
            <a:avLst/>
          </a:prstGeom>
          <a:noFill/>
        </p:spPr>
        <p:txBody>
          <a:bodyPr wrap="square">
            <a:spAutoFit/>
          </a:bodyPr>
          <a:lstStyle/>
          <a:p>
            <a:r>
              <a:rPr lang="de-AT" b="1" dirty="0">
                <a:latin typeface="Arial" panose="020B0604020202020204" pitchFamily="34" charset="0"/>
                <a:cs typeface="Arial" panose="020B0604020202020204" pitchFamily="34" charset="0"/>
              </a:rPr>
              <a:t>Boshti vertikal VV1</a:t>
            </a:r>
            <a:r>
              <a:rPr lang="de-AT" dirty="0">
                <a:latin typeface="Arial" panose="020B0604020202020204" pitchFamily="34" charset="0"/>
                <a:cs typeface="Arial" panose="020B0604020202020204" pitchFamily="34" charset="0"/>
              </a:rPr>
              <a:t>, rreth te cilit rrotullohet alhidada, limba dhe pjeset e siperme te instrumentit eshte bosht mekanik. Ky bosht ne varesi te llojit te instrumentit ka forme konike, cilindrike ose konik-cilindrike (ne instrumentat optik). Kryesisht rreth ketij boshti rrotullohet alhidada, ndersa limba ne instrumenta te veçante te paisura me nje vide çelës rrotullohet rreth ketij boshti ne funksion te pozicionit te ketij çelesi.</a:t>
            </a:r>
          </a:p>
          <a:p>
            <a:r>
              <a:rPr lang="de-AT" b="1" dirty="0">
                <a:latin typeface="Arial" panose="020B0604020202020204" pitchFamily="34" charset="0"/>
                <a:cs typeface="Arial" panose="020B0604020202020204" pitchFamily="34" charset="0"/>
              </a:rPr>
              <a:t>Boshti horizontal HH1,</a:t>
            </a:r>
            <a:r>
              <a:rPr lang="de-AT" dirty="0">
                <a:latin typeface="Arial" panose="020B0604020202020204" pitchFamily="34" charset="0"/>
                <a:cs typeface="Arial" panose="020B0604020202020204" pitchFamily="34" charset="0"/>
              </a:rPr>
              <a:t> rreth te cilit rrotullohet dylbia e instrumentit neper zenith eshte gjithashtu bosht mekanik. Zakonisht keta boshte jane te konstruktuar ne forme cilindrike ne mes te te cilit eshe e pozicionuar dylbia e teodolitit.</a:t>
            </a:r>
          </a:p>
          <a:p>
            <a:r>
              <a:rPr lang="de-AT" dirty="0">
                <a:latin typeface="Arial" panose="020B0604020202020204" pitchFamily="34" charset="0"/>
                <a:cs typeface="Arial" panose="020B0604020202020204" pitchFamily="34" charset="0"/>
              </a:rPr>
              <a:t>Ne te majt te tij ndodhet rrethi vertikal siç kemi thene eshte ndertuar  si rrethi horizontal prej limbes dhe alhidades.</a:t>
            </a:r>
          </a:p>
          <a:p>
            <a:endParaRPr lang="en-US" dirty="0"/>
          </a:p>
        </p:txBody>
      </p:sp>
      <p:pic>
        <p:nvPicPr>
          <p:cNvPr id="7" name="Picture 2">
            <a:extLst>
              <a:ext uri="{FF2B5EF4-FFF2-40B4-BE49-F238E27FC236}">
                <a16:creationId xmlns:a16="http://schemas.microsoft.com/office/drawing/2014/main" id="{30FCA682-F62D-DBF2-436B-621718E87D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048768" y="1342000"/>
            <a:ext cx="4938882" cy="4174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865846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701</TotalTime>
  <Words>671</Words>
  <Application>Microsoft Office PowerPoint</Application>
  <PresentationFormat>Widescreen</PresentationFormat>
  <Paragraphs>43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3</vt:lpstr>
      <vt:lpstr>Wisp</vt:lpstr>
      <vt:lpstr>Teodoliti optik</vt:lpstr>
      <vt:lpstr>Teodolitët klasik </vt:lpstr>
      <vt:lpstr>Teodoliti elektronik </vt:lpstr>
      <vt:lpstr>Teodolitët elektronik dhe laserik</vt:lpstr>
      <vt:lpstr>Instrumenti per matjen e kendeve -Teodoliti</vt:lpstr>
      <vt:lpstr>PowerPoint Presentation</vt:lpstr>
      <vt:lpstr>Boshtet dhe rrafshet e teodolitit</vt:lpstr>
      <vt:lpstr>Boshtet e teodolitit</vt:lpstr>
      <vt:lpstr>Boshtet e teodolitit</vt:lpstr>
      <vt:lpstr>Boshtet e teodolitit</vt:lpstr>
      <vt:lpstr>ESE- Kontrollimi dhe retifikimi I kushteve te teodolitit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Njësitë e matjeve </dc:title>
  <dc:creator>Fitore Bajrami</dc:creator>
  <cp:lastModifiedBy>dell</cp:lastModifiedBy>
  <cp:revision>56</cp:revision>
  <dcterms:created xsi:type="dcterms:W3CDTF">2023-10-15T12:23:20Z</dcterms:created>
  <dcterms:modified xsi:type="dcterms:W3CDTF">2024-10-28T15:03:14Z</dcterms:modified>
</cp:coreProperties>
</file>