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EE652-1E3E-439E-A620-9ED9F8BCF9B5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9C800-8697-4B03-BF55-0E8D0F076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EE652-1E3E-439E-A620-9ED9F8BCF9B5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9C800-8697-4B03-BF55-0E8D0F076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EE652-1E3E-439E-A620-9ED9F8BCF9B5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9C800-8697-4B03-BF55-0E8D0F076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EE652-1E3E-439E-A620-9ED9F8BCF9B5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9C800-8697-4B03-BF55-0E8D0F076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EE652-1E3E-439E-A620-9ED9F8BCF9B5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9C800-8697-4B03-BF55-0E8D0F076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EE652-1E3E-439E-A620-9ED9F8BCF9B5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9C800-8697-4B03-BF55-0E8D0F076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EE652-1E3E-439E-A620-9ED9F8BCF9B5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9C800-8697-4B03-BF55-0E8D0F076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EE652-1E3E-439E-A620-9ED9F8BCF9B5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9C800-8697-4B03-BF55-0E8D0F076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EE652-1E3E-439E-A620-9ED9F8BCF9B5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9C800-8697-4B03-BF55-0E8D0F076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EE652-1E3E-439E-A620-9ED9F8BCF9B5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9C800-8697-4B03-BF55-0E8D0F076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EE652-1E3E-439E-A620-9ED9F8BCF9B5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9C800-8697-4B03-BF55-0E8D0F076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EEE652-1E3E-439E-A620-9ED9F8BCF9B5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F9C800-8697-4B03-BF55-0E8D0F076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fatgzim.latifi@uni-pr.edu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90601"/>
            <a:ext cx="7772400" cy="1066799"/>
          </a:xfrm>
        </p:spPr>
        <p:txBody>
          <a:bodyPr>
            <a:normAutofit/>
          </a:bodyPr>
          <a:lstStyle/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Syllabusi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514600"/>
            <a:ext cx="6400800" cy="3124200"/>
          </a:xfrm>
        </p:spPr>
        <p:txBody>
          <a:bodyPr/>
          <a:lstStyle/>
          <a:p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Lënda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Anatomia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III</a:t>
            </a:r>
          </a:p>
          <a:p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Prishtinë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23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shtator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2025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Faliminderit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për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vëmendjen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Kushtuar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Autofit/>
          </a:bodyPr>
          <a:lstStyle/>
          <a:p>
            <a:r>
              <a:rPr lang="en-US" sz="1400" b="1" dirty="0" err="1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sz="1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dirty="0" err="1">
                <a:latin typeface="Times New Roman" pitchFamily="18" charset="0"/>
                <a:cs typeface="Times New Roman" pitchFamily="18" charset="0"/>
              </a:rPr>
              <a:t>dhëna</a:t>
            </a:r>
            <a:r>
              <a:rPr lang="en-US" sz="1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dirty="0" err="1">
                <a:latin typeface="Times New Roman" pitchFamily="18" charset="0"/>
                <a:cs typeface="Times New Roman" pitchFamily="18" charset="0"/>
              </a:rPr>
              <a:t>bazike</a:t>
            </a:r>
            <a:r>
              <a:rPr lang="en-US" sz="1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dirty="0" err="1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sz="1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dirty="0" err="1">
                <a:latin typeface="Times New Roman" pitchFamily="18" charset="0"/>
                <a:cs typeface="Times New Roman" pitchFamily="18" charset="0"/>
              </a:rPr>
              <a:t>lëndës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400" b="1" dirty="0" err="1">
                <a:latin typeface="Times New Roman" pitchFamily="18" charset="0"/>
                <a:cs typeface="Times New Roman" pitchFamily="18" charset="0"/>
              </a:rPr>
              <a:t>Njësia</a:t>
            </a:r>
            <a:r>
              <a:rPr lang="en-US" sz="1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dirty="0" err="1">
                <a:latin typeface="Times New Roman" pitchFamily="18" charset="0"/>
                <a:cs typeface="Times New Roman" pitchFamily="18" charset="0"/>
              </a:rPr>
              <a:t>akademike</a:t>
            </a:r>
            <a:r>
              <a:rPr lang="en-US" sz="1400" b="1" dirty="0">
                <a:latin typeface="Times New Roman" pitchFamily="18" charset="0"/>
                <a:cs typeface="Times New Roman" pitchFamily="18" charset="0"/>
              </a:rPr>
              <a:t>: 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Fakulteti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Bujqësisë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Veterinarisë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400" b="1" dirty="0" err="1">
                <a:latin typeface="Times New Roman" pitchFamily="18" charset="0"/>
                <a:cs typeface="Times New Roman" pitchFamily="18" charset="0"/>
              </a:rPr>
              <a:t>Titulli</a:t>
            </a:r>
            <a:r>
              <a:rPr lang="en-US" sz="1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dirty="0" err="1">
                <a:latin typeface="Times New Roman" pitchFamily="18" charset="0"/>
                <a:cs typeface="Times New Roman" pitchFamily="18" charset="0"/>
              </a:rPr>
              <a:t>lëndës</a:t>
            </a:r>
            <a:r>
              <a:rPr lang="en-US" sz="14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Anatomia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III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400" b="1" dirty="0" err="1">
                <a:latin typeface="Times New Roman" pitchFamily="18" charset="0"/>
                <a:cs typeface="Times New Roman" pitchFamily="18" charset="0"/>
              </a:rPr>
              <a:t>Niveli</a:t>
            </a:r>
            <a:r>
              <a:rPr lang="en-US" sz="14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Mjekësi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Veterinare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1400" b="1" dirty="0" err="1">
                <a:latin typeface="Times New Roman" pitchFamily="18" charset="0"/>
                <a:cs typeface="Times New Roman" pitchFamily="18" charset="0"/>
              </a:rPr>
              <a:t>Statusi</a:t>
            </a:r>
            <a:r>
              <a:rPr lang="en-US" sz="1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dirty="0" err="1">
                <a:latin typeface="Times New Roman" pitchFamily="18" charset="0"/>
                <a:cs typeface="Times New Roman" pitchFamily="18" charset="0"/>
              </a:rPr>
              <a:t>lëndës</a:t>
            </a:r>
            <a:r>
              <a:rPr lang="en-US" sz="14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Obligative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400" b="1" dirty="0" err="1">
                <a:latin typeface="Times New Roman" pitchFamily="18" charset="0"/>
                <a:cs typeface="Times New Roman" pitchFamily="18" charset="0"/>
              </a:rPr>
              <a:t>Viti</a:t>
            </a:r>
            <a:r>
              <a:rPr lang="en-US" sz="1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dirty="0" err="1">
                <a:latin typeface="Times New Roman" pitchFamily="18" charset="0"/>
                <a:cs typeface="Times New Roman" pitchFamily="18" charset="0"/>
              </a:rPr>
              <a:t>studimeve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: II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III(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semestri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3)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400" b="1" dirty="0" err="1">
                <a:latin typeface="Times New Roman" pitchFamily="18" charset="0"/>
                <a:cs typeface="Times New Roman" pitchFamily="18" charset="0"/>
              </a:rPr>
              <a:t>Numri</a:t>
            </a:r>
            <a:r>
              <a:rPr lang="en-US" sz="1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dirty="0" err="1">
                <a:latin typeface="Times New Roman" pitchFamily="18" charset="0"/>
                <a:cs typeface="Times New Roman" pitchFamily="18" charset="0"/>
              </a:rPr>
              <a:t>orëve</a:t>
            </a:r>
            <a:r>
              <a:rPr lang="en-US" sz="1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dirty="0" err="1">
                <a:latin typeface="Times New Roman" pitchFamily="18" charset="0"/>
                <a:cs typeface="Times New Roman" pitchFamily="18" charset="0"/>
              </a:rPr>
              <a:t>në</a:t>
            </a:r>
            <a:r>
              <a:rPr lang="en-US" sz="1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dirty="0" err="1">
                <a:latin typeface="Times New Roman" pitchFamily="18" charset="0"/>
                <a:cs typeface="Times New Roman" pitchFamily="18" charset="0"/>
              </a:rPr>
              <a:t>javë</a:t>
            </a:r>
            <a:r>
              <a:rPr lang="en-US" sz="14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2+3(30/45)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400" b="1" dirty="0" err="1">
                <a:latin typeface="Times New Roman" pitchFamily="18" charset="0"/>
                <a:cs typeface="Times New Roman" pitchFamily="18" charset="0"/>
              </a:rPr>
              <a:t>Vlera</a:t>
            </a:r>
            <a:r>
              <a:rPr lang="en-US" sz="1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dirty="0" err="1">
                <a:latin typeface="Times New Roman" pitchFamily="18" charset="0"/>
                <a:cs typeface="Times New Roman" pitchFamily="18" charset="0"/>
              </a:rPr>
              <a:t>në</a:t>
            </a:r>
            <a:r>
              <a:rPr lang="en-US" sz="1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dirty="0" err="1">
                <a:latin typeface="Times New Roman" pitchFamily="18" charset="0"/>
                <a:cs typeface="Times New Roman" pitchFamily="18" charset="0"/>
              </a:rPr>
              <a:t>kredi</a:t>
            </a:r>
            <a:r>
              <a:rPr lang="en-US" sz="1400" b="1" dirty="0">
                <a:latin typeface="Times New Roman" pitchFamily="18" charset="0"/>
                <a:cs typeface="Times New Roman" pitchFamily="18" charset="0"/>
              </a:rPr>
              <a:t> – ECTS: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6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400" b="1" dirty="0">
                <a:latin typeface="Times New Roman" pitchFamily="18" charset="0"/>
                <a:cs typeface="Times New Roman" pitchFamily="18" charset="0"/>
              </a:rPr>
              <a:t>Koha / </a:t>
            </a:r>
            <a:r>
              <a:rPr lang="en-US" sz="1400" b="1" dirty="0" err="1">
                <a:latin typeface="Times New Roman" pitchFamily="18" charset="0"/>
                <a:cs typeface="Times New Roman" pitchFamily="18" charset="0"/>
              </a:rPr>
              <a:t>lokacioni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:  E </a:t>
            </a:r>
            <a:r>
              <a:rPr lang="en-US" sz="1400" b="1" dirty="0" err="1" smtClean="0">
                <a:latin typeface="Times New Roman" pitchFamily="18" charset="0"/>
                <a:cs typeface="Times New Roman" pitchFamily="18" charset="0"/>
              </a:rPr>
              <a:t>Marte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dirty="0" err="1" smtClean="0">
                <a:latin typeface="Times New Roman" pitchFamily="18" charset="0"/>
                <a:cs typeface="Times New Roman" pitchFamily="18" charset="0"/>
              </a:rPr>
              <a:t>prej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 ores 14:10 – 15:4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0</a:t>
            </a:r>
          </a:p>
          <a:p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Fakulteti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Bujqësisë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Veterinarisë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Institut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kati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I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400" b="1" dirty="0" err="1" smtClean="0">
                <a:latin typeface="Times New Roman" pitchFamily="18" charset="0"/>
                <a:cs typeface="Times New Roman" pitchFamily="18" charset="0"/>
              </a:rPr>
              <a:t>Mësimëdhënësi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dirty="0" err="1">
                <a:latin typeface="Times New Roman" pitchFamily="18" charset="0"/>
                <a:cs typeface="Times New Roman" pitchFamily="18" charset="0"/>
              </a:rPr>
              <a:t>lëndës</a:t>
            </a:r>
            <a:r>
              <a:rPr lang="en-US" sz="14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Prof.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Asoc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. Dr.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Fatgzim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Latifi</a:t>
            </a:r>
            <a:endParaRPr lang="en-US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Konsultimet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Diten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Merkur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prej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ores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14:10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– 15:40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400" b="1" dirty="0" err="1">
                <a:latin typeface="Times New Roman" pitchFamily="18" charset="0"/>
                <a:cs typeface="Times New Roman" pitchFamily="18" charset="0"/>
              </a:rPr>
              <a:t>Detajet</a:t>
            </a:r>
            <a:r>
              <a:rPr lang="en-US" sz="1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dirty="0" err="1">
                <a:latin typeface="Times New Roman" pitchFamily="18" charset="0"/>
                <a:cs typeface="Times New Roman" pitchFamily="18" charset="0"/>
              </a:rPr>
              <a:t>kontaktuese</a:t>
            </a:r>
            <a:r>
              <a:rPr lang="en-US" sz="1400" b="1" dirty="0">
                <a:latin typeface="Times New Roman" pitchFamily="18" charset="0"/>
                <a:cs typeface="Times New Roman" pitchFamily="18" charset="0"/>
              </a:rPr>
              <a:t>: 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044- 702 241, 038 603 846,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Zyra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nr.29</a:t>
            </a:r>
          </a:p>
          <a:p>
            <a:r>
              <a:rPr lang="en-US" sz="1400" dirty="0" smtClean="0">
                <a:latin typeface="Times New Roman" pitchFamily="18" charset="0"/>
                <a:cs typeface="Times New Roman" pitchFamily="18" charset="0"/>
                <a:hlinkClick r:id="rId2"/>
              </a:rPr>
              <a:t>fatgzim.latifi@uni-pr.edu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/>
          <a:lstStyle/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 err="1"/>
              <a:t>Qëllimi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kursit</a:t>
            </a:r>
            <a:r>
              <a:rPr lang="en-US" sz="2000" dirty="0"/>
              <a:t> </a:t>
            </a:r>
            <a:r>
              <a:rPr lang="en-US" sz="2000" dirty="0" err="1"/>
              <a:t>është</a:t>
            </a:r>
            <a:r>
              <a:rPr lang="en-US" sz="2000" dirty="0"/>
              <a:t> </a:t>
            </a:r>
            <a:r>
              <a:rPr lang="en-US" sz="2000" dirty="0" err="1"/>
              <a:t>që</a:t>
            </a:r>
            <a:r>
              <a:rPr lang="en-US" sz="2000" dirty="0"/>
              <a:t> </a:t>
            </a:r>
            <a:r>
              <a:rPr lang="en-US" sz="2000" dirty="0" err="1"/>
              <a:t>të</a:t>
            </a:r>
            <a:r>
              <a:rPr lang="en-US" sz="2000" dirty="0"/>
              <a:t> </a:t>
            </a:r>
            <a:r>
              <a:rPr lang="en-US" sz="2000" dirty="0" err="1"/>
              <a:t>ju</a:t>
            </a:r>
            <a:r>
              <a:rPr lang="en-US" sz="2000" dirty="0"/>
              <a:t> </a:t>
            </a:r>
            <a:r>
              <a:rPr lang="en-US" sz="2000" dirty="0" err="1" smtClean="0"/>
              <a:t>mundësoj</a:t>
            </a:r>
            <a:r>
              <a:rPr lang="en-US" sz="2000" dirty="0" smtClean="0"/>
              <a:t> </a:t>
            </a:r>
            <a:r>
              <a:rPr lang="en-US" sz="2000" dirty="0" err="1"/>
              <a:t>studentëve</a:t>
            </a:r>
            <a:r>
              <a:rPr lang="en-US" sz="2000" dirty="0"/>
              <a:t> </a:t>
            </a:r>
            <a:r>
              <a:rPr lang="en-US" sz="2000" dirty="0" err="1"/>
              <a:t>që</a:t>
            </a:r>
            <a:r>
              <a:rPr lang="en-US" sz="2000" dirty="0"/>
              <a:t> </a:t>
            </a:r>
            <a:r>
              <a:rPr lang="en-US" sz="2000" dirty="0" err="1"/>
              <a:t>gjatë</a:t>
            </a:r>
            <a:r>
              <a:rPr lang="en-US" sz="2000" dirty="0"/>
              <a:t> </a:t>
            </a:r>
            <a:r>
              <a:rPr lang="en-US" sz="2000" dirty="0" err="1"/>
              <a:t>ligjeratave</a:t>
            </a:r>
            <a:r>
              <a:rPr lang="en-US" sz="2000" dirty="0"/>
              <a:t> </a:t>
            </a:r>
            <a:r>
              <a:rPr lang="en-US" sz="2000" dirty="0" err="1"/>
              <a:t>dhe</a:t>
            </a:r>
            <a:r>
              <a:rPr lang="en-US" sz="2000" dirty="0"/>
              <a:t> </a:t>
            </a:r>
            <a:r>
              <a:rPr lang="en-US" sz="2000" dirty="0" err="1"/>
              <a:t>ushtrimeve</a:t>
            </a:r>
            <a:r>
              <a:rPr lang="en-US" sz="2000" dirty="0"/>
              <a:t> </a:t>
            </a:r>
            <a:r>
              <a:rPr lang="en-US" sz="2000" dirty="0" err="1"/>
              <a:t>të</a:t>
            </a:r>
            <a:r>
              <a:rPr lang="en-US" sz="2000" dirty="0"/>
              <a:t> </a:t>
            </a:r>
            <a:r>
              <a:rPr lang="en-US" sz="2000" dirty="0" err="1"/>
              <a:t>fitojnë</a:t>
            </a:r>
            <a:r>
              <a:rPr lang="en-US" sz="2000" dirty="0"/>
              <a:t> </a:t>
            </a:r>
            <a:r>
              <a:rPr lang="it-IT" sz="2000" dirty="0"/>
              <a:t>Koncepte </a:t>
            </a:r>
            <a:r>
              <a:rPr lang="it-IT" sz="2000" dirty="0" smtClean="0"/>
              <a:t>per sistemin nervor,kardiovaskualr, organet e shqisave dhe anatomin krahasuese te shpendeve.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it-IT" sz="2000" dirty="0"/>
              <a:t>Pas përfundimit të këtij kursi studentët do të jenë në gjendje që të: </a:t>
            </a:r>
            <a:endParaRPr lang="en-US" sz="2000" dirty="0"/>
          </a:p>
          <a:p>
            <a:pPr lvl="0">
              <a:lnSpc>
                <a:spcPct val="200000"/>
              </a:lnSpc>
            </a:pPr>
            <a:r>
              <a:rPr lang="it-IT" sz="2000" dirty="0"/>
              <a:t>Shpjegojnë kuptimin e </a:t>
            </a:r>
            <a:r>
              <a:rPr lang="en-US" sz="2000" dirty="0" err="1" smtClean="0"/>
              <a:t>bazik</a:t>
            </a:r>
            <a:r>
              <a:rPr lang="en-US" sz="2000" dirty="0" smtClean="0"/>
              <a:t> per </a:t>
            </a:r>
            <a:r>
              <a:rPr lang="en-US" sz="2000" dirty="0" err="1" smtClean="0"/>
              <a:t>sistemin</a:t>
            </a:r>
            <a:r>
              <a:rPr lang="en-US" sz="2000" dirty="0" smtClean="0"/>
              <a:t> </a:t>
            </a:r>
            <a:r>
              <a:rPr lang="en-US" sz="2000" dirty="0" err="1" smtClean="0"/>
              <a:t>nervor,kardiovaskular,organet</a:t>
            </a:r>
            <a:r>
              <a:rPr lang="en-US" sz="2000" dirty="0" smtClean="0"/>
              <a:t> e </a:t>
            </a:r>
            <a:r>
              <a:rPr lang="en-US" sz="2000" dirty="0" err="1" smtClean="0"/>
              <a:t>shqisave,lekuren</a:t>
            </a:r>
            <a:r>
              <a:rPr lang="en-US" sz="2000" dirty="0" smtClean="0"/>
              <a:t> </a:t>
            </a:r>
            <a:r>
              <a:rPr lang="en-US" sz="2000" dirty="0" err="1" smtClean="0"/>
              <a:t>dhe</a:t>
            </a:r>
            <a:r>
              <a:rPr lang="en-US" sz="2000" dirty="0" smtClean="0"/>
              <a:t> </a:t>
            </a:r>
            <a:r>
              <a:rPr lang="en-US" sz="2000" dirty="0" err="1" smtClean="0"/>
              <a:t>anatomin</a:t>
            </a:r>
            <a:r>
              <a:rPr lang="en-US" sz="2000" dirty="0" smtClean="0"/>
              <a:t> </a:t>
            </a:r>
            <a:r>
              <a:rPr lang="en-US" sz="2000" dirty="0" err="1" smtClean="0"/>
              <a:t>krahasuese</a:t>
            </a:r>
            <a:r>
              <a:rPr lang="en-US" sz="2000" dirty="0" smtClean="0"/>
              <a:t> </a:t>
            </a:r>
            <a:r>
              <a:rPr lang="en-US" sz="2000" dirty="0" err="1" smtClean="0"/>
              <a:t>te</a:t>
            </a:r>
            <a:r>
              <a:rPr lang="en-US" sz="2000" dirty="0" smtClean="0"/>
              <a:t> </a:t>
            </a:r>
            <a:r>
              <a:rPr lang="en-US" sz="2000" dirty="0" err="1" smtClean="0"/>
              <a:t>shpendeve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Metodologjia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mësimdhënies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200000"/>
              </a:lnSpc>
            </a:pPr>
            <a:r>
              <a:rPr lang="sq-AL" sz="2000" dirty="0">
                <a:latin typeface="Times New Roman" pitchFamily="18" charset="0"/>
                <a:cs typeface="Times New Roman" pitchFamily="18" charset="0"/>
              </a:rPr>
              <a:t>Ligjërim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200000"/>
              </a:lnSpc>
            </a:pPr>
            <a:r>
              <a:rPr lang="sq-AL" sz="2000" dirty="0">
                <a:latin typeface="Times New Roman" pitchFamily="18" charset="0"/>
                <a:cs typeface="Times New Roman" pitchFamily="18" charset="0"/>
              </a:rPr>
              <a:t>Diskutime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200000"/>
              </a:lnSpc>
            </a:pPr>
            <a:r>
              <a:rPr lang="sq-AL" sz="2000" dirty="0">
                <a:latin typeface="Times New Roman" pitchFamily="18" charset="0"/>
                <a:cs typeface="Times New Roman" pitchFamily="18" charset="0"/>
              </a:rPr>
              <a:t>Punë praktike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200000"/>
              </a:lnSpc>
            </a:pPr>
            <a:r>
              <a:rPr lang="sq-AL" sz="2000" dirty="0">
                <a:latin typeface="Times New Roman" pitchFamily="18" charset="0"/>
                <a:cs typeface="Times New Roman" pitchFamily="18" charset="0"/>
              </a:rPr>
              <a:t>Punë seminarike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Vlerësimi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Lëndës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për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studentët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200000"/>
              </a:lnSpc>
            </a:pPr>
            <a:r>
              <a:rPr lang="sq-AL" sz="2000" dirty="0">
                <a:latin typeface="Times New Roman" pitchFamily="18" charset="0"/>
                <a:cs typeface="Times New Roman" pitchFamily="18" charset="0"/>
              </a:rPr>
              <a:t>Vlerësimi përfundimtar paraqet shumën: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200000"/>
              </a:lnSpc>
            </a:pPr>
            <a:r>
              <a:rPr lang="sq-AL" sz="2000" dirty="0">
                <a:latin typeface="Times New Roman" pitchFamily="18" charset="0"/>
                <a:cs typeface="Times New Roman" pitchFamily="18" charset="0"/>
              </a:rPr>
              <a:t>E punës së suksesëshme praktike: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sq-AL" sz="2000" dirty="0" smtClean="0">
                <a:latin typeface="Times New Roman" pitchFamily="18" charset="0"/>
                <a:cs typeface="Times New Roman" pitchFamily="18" charset="0"/>
              </a:rPr>
              <a:t>%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200000"/>
              </a:lnSpc>
            </a:pP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Vlersimit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parë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intermediar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; 15%</a:t>
            </a:r>
          </a:p>
          <a:p>
            <a:pPr lvl="0">
              <a:lnSpc>
                <a:spcPct val="200000"/>
              </a:lnSpc>
            </a:pP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Vlersimit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dytë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intermediar:15%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200000"/>
              </a:lnSpc>
            </a:pP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Vijimit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rregullt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angazhimit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diskutime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seminare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5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%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200000"/>
              </a:lnSpc>
            </a:pP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Provimit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final me test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ose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me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gojë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: 5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5%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Totali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: 100 % 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Literatura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Bazë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  <a:buNone/>
            </a:pPr>
            <a:endParaRPr lang="en-US" sz="1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Literatura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aktuale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Anatomia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 III, 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autorërve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Pëllumb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Zalla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Sokol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Duro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).</a:t>
            </a:r>
          </a:p>
          <a:p>
            <a:pPr>
              <a:lnSpc>
                <a:spcPct val="200000"/>
              </a:lnSpc>
            </a:pP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Literaturë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në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gjuhë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Huaja</a:t>
            </a: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Atlasi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Anatomisë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së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Kafshëve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Shtëpiake</a:t>
            </a: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Khosinger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etj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.)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248400"/>
          </a:xfrm>
        </p:spPr>
        <p:txBody>
          <a:bodyPr>
            <a:noAutofit/>
          </a:bodyPr>
          <a:lstStyle/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Java – I-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Hyrje,Sistemi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nervor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,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aspekte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përgjithshme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Java – II -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Sistemi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Nervor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Qëndror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Truri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Palca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shpinore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Caudeksi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Java – III-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Sistemi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Nervor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Periferik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Java – IV -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Sistemi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nervor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autonom-sistemi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nervor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simpatik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Java – V -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Sistemi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Nervor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parasimpatik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Java – VI -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Angiologjia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aspekte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përgjithshme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Java – VII –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Zemra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Java – VIII –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Vleresimi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I pare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Intermediar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Java e IX-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Enët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mëdha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gjakut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-Aorta</a:t>
            </a:r>
          </a:p>
          <a:p>
            <a:pPr>
              <a:buNone/>
            </a:pP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Java X-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Arteriet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Venat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Kokës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trungut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gjymtyrve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përparme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Java - XI- Aorta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Abdominale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Vena Cava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Caudalis,Arteriet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Venat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gjymtyrëve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pasme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Vena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porte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Java- XII -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Limfa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Nyjet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limfatike,organe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t e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shqisave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lekura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Java XIII –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Anatomia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krahasuese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shpendeve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Java – XIV –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Vleresimi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dyte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intermediar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Java – XV –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Prezantimi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punimeve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seminarike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20000"/>
              </a:lnSpc>
            </a:pP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Politikat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akademike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rregullat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mirësjelljes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Pjesëmarrja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rregullt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aktive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ligjerata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ushtrime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Ç’kyqja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telefonave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celular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mbajtja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qetësisë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mësim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Pjesëmarrja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Testin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Mes-semestral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pjesëmarrja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testin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final,</a:t>
            </a:r>
          </a:p>
          <a:p>
            <a:pPr>
              <a:lnSpc>
                <a:spcPct val="200000"/>
              </a:lnSpc>
            </a:pP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Respektimi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orarit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ligjëratave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ushtrimeve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Pajisja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me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përpalse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studentëve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obligushme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472</Words>
  <Application>Microsoft Office PowerPoint</Application>
  <PresentationFormat>On-screen Show (4:3)</PresentationFormat>
  <Paragraphs>86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Office Theme</vt:lpstr>
      <vt:lpstr>Syllabusi</vt:lpstr>
      <vt:lpstr>PowerPoint Presentation</vt:lpstr>
      <vt:lpstr>PowerPoint Presentation</vt:lpstr>
      <vt:lpstr>PowerPoint Presentation</vt:lpstr>
      <vt:lpstr>Metodologjia e mësimdhënies</vt:lpstr>
      <vt:lpstr>Vlerësimi Lëndës për studentët</vt:lpstr>
      <vt:lpstr>Literatura Bazë</vt:lpstr>
      <vt:lpstr>PowerPoint Presentation</vt:lpstr>
      <vt:lpstr>Politikat akademike dhe rregullat e mirësjelljes:</vt:lpstr>
      <vt:lpstr>Faliminderit për vëmendjen e Kushtuar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Syllabusi</dc:title>
  <dc:creator>Fatgzimi</dc:creator>
  <cp:lastModifiedBy>fatgzim latifi</cp:lastModifiedBy>
  <cp:revision>25</cp:revision>
  <dcterms:created xsi:type="dcterms:W3CDTF">2016-02-21T15:21:36Z</dcterms:created>
  <dcterms:modified xsi:type="dcterms:W3CDTF">2025-09-23T12:56:26Z</dcterms:modified>
</cp:coreProperties>
</file>