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83" r:id="rId5"/>
    <p:sldId id="284" r:id="rId6"/>
    <p:sldId id="287" r:id="rId7"/>
    <p:sldId id="290" r:id="rId8"/>
    <p:sldId id="28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67" r:id="rId18"/>
    <p:sldId id="268" r:id="rId19"/>
    <p:sldId id="269" r:id="rId20"/>
    <p:sldId id="271" r:id="rId21"/>
    <p:sldId id="272" r:id="rId22"/>
    <p:sldId id="274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322" autoAdjust="0"/>
  </p:normalViewPr>
  <p:slideViewPr>
    <p:cSldViewPr>
      <p:cViewPr varScale="1">
        <p:scale>
          <a:sx n="89" d="100"/>
          <a:sy n="89" d="100"/>
        </p:scale>
        <p:origin x="174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4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56714471968713E-2"/>
          <c:y val="0.42694063926940801"/>
          <c:w val="0.38331160365058775"/>
          <c:h val="0.2671232876712328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02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FFFF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24FAC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0C0C0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Zvogelimi i aksidenteve (44%)</c:v>
                </c:pt>
                <c:pt idx="1">
                  <c:v>Kursimi i kohes (41%)</c:v>
                </c:pt>
                <c:pt idx="2">
                  <c:v>Emetimet/Derivatet (6%)</c:v>
                </c:pt>
                <c:pt idx="3">
                  <c:v>Kursimet e shpenz.operative</c:v>
                </c:pt>
                <c:pt idx="4">
                  <c:v>Kursimet e agjensioneve (4%)</c:v>
                </c:pt>
                <c:pt idx="5">
                  <c:v>Tjera (&lt; 1%)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">
                  <c:v>44</c:v>
                </c:pt>
                <c:pt idx="1">
                  <c:v>41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02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Zvogelimi i aksidenteve (44%)</c:v>
                </c:pt>
                <c:pt idx="1">
                  <c:v>Kursimi i kohes (41%)</c:v>
                </c:pt>
                <c:pt idx="2">
                  <c:v>Emetimet/Derivatet (6%)</c:v>
                </c:pt>
                <c:pt idx="3">
                  <c:v>Kursimet e shpenz.operative</c:v>
                </c:pt>
                <c:pt idx="4">
                  <c:v>Kursimet e agjensioneve (4%)</c:v>
                </c:pt>
                <c:pt idx="5">
                  <c:v>Tjera (&lt; 1%)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02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302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Zvogelimi i aksidenteve (44%)</c:v>
                </c:pt>
                <c:pt idx="1">
                  <c:v>Kursimi i kohes (41%)</c:v>
                </c:pt>
                <c:pt idx="2">
                  <c:v>Emetimet/Derivatet (6%)</c:v>
                </c:pt>
                <c:pt idx="3">
                  <c:v>Kursimet e shpenz.operative</c:v>
                </c:pt>
                <c:pt idx="4">
                  <c:v>Kursimet e agjensioneve (4%)</c:v>
                </c:pt>
                <c:pt idx="5">
                  <c:v>Tjera (&lt; 1%)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043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1697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sq-AL"/>
          </a:p>
        </c:txPr>
      </c:legendEntry>
      <c:layout>
        <c:manualLayout>
          <c:xMode val="edge"/>
          <c:yMode val="edge"/>
          <c:x val="0.42372881355932296"/>
          <c:y val="0.1872146118721468"/>
          <c:w val="0.57496740547588154"/>
          <c:h val="0.75799086757991085"/>
        </c:manualLayout>
      </c:layout>
      <c:overlay val="0"/>
      <c:spPr>
        <a:noFill/>
        <a:ln w="3255">
          <a:solidFill>
            <a:schemeClr val="tx1"/>
          </a:solidFill>
          <a:prstDash val="solid"/>
        </a:ln>
      </c:spPr>
      <c:txPr>
        <a:bodyPr/>
        <a:lstStyle/>
        <a:p>
          <a:pPr>
            <a:defRPr sz="1697" b="1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sq-AL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q-A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690C-5547-48A4-831E-4F3194E9FA12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3189E-CC2B-4D54-8BC4-F98688CF6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96672-F295-438F-A6B0-1869C2C947BC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DE7DF-8AB7-419C-9E93-1FCC6EB9AA52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18147-C1C2-4335-97E6-2C7AA41EE1FB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B8C83-11AD-48DB-B9C1-08B5BEA04A6B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40610F-8D3B-4BA4-B543-6CC07F3DC466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666CC-A12D-4E41-8D77-99157FF1C19E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E0431-9207-4E5E-9141-82CBF6A4B011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712CD9-4494-4632-B94E-C460136F31D8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6BD4C-5286-46C2-8E7C-8A186F29D381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CE4CE-1394-41FF-AA03-FE78CEC7A2AA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82036B4-563E-44CE-8D8C-E7CDD105A4BA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B46D5E-1321-43D6-896B-48E151D2D0D6}" type="datetime1">
              <a:rPr lang="en-US" smtClean="0"/>
              <a:pPr/>
              <a:t>10/6/2020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4996ED-55EC-4BBF-8407-CA301FA414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FID" TargetMode="External"/><Relationship Id="rId2" Type="http://schemas.openxmlformats.org/officeDocument/2006/relationships/hyperlink" Target="http://www.etsi.org/WebSite/technologies/FeeCollection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en.wikipedia.org/wiki/Intelligent_vehicle_technologie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Singapore" TargetMode="External"/><Relationship Id="rId4" Type="http://schemas.openxmlformats.org/officeDocument/2006/relationships/hyperlink" Target="http://en.wikipedia.org/wiki/Electronic_Road_Prici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bus-lane-2" TargetMode="External"/><Relationship Id="rId2" Type="http://schemas.openxmlformats.org/officeDocument/2006/relationships/hyperlink" Target="http://www.answers.com/topic/red-light-camera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untain-plains.org/" TargetMode="External"/><Relationship Id="rId3" Type="http://schemas.openxmlformats.org/officeDocument/2006/relationships/hyperlink" Target="http://www.howstuffworks.com/" TargetMode="External"/><Relationship Id="rId7" Type="http://schemas.openxmlformats.org/officeDocument/2006/relationships/hyperlink" Target="http://www.transport/" TargetMode="External"/><Relationship Id="rId2" Type="http://schemas.openxmlformats.org/officeDocument/2006/relationships/hyperlink" Target="http://www.answer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tsoverview.its.dot/" TargetMode="External"/><Relationship Id="rId5" Type="http://schemas.openxmlformats.org/officeDocument/2006/relationships/hyperlink" Target="http://www.thetravelinsider.info/" TargetMode="External"/><Relationship Id="rId4" Type="http://schemas.openxmlformats.org/officeDocument/2006/relationships/hyperlink" Target="http://www.tech-faq.com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OFZqecYk2g" TargetMode="External"/><Relationship Id="rId13" Type="http://schemas.openxmlformats.org/officeDocument/2006/relationships/hyperlink" Target="https://www.youtube.com/watch?v=ghZy92QFbUw" TargetMode="External"/><Relationship Id="rId3" Type="http://schemas.openxmlformats.org/officeDocument/2006/relationships/hyperlink" Target="https://www.youtube.com/watch?v=KEJe-I4ZosU" TargetMode="External"/><Relationship Id="rId7" Type="http://schemas.openxmlformats.org/officeDocument/2006/relationships/hyperlink" Target="https://www.youtube.com/watch?v=Z5VKdLU-y8M" TargetMode="External"/><Relationship Id="rId12" Type="http://schemas.openxmlformats.org/officeDocument/2006/relationships/hyperlink" Target="https://www.youtube.com/watch?v=vmIOkuZneDw" TargetMode="External"/><Relationship Id="rId2" Type="http://schemas.openxmlformats.org/officeDocument/2006/relationships/hyperlink" Target="https://www.youtube.com/watch?v=oQpU39CyL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wLE3csyDAc" TargetMode="External"/><Relationship Id="rId11" Type="http://schemas.openxmlformats.org/officeDocument/2006/relationships/hyperlink" Target="https://www.youtube.com/watch?v=dS4pWnNlxfA" TargetMode="External"/><Relationship Id="rId5" Type="http://schemas.openxmlformats.org/officeDocument/2006/relationships/hyperlink" Target="https://www.youtube.com/watch?v=WcdoOUHBb9c" TargetMode="External"/><Relationship Id="rId10" Type="http://schemas.openxmlformats.org/officeDocument/2006/relationships/hyperlink" Target="https://www.youtube.com/watch?v=6yCbtgr7rSI" TargetMode="External"/><Relationship Id="rId4" Type="http://schemas.openxmlformats.org/officeDocument/2006/relationships/hyperlink" Target="https://www.youtube.com/watch?v=pLvarU3X-Ig" TargetMode="External"/><Relationship Id="rId9" Type="http://schemas.openxmlformats.org/officeDocument/2006/relationships/hyperlink" Target="https://www.youtube.com/watch?v=chSPlGhQF0Q" TargetMode="External"/><Relationship Id="rId14" Type="http://schemas.openxmlformats.org/officeDocument/2006/relationships/hyperlink" Target="https://www.youtube.com/watch?v=HAuNizjV9H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7012" y="1223946"/>
            <a:ext cx="35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326388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FAKULTETI I INXHINIERISË MEKANIKE - UPHP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Departamenti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Komunikacionit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dhe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Transportit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latin typeface="Georgia" pitchFamily="18" charset="0"/>
                <a:cs typeface="Times New Roman" pitchFamily="18" charset="0"/>
              </a:rPr>
              <a:t>Studimet</a:t>
            </a:r>
            <a:r>
              <a:rPr lang="en-US" sz="2800" dirty="0" smtClean="0">
                <a:latin typeface="Georgia" pitchFamily="18" charset="0"/>
                <a:cs typeface="Times New Roman" pitchFamily="18" charset="0"/>
              </a:rPr>
              <a:t> Bachelor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03994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SISTEMET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inteligjentE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TransportiT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 (SIT)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tencil" pitchFamily="82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KuptimI</a:t>
            </a:r>
            <a:r>
              <a:rPr kumimoji="0" lang="en-US" sz="4800" b="1" i="0" u="none" strike="noStrike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normalizeH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dhe</a:t>
            </a:r>
            <a:r>
              <a:rPr kumimoji="0" lang="en-US" sz="4800" b="1" i="0" u="none" strike="noStrike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normalizeH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zbatimi</a:t>
            </a:r>
            <a:r>
              <a:rPr kumimoji="0" lang="en-US" sz="4800" b="1" i="0" u="none" strike="noStrike" normalizeH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tencil" pitchFamily="82" charset="0"/>
                <a:ea typeface="Calibri" pitchFamily="34" charset="0"/>
                <a:cs typeface="Times New Roman" pitchFamily="18" charset="0"/>
              </a:rPr>
              <a:t> I SIT</a:t>
            </a:r>
            <a:endParaRPr kumimoji="0" lang="en-US" sz="4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Stencil" pitchFamily="8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688" y="5575529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Prof.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Dr.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Arbnor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Pajaziti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494116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Ligjerata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autorizuara</a:t>
            </a:r>
            <a:endParaRPr lang="en-US" sz="2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F86-8EA8-4D64-88DF-AFE5418EF15D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428604"/>
            <a:ext cx="6490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Rëndësia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e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promovimit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të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SIT</a:t>
            </a:r>
            <a:endParaRPr lang="en-IN" sz="3600" u="sng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556792"/>
            <a:ext cx="7143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/>
              <a:t>P</a:t>
            </a:r>
            <a:r>
              <a:rPr lang="sq-AL" sz="3200" dirty="0" smtClean="0"/>
              <a:t>ër zgjidhjen e problemeve me anë të transportit rrugor</a:t>
            </a:r>
            <a:r>
              <a:rPr lang="en-US" sz="3200" dirty="0" smtClean="0"/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ea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ea typeface="Calibri" pitchFamily="34" charset="0"/>
                <a:cs typeface="Calibri" pitchFamily="34" charset="0"/>
              </a:rPr>
              <a:t>Krijimi</a:t>
            </a:r>
            <a:r>
              <a:rPr lang="en-US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ea typeface="Calibri" pitchFamily="34" charset="0"/>
                <a:cs typeface="Calibri" pitchFamily="34" charset="0"/>
              </a:rPr>
              <a:t>i</a:t>
            </a:r>
            <a:r>
              <a:rPr lang="en-US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ea typeface="Calibri" pitchFamily="34" charset="0"/>
                <a:cs typeface="Calibri" pitchFamily="34" charset="0"/>
              </a:rPr>
              <a:t>industrive</a:t>
            </a:r>
            <a:r>
              <a:rPr lang="en-US" sz="3200" dirty="0" smtClean="0">
                <a:ea typeface="Calibri" pitchFamily="34" charset="0"/>
                <a:cs typeface="Calibri" pitchFamily="34" charset="0"/>
              </a:rPr>
              <a:t> t</a:t>
            </a:r>
            <a:r>
              <a:rPr lang="sq-AL" sz="3200" dirty="0" smtClean="0"/>
              <a:t>ë</a:t>
            </a:r>
            <a:r>
              <a:rPr lang="en-US" sz="3200" dirty="0" smtClean="0"/>
              <a:t> </a:t>
            </a:r>
            <a:r>
              <a:rPr lang="en-US" sz="3200" dirty="0" err="1" smtClean="0"/>
              <a:t>reja</a:t>
            </a:r>
            <a:r>
              <a:rPr lang="en-US" sz="3200" dirty="0" smtClean="0"/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sq-AL" sz="3200" dirty="0" smtClean="0"/>
              <a:t>Udhëheqës i avancuar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sq-AL" sz="3200" dirty="0" smtClean="0"/>
              <a:t>Informacionit dhe Telekomunik</a:t>
            </a:r>
            <a:r>
              <a:rPr lang="en-US" sz="3200" dirty="0" err="1" smtClean="0"/>
              <a:t>imeve</a:t>
            </a:r>
            <a:r>
              <a:rPr lang="en-US" sz="3200" dirty="0" smtClean="0"/>
              <a:t>.</a:t>
            </a:r>
            <a:endParaRPr lang="en-US" sz="32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B925-1916-4D65-9013-67466AE9B161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10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405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</a:rPr>
              <a:t>Teknologjitë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</a:rPr>
              <a:t>Inteligjente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</a:rPr>
              <a:t>të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</a:rPr>
              <a:t>Transportit</a:t>
            </a:r>
            <a:endParaRPr lang="en-IN" sz="36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000108"/>
            <a:ext cx="5892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alatino Linotype" pitchFamily="18" charset="0"/>
              </a:rPr>
              <a:t>(1)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</a:rPr>
              <a:t>Komunikimet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</a:rPr>
              <a:t> pa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</a:rPr>
              <a:t>tela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endParaRPr lang="en-IN" sz="32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14488"/>
            <a:ext cx="9144000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i="1" dirty="0" err="1" smtClean="0">
                <a:solidFill>
                  <a:srgbClr val="FFFF00"/>
                </a:solidFill>
                <a:latin typeface="Georgia" pitchFamily="18" charset="0"/>
              </a:rPr>
              <a:t>Komunikimet</a:t>
            </a:r>
            <a:r>
              <a:rPr lang="en-IN" sz="3200" i="1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IN" sz="3200" i="1" dirty="0" err="1" smtClean="0">
                <a:solidFill>
                  <a:srgbClr val="FFFF00"/>
                </a:solidFill>
                <a:latin typeface="Georgia" pitchFamily="18" charset="0"/>
              </a:rPr>
              <a:t>dedikuara</a:t>
            </a:r>
            <a:r>
              <a:rPr lang="en-IN" sz="3200" i="1" dirty="0" smtClean="0">
                <a:solidFill>
                  <a:srgbClr val="FFFF00"/>
                </a:solidFill>
                <a:latin typeface="Georgia" pitchFamily="18" charset="0"/>
              </a:rPr>
              <a:t> me </a:t>
            </a:r>
            <a:r>
              <a:rPr lang="en-IN" sz="3200" i="1" dirty="0" err="1" smtClean="0">
                <a:solidFill>
                  <a:srgbClr val="FFFF00"/>
                </a:solidFill>
                <a:latin typeface="Georgia" pitchFamily="18" charset="0"/>
              </a:rPr>
              <a:t>brez</a:t>
            </a:r>
            <a:r>
              <a:rPr lang="en-IN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IN" sz="3200" i="1" dirty="0" err="1" smtClean="0">
                <a:solidFill>
                  <a:srgbClr val="FFFF00"/>
                </a:solidFill>
                <a:latin typeface="Georgia" pitchFamily="18" charset="0"/>
              </a:rPr>
              <a:t>frekuencor</a:t>
            </a:r>
            <a:r>
              <a:rPr lang="en-IN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IN" sz="3200" i="1" dirty="0" err="1" smtClean="0">
                <a:solidFill>
                  <a:srgbClr val="FFFF00"/>
                </a:solidFill>
                <a:latin typeface="Georgia" pitchFamily="18" charset="0"/>
              </a:rPr>
              <a:t>të</a:t>
            </a:r>
            <a:r>
              <a:rPr lang="en-IN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IN" sz="3200" i="1" dirty="0" err="1" smtClean="0">
                <a:solidFill>
                  <a:srgbClr val="FFFF00"/>
                </a:solidFill>
                <a:latin typeface="Georgia" pitchFamily="18" charset="0"/>
              </a:rPr>
              <a:t>shkurtë</a:t>
            </a:r>
            <a:r>
              <a:rPr lang="en-IN" sz="3200" i="1" dirty="0" smtClean="0">
                <a:solidFill>
                  <a:srgbClr val="FFFF00"/>
                </a:solidFill>
                <a:latin typeface="Georgia" pitchFamily="18" charset="0"/>
              </a:rPr>
              <a:t> - Dedicated Short-Range Communications </a:t>
            </a:r>
            <a:r>
              <a:rPr lang="en-IN" sz="3200" dirty="0" smtClean="0">
                <a:solidFill>
                  <a:srgbClr val="FFFF00"/>
                </a:solidFill>
                <a:latin typeface="Georgia" pitchFamily="18" charset="0"/>
              </a:rPr>
              <a:t>(DSRC) </a:t>
            </a:r>
            <a:r>
              <a:rPr lang="en-IN" sz="3200" b="1" dirty="0" smtClean="0">
                <a:solidFill>
                  <a:srgbClr val="FFFF00"/>
                </a:solidFill>
                <a:latin typeface="Georgia" pitchFamily="18" charset="0"/>
              </a:rPr>
              <a:t>:</a:t>
            </a:r>
          </a:p>
          <a:p>
            <a:endParaRPr lang="en-IN" sz="105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en-US" sz="3200" dirty="0" err="1" smtClean="0"/>
              <a:t>Kët</a:t>
            </a:r>
            <a:r>
              <a:rPr lang="sq-AL" sz="3200" dirty="0" smtClean="0"/>
              <a:t>o ofro</a:t>
            </a:r>
            <a:r>
              <a:rPr lang="en-US" sz="3200" dirty="0" smtClean="0"/>
              <a:t>j</a:t>
            </a:r>
            <a:r>
              <a:rPr lang="sq-AL" sz="3200" dirty="0" smtClean="0"/>
              <a:t>n</a:t>
            </a:r>
            <a:r>
              <a:rPr lang="en-US" sz="3200" dirty="0" smtClean="0"/>
              <a:t>ë</a:t>
            </a:r>
            <a:r>
              <a:rPr lang="sq-AL" sz="3200" dirty="0" smtClean="0"/>
              <a:t> komunikim</a:t>
            </a:r>
            <a:r>
              <a:rPr lang="en-US" sz="3200" dirty="0" smtClean="0"/>
              <a:t>e</a:t>
            </a:r>
            <a:r>
              <a:rPr lang="sq-AL" sz="3200" dirty="0" smtClean="0"/>
              <a:t> në mes të automjetit dhe rrugës në vende të veçanta (për shembull</a:t>
            </a:r>
            <a:r>
              <a:rPr lang="en-US" sz="3200" dirty="0" smtClean="0"/>
              <a:t>,</a:t>
            </a:r>
            <a:r>
              <a:rPr lang="sq-AL" sz="3200" dirty="0" smtClean="0"/>
              <a:t> </a:t>
            </a:r>
            <a:r>
              <a:rPr lang="en-US" sz="3200" dirty="0" err="1" smtClean="0"/>
              <a:t>vendet</a:t>
            </a:r>
            <a:r>
              <a:rPr lang="en-US" sz="3200" dirty="0" smtClean="0"/>
              <a:t> e</a:t>
            </a:r>
            <a:r>
              <a:rPr lang="sq-AL" sz="3200" dirty="0" smtClean="0"/>
              <a:t> pagesave)</a:t>
            </a:r>
            <a:r>
              <a:rPr lang="en-US" sz="3200" dirty="0" smtClean="0"/>
              <a:t>.</a:t>
            </a:r>
            <a:r>
              <a:rPr lang="sq-AL" sz="3200" dirty="0" smtClean="0"/>
              <a:t> </a:t>
            </a:r>
            <a:r>
              <a:rPr lang="en-US" sz="3200" dirty="0" err="1" smtClean="0"/>
              <a:t>Aplikacione</a:t>
            </a:r>
            <a:r>
              <a:rPr lang="sq-AL" sz="3200" dirty="0" smtClean="0"/>
              <a:t> të tilla </a:t>
            </a:r>
            <a:r>
              <a:rPr lang="en-US" sz="3200" dirty="0" err="1" smtClean="0"/>
              <a:t>jan</a:t>
            </a:r>
            <a:r>
              <a:rPr lang="sq-AL" sz="3200" dirty="0" smtClean="0"/>
              <a:t>ë</a:t>
            </a:r>
            <a:r>
              <a:rPr lang="en-US" sz="3200" dirty="0" smtClean="0"/>
              <a:t> </a:t>
            </a:r>
            <a:r>
              <a:rPr lang="sq-AL" sz="3200" dirty="0" smtClean="0"/>
              <a:t>si</a:t>
            </a:r>
            <a:r>
              <a:rPr lang="en-US" sz="3200" dirty="0" smtClean="0"/>
              <a:t> p.sh.,</a:t>
            </a:r>
            <a:r>
              <a:rPr lang="sq-AL" sz="3200" dirty="0" smtClean="0"/>
              <a:t> Pagesa </a:t>
            </a:r>
            <a:r>
              <a:rPr lang="en-US" sz="3200" dirty="0" smtClean="0"/>
              <a:t>E</a:t>
            </a:r>
            <a:r>
              <a:rPr lang="sq-AL" sz="3200" dirty="0" smtClean="0"/>
              <a:t>lektronike </a:t>
            </a:r>
            <a:r>
              <a:rPr lang="en-US" sz="3200" dirty="0" smtClean="0"/>
              <a:t>e </a:t>
            </a:r>
            <a:r>
              <a:rPr lang="en-US" sz="3200" dirty="0" err="1" smtClean="0"/>
              <a:t>Taksave</a:t>
            </a:r>
            <a:r>
              <a:rPr lang="en-US" sz="3200" dirty="0" smtClean="0"/>
              <a:t> </a:t>
            </a:r>
            <a:r>
              <a:rPr lang="sq-AL" sz="3200" dirty="0" smtClean="0"/>
              <a:t>(</a:t>
            </a:r>
            <a:r>
              <a:rPr lang="en-US" sz="3200" u="sng" dirty="0" smtClean="0">
                <a:solidFill>
                  <a:srgbClr val="FFC000"/>
                </a:solidFill>
                <a:latin typeface="Georgia" pitchFamily="18" charset="0"/>
              </a:rPr>
              <a:t>Electronic </a:t>
            </a:r>
            <a:r>
              <a:rPr lang="en-US" sz="3200" u="sng" dirty="0" smtClean="0">
                <a:latin typeface="Georgia" pitchFamily="18" charset="0"/>
                <a:hlinkClick r:id="rId2"/>
              </a:rPr>
              <a:t>Fee Collection</a:t>
            </a:r>
            <a:r>
              <a:rPr lang="en-US" sz="3200" dirty="0" smtClean="0">
                <a:latin typeface="Georgia" pitchFamily="18" charset="0"/>
              </a:rPr>
              <a:t> - EFC)</a:t>
            </a:r>
            <a:r>
              <a:rPr lang="sq-AL" sz="3200" dirty="0" smtClean="0"/>
              <a:t> </a:t>
            </a:r>
            <a:r>
              <a:rPr lang="en-US" sz="3200" dirty="0" smtClean="0"/>
              <a:t>q</a:t>
            </a:r>
            <a:r>
              <a:rPr lang="sq-AL" sz="3200" dirty="0" smtClean="0"/>
              <a:t>ë vepro</a:t>
            </a:r>
            <a:r>
              <a:rPr lang="en-US" sz="3200" dirty="0" smtClean="0"/>
              <a:t>n</a:t>
            </a:r>
            <a:r>
              <a:rPr lang="sq-AL" sz="3200" dirty="0" smtClean="0"/>
              <a:t> mbi DSRC. K</a:t>
            </a:r>
            <a:r>
              <a:rPr lang="en-US" sz="3200" dirty="0" smtClean="0"/>
              <a:t>y </a:t>
            </a:r>
            <a:r>
              <a:rPr lang="en-US" sz="3200" dirty="0" err="1" smtClean="0"/>
              <a:t>aplikacion</a:t>
            </a:r>
            <a:r>
              <a:rPr lang="sq-AL" sz="3200" dirty="0" smtClean="0"/>
              <a:t> është një nën-grup i teknologj</a:t>
            </a:r>
            <a:r>
              <a:rPr lang="en-US" sz="3200" dirty="0" err="1" smtClean="0"/>
              <a:t>së</a:t>
            </a:r>
            <a:r>
              <a:rPr lang="en-US" sz="3200" dirty="0" smtClean="0"/>
              <a:t> </a:t>
            </a:r>
            <a:r>
              <a:rPr lang="en-IN" sz="3200" dirty="0" smtClean="0">
                <a:latin typeface="Georgia" pitchFamily="18" charset="0"/>
                <a:hlinkClick r:id="rId3" action="ppaction://hlinkfile" tooltip="RFID"/>
              </a:rPr>
              <a:t>RFID</a:t>
            </a:r>
            <a:r>
              <a:rPr lang="sq-AL" sz="3200" dirty="0" smtClean="0"/>
              <a:t> (</a:t>
            </a:r>
            <a:r>
              <a:rPr lang="en-US" sz="3200" dirty="0" smtClean="0"/>
              <a:t>R</a:t>
            </a:r>
            <a:r>
              <a:rPr lang="sq-AL" sz="3200" dirty="0" smtClean="0"/>
              <a:t>adio-</a:t>
            </a:r>
            <a:r>
              <a:rPr lang="en-US" sz="3200" dirty="0" smtClean="0"/>
              <a:t>F</a:t>
            </a:r>
            <a:r>
              <a:rPr lang="sq-AL" sz="3200" dirty="0" smtClean="0"/>
              <a:t>re</a:t>
            </a:r>
            <a:r>
              <a:rPr lang="en-US" sz="3200" dirty="0" smtClean="0"/>
              <a:t>q</a:t>
            </a:r>
            <a:r>
              <a:rPr lang="sq-AL" sz="3200" dirty="0" smtClean="0"/>
              <a:t>uenc</a:t>
            </a:r>
            <a:r>
              <a:rPr lang="en-US" sz="3200" dirty="0" smtClean="0"/>
              <a:t>y</a:t>
            </a:r>
            <a:r>
              <a:rPr lang="sq-AL" sz="3200" dirty="0" smtClean="0"/>
              <a:t> </a:t>
            </a:r>
            <a:r>
              <a:rPr lang="en-US" sz="3200" dirty="0" smtClean="0"/>
              <a:t>ID</a:t>
            </a:r>
            <a:r>
              <a:rPr lang="sq-AL" sz="3200" dirty="0" smtClean="0"/>
              <a:t>entifi</a:t>
            </a:r>
            <a:r>
              <a:rPr lang="en-US" sz="3200" dirty="0" err="1" smtClean="0"/>
              <a:t>cation</a:t>
            </a:r>
            <a:r>
              <a:rPr lang="en-US" sz="3200" dirty="0" smtClean="0"/>
              <a:t>)</a:t>
            </a:r>
            <a:r>
              <a:rPr lang="sq-AL" sz="3200" dirty="0" smtClean="0"/>
              <a:t>.</a:t>
            </a:r>
            <a:endParaRPr lang="en-IN" sz="32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B6D7-4F2B-4C96-ADB4-E50E7A1BE0C2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11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92880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Georgia" pitchFamily="18" charset="0"/>
              </a:rPr>
              <a:t>    </a:t>
            </a:r>
            <a:r>
              <a:rPr lang="en-US" sz="2800" dirty="0" err="1" smtClean="0">
                <a:latin typeface="Georgia" pitchFamily="18" charset="0"/>
              </a:rPr>
              <a:t>Transmetimi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vazhdueshëm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ajror</a:t>
            </a:r>
            <a:r>
              <a:rPr lang="en-US" sz="2800" dirty="0" smtClean="0">
                <a:latin typeface="Georgia" pitchFamily="18" charset="0"/>
              </a:rPr>
              <a:t> me </a:t>
            </a:r>
            <a:r>
              <a:rPr lang="en-US" sz="2800" dirty="0" err="1" smtClean="0">
                <a:latin typeface="Georgia" pitchFamily="18" charset="0"/>
              </a:rPr>
              <a:t>brez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frekuencor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gjatë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mesëm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ofron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komunikime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vazhdueshme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ndërmjet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automjeteve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infrastrukturës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rrugore</a:t>
            </a:r>
            <a:r>
              <a:rPr lang="en-US" sz="2800" dirty="0" smtClean="0">
                <a:latin typeface="Georgia" pitchFamily="18" charset="0"/>
              </a:rPr>
              <a:t> duke </a:t>
            </a:r>
            <a:r>
              <a:rPr lang="en-US" sz="2800" dirty="0" err="1" smtClean="0">
                <a:latin typeface="Georgia" pitchFamily="18" charset="0"/>
              </a:rPr>
              <a:t>përdorur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Georgia" pitchFamily="18" charset="0"/>
              </a:rPr>
              <a:t>lidhjet</a:t>
            </a:r>
            <a:r>
              <a:rPr lang="en-US" sz="2800" b="1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Georgia" pitchFamily="18" charset="0"/>
              </a:rPr>
              <a:t>celulare</a:t>
            </a:r>
            <a:r>
              <a:rPr lang="en-US" sz="2800" b="1" dirty="0" smtClean="0">
                <a:solidFill>
                  <a:srgbClr val="FFC000"/>
                </a:solidFill>
                <a:latin typeface="Georgia" pitchFamily="18" charset="0"/>
              </a:rPr>
              <a:t> me </a:t>
            </a:r>
            <a:r>
              <a:rPr lang="en-US" sz="2800" b="1" dirty="0" err="1" smtClean="0">
                <a:solidFill>
                  <a:srgbClr val="FFC000"/>
                </a:solidFill>
                <a:latin typeface="Georgia" pitchFamily="18" charset="0"/>
              </a:rPr>
              <a:t>rreze</a:t>
            </a:r>
            <a:r>
              <a:rPr lang="en-US" sz="2800" b="1" dirty="0" smtClean="0">
                <a:solidFill>
                  <a:srgbClr val="FFC000"/>
                </a:solidFill>
                <a:latin typeface="Georgia" pitchFamily="18" charset="0"/>
              </a:rPr>
              <a:t> infra </a:t>
            </a:r>
            <a:r>
              <a:rPr lang="en-US" sz="2800" b="1" dirty="0" err="1" smtClean="0">
                <a:solidFill>
                  <a:srgbClr val="FFC000"/>
                </a:solidFill>
                <a:latin typeface="Georgia" pitchFamily="18" charset="0"/>
              </a:rPr>
              <a:t>të</a:t>
            </a:r>
            <a:r>
              <a:rPr lang="en-US" sz="2800" b="1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Georgia" pitchFamily="18" charset="0"/>
              </a:rPr>
              <a:t>kuqe</a:t>
            </a:r>
            <a:r>
              <a:rPr lang="en-US" sz="2800" b="1" dirty="0" smtClean="0">
                <a:latin typeface="Georgia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332656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Transmetimi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vazhdueshëm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ajror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me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brez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frekuencor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të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gjatë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dhe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të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Georgia" pitchFamily="18" charset="0"/>
              </a:rPr>
              <a:t>mesëm</a:t>
            </a:r>
            <a:r>
              <a:rPr lang="en-US" sz="3200" i="1" dirty="0" smtClean="0">
                <a:solidFill>
                  <a:srgbClr val="FFFF00"/>
                </a:solidFill>
                <a:latin typeface="Georgia" pitchFamily="18" charset="0"/>
              </a:rPr>
              <a:t> - Continuous Air interface Long and Medium range </a:t>
            </a:r>
            <a:r>
              <a:rPr lang="en-US" sz="3200" dirty="0" smtClean="0">
                <a:solidFill>
                  <a:srgbClr val="FFFF00"/>
                </a:solidFill>
                <a:latin typeface="Georgia" pitchFamily="18" charset="0"/>
              </a:rPr>
              <a:t>(CALM) :</a:t>
            </a:r>
            <a:endParaRPr lang="en-IN" sz="32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35769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Georgia" pitchFamily="18" charset="0"/>
              </a:rPr>
              <a:t>   CALM </a:t>
            </a:r>
            <a:r>
              <a:rPr lang="en-US" sz="2800" dirty="0" err="1" smtClean="0">
                <a:latin typeface="Georgia" pitchFamily="18" charset="0"/>
              </a:rPr>
              <a:t>ofron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një</a:t>
            </a:r>
            <a:r>
              <a:rPr lang="en-US" sz="2800" dirty="0" smtClean="0">
                <a:latin typeface="Georgia" pitchFamily="18" charset="0"/>
              </a:rPr>
              <a:t> rang </a:t>
            </a:r>
            <a:r>
              <a:rPr lang="en-US" sz="2800" dirty="0" err="1" smtClean="0">
                <a:latin typeface="Georgia" pitchFamily="18" charset="0"/>
              </a:rPr>
              <a:t>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gjerë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aplikacionesh</a:t>
            </a:r>
            <a:r>
              <a:rPr lang="en-US" sz="2800" dirty="0" smtClean="0">
                <a:latin typeface="Georgia" pitchFamily="18" charset="0"/>
              </a:rPr>
              <a:t> duke </a:t>
            </a:r>
            <a:r>
              <a:rPr lang="en-US" sz="2800" dirty="0" err="1" smtClean="0">
                <a:latin typeface="Georgia" pitchFamily="18" charset="0"/>
              </a:rPr>
              <a:t>përfshirë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sigurinë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automjetit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informacionet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dirty="0" err="1" smtClean="0">
                <a:latin typeface="Georgia" pitchFamily="18" charset="0"/>
              </a:rPr>
              <a:t>si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zbavitje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për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ngasësin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pasagjerët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en-US" sz="2800" dirty="0" err="1" smtClean="0">
                <a:latin typeface="Georgia" pitchFamily="18" charset="0"/>
              </a:rPr>
              <a:t>udhëtarët</a:t>
            </a:r>
            <a:r>
              <a:rPr lang="en-US" sz="2800" dirty="0" smtClean="0">
                <a:latin typeface="Georgia" pitchFamily="18" charset="0"/>
              </a:rPr>
              <a:t>).</a:t>
            </a:r>
            <a:endParaRPr lang="en-IN" sz="2800" dirty="0">
              <a:latin typeface="Georgia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96-193E-4BCA-94E7-BEE9A09A7F74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12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42852"/>
            <a:ext cx="5945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alatino Linotype" pitchFamily="18" charset="0"/>
              </a:rPr>
              <a:t>(2)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</a:rPr>
              <a:t>Teknologjitë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</a:rPr>
              <a:t>Kompjuterike</a:t>
            </a:r>
            <a:r>
              <a:rPr lang="en-US" sz="32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endParaRPr lang="en-IN" sz="36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326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Georgia" pitchFamily="18" charset="0"/>
              </a:rPr>
              <a:t>    </a:t>
            </a:r>
          </a:p>
          <a:p>
            <a:pPr algn="just"/>
            <a:r>
              <a:rPr lang="en-US" sz="2800" dirty="0" err="1" smtClean="0">
                <a:latin typeface="Georgia" pitchFamily="18" charset="0"/>
              </a:rPr>
              <a:t>Zhvilluesit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sq-AL" sz="2800" dirty="0" smtClean="0">
                <a:latin typeface="Georgia" pitchFamily="18" charset="0"/>
              </a:rPr>
              <a:t>Shkencave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Kompjuterike</a:t>
            </a:r>
            <a:r>
              <a:rPr lang="en-US" sz="2800" dirty="0" smtClean="0">
                <a:latin typeface="Georgia" pitchFamily="18" charset="0"/>
              </a:rPr>
              <a:t> t</a:t>
            </a:r>
            <a:r>
              <a:rPr lang="sq-AL" sz="2800" dirty="0" smtClean="0">
                <a:latin typeface="Georgia" pitchFamily="18" charset="0"/>
              </a:rPr>
              <a:t>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Transportit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sq-AL" sz="2800" dirty="0" smtClean="0">
                <a:latin typeface="Georgia" pitchFamily="18" charset="0"/>
              </a:rPr>
              <a:t>(</a:t>
            </a:r>
            <a:r>
              <a:rPr lang="en-US" sz="2800" dirty="0" smtClean="0">
                <a:latin typeface="Georgia" pitchFamily="18" charset="0"/>
              </a:rPr>
              <a:t>CTS - </a:t>
            </a:r>
            <a:r>
              <a:rPr lang="sq-AL" sz="2800" dirty="0" smtClean="0">
                <a:latin typeface="Georgia" pitchFamily="18" charset="0"/>
              </a:rPr>
              <a:t>Computational Transpor</a:t>
            </a:r>
            <a:r>
              <a:rPr lang="en-US" sz="2800" dirty="0" err="1" smtClean="0">
                <a:latin typeface="Georgia" pitchFamily="18" charset="0"/>
              </a:rPr>
              <a:t>ta</a:t>
            </a:r>
            <a:r>
              <a:rPr lang="sq-AL" sz="2800" dirty="0" smtClean="0">
                <a:latin typeface="Georgia" pitchFamily="18" charset="0"/>
              </a:rPr>
              <a:t>t</a:t>
            </a:r>
            <a:r>
              <a:rPr lang="en-US" sz="2800" dirty="0" smtClean="0">
                <a:latin typeface="Georgia" pitchFamily="18" charset="0"/>
              </a:rPr>
              <a:t>ion Science</a:t>
            </a:r>
            <a:r>
              <a:rPr lang="sq-AL" sz="2800" dirty="0" smtClean="0">
                <a:latin typeface="Georgia" pitchFamily="18" charset="0"/>
              </a:rPr>
              <a:t>) </a:t>
            </a:r>
            <a:r>
              <a:rPr lang="en-US" sz="2800" dirty="0" err="1" smtClean="0">
                <a:latin typeface="Georgia" pitchFamily="18" charset="0"/>
              </a:rPr>
              <a:t>kan</a:t>
            </a:r>
            <a:r>
              <a:rPr lang="sq-AL" sz="2800" dirty="0" smtClean="0">
                <a:latin typeface="Georgia" pitchFamily="18" charset="0"/>
              </a:rPr>
              <a:t>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sq-AL" sz="2800" dirty="0" smtClean="0">
                <a:latin typeface="Georgia" pitchFamily="18" charset="0"/>
              </a:rPr>
              <a:t>zhvill</a:t>
            </a:r>
            <a:r>
              <a:rPr lang="en-US" sz="2800" dirty="0" err="1" smtClean="0">
                <a:latin typeface="Georgia" pitchFamily="18" charset="0"/>
              </a:rPr>
              <a:t>uar</a:t>
            </a:r>
            <a:r>
              <a:rPr lang="sq-AL" sz="2800" dirty="0" smtClean="0">
                <a:latin typeface="Georgia" pitchFamily="18" charset="0"/>
              </a:rPr>
              <a:t> teknologji </a:t>
            </a:r>
            <a:r>
              <a:rPr lang="en-US" sz="2800" dirty="0" err="1" smtClean="0">
                <a:latin typeface="Georgia" pitchFamily="18" charset="0"/>
              </a:rPr>
              <a:t>lidhur</a:t>
            </a:r>
            <a:r>
              <a:rPr lang="en-US" sz="2800" dirty="0" smtClean="0">
                <a:latin typeface="Georgia" pitchFamily="18" charset="0"/>
              </a:rPr>
              <a:t> me</a:t>
            </a:r>
            <a:r>
              <a:rPr lang="sq-AL" sz="2800" dirty="0" smtClean="0">
                <a:latin typeface="Georgia" pitchFamily="18" charset="0"/>
              </a:rPr>
              <a:t> </a:t>
            </a:r>
            <a:r>
              <a:rPr lang="sq-AL" sz="2800" dirty="0" smtClean="0">
                <a:solidFill>
                  <a:srgbClr val="FFFF00"/>
                </a:solidFill>
                <a:latin typeface="Georgia" pitchFamily="18" charset="0"/>
              </a:rPr>
              <a:t>sensorë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t</a:t>
            </a:r>
            <a:r>
              <a:rPr lang="sq-AL" sz="2800" dirty="0" smtClean="0">
                <a:latin typeface="Georgia" pitchFamily="18" charset="0"/>
              </a:rPr>
              <a:t>, </a:t>
            </a:r>
            <a:r>
              <a:rPr lang="sq-AL" sz="2800" dirty="0" smtClean="0">
                <a:solidFill>
                  <a:srgbClr val="FFC000"/>
                </a:solidFill>
                <a:latin typeface="Georgia" pitchFamily="18" charset="0"/>
              </a:rPr>
              <a:t>kompjuterë</a:t>
            </a:r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t </a:t>
            </a:r>
            <a:r>
              <a:rPr lang="en-US" sz="2800" dirty="0" err="1" smtClean="0">
                <a:solidFill>
                  <a:srgbClr val="FFC000"/>
                </a:solidFill>
                <a:latin typeface="Georgia" pitchFamily="18" charset="0"/>
              </a:rPr>
              <a:t>mobil</a:t>
            </a:r>
            <a:r>
              <a:rPr lang="sq-AL" sz="2800" dirty="0" smtClean="0">
                <a:solidFill>
                  <a:srgbClr val="FFC000"/>
                </a:solidFill>
                <a:latin typeface="Georgia" pitchFamily="18" charset="0"/>
              </a:rPr>
              <a:t>ë</a:t>
            </a:r>
            <a:r>
              <a:rPr lang="sq-AL" sz="2800" dirty="0" smtClean="0">
                <a:latin typeface="Georgia" pitchFamily="18" charset="0"/>
              </a:rPr>
              <a:t>, </a:t>
            </a:r>
            <a:r>
              <a:rPr lang="sq-AL" sz="2800" dirty="0" smtClean="0">
                <a:solidFill>
                  <a:srgbClr val="B381D9"/>
                </a:solidFill>
                <a:latin typeface="Georgia" pitchFamily="18" charset="0"/>
              </a:rPr>
              <a:t>kompjuterë</a:t>
            </a:r>
            <a:r>
              <a:rPr lang="en-US" sz="2800" dirty="0" smtClean="0">
                <a:solidFill>
                  <a:srgbClr val="B381D9"/>
                </a:solidFill>
                <a:latin typeface="Georgia" pitchFamily="18" charset="0"/>
              </a:rPr>
              <a:t>t n</a:t>
            </a:r>
            <a:r>
              <a:rPr lang="sq-AL" sz="2800" dirty="0" smtClean="0">
                <a:solidFill>
                  <a:srgbClr val="B381D9"/>
                </a:solidFill>
                <a:latin typeface="Georgia" pitchFamily="18" charset="0"/>
              </a:rPr>
              <a:t>ë</a:t>
            </a:r>
            <a:r>
              <a:rPr lang="en-US" sz="2800" dirty="0" smtClean="0">
                <a:solidFill>
                  <a:srgbClr val="B381D9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B381D9"/>
                </a:solidFill>
                <a:latin typeface="Georgia" pitchFamily="18" charset="0"/>
              </a:rPr>
              <a:t>automjete</a:t>
            </a:r>
            <a:r>
              <a:rPr lang="sq-AL" sz="2800" dirty="0" smtClean="0">
                <a:solidFill>
                  <a:srgbClr val="B381D9"/>
                </a:solidFill>
                <a:latin typeface="Georgia" pitchFamily="18" charset="0"/>
              </a:rPr>
              <a:t> </a:t>
            </a:r>
            <a:r>
              <a:rPr lang="sq-AL" sz="2800" dirty="0" smtClean="0">
                <a:latin typeface="Georgia" pitchFamily="18" charset="0"/>
              </a:rPr>
              <a:t>dhe </a:t>
            </a:r>
            <a:r>
              <a:rPr lang="sq-AL" sz="2800" dirty="0" smtClean="0">
                <a:solidFill>
                  <a:srgbClr val="92D050"/>
                </a:solidFill>
                <a:latin typeface="Georgia" pitchFamily="18" charset="0"/>
              </a:rPr>
              <a:t>kompjuterë</a:t>
            </a:r>
            <a:r>
              <a:rPr lang="en-US" sz="2800" dirty="0" smtClean="0">
                <a:solidFill>
                  <a:srgbClr val="92D050"/>
                </a:solidFill>
                <a:latin typeface="Georgia" pitchFamily="18" charset="0"/>
              </a:rPr>
              <a:t>t</a:t>
            </a:r>
            <a:r>
              <a:rPr lang="sq-AL" sz="2800" dirty="0" smtClean="0">
                <a:solidFill>
                  <a:srgbClr val="92D050"/>
                </a:solidFill>
                <a:latin typeface="Georgia" pitchFamily="18" charset="0"/>
              </a:rPr>
              <a:t> në infrastrukturën statike</a:t>
            </a:r>
            <a:r>
              <a:rPr lang="sq-AL" sz="2800" dirty="0" smtClean="0">
                <a:latin typeface="Georgia" pitchFamily="18" charset="0"/>
              </a:rPr>
              <a:t>.</a:t>
            </a:r>
            <a:endParaRPr lang="en-IN" sz="2800" dirty="0"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14324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Georgia" pitchFamily="18" charset="0"/>
              </a:rPr>
              <a:t>     </a:t>
            </a:r>
            <a:r>
              <a:rPr lang="sq-AL" sz="2800" dirty="0" smtClean="0">
                <a:latin typeface="Georgia" pitchFamily="18" charset="0"/>
              </a:rPr>
              <a:t>Instalimi </a:t>
            </a:r>
            <a:r>
              <a:rPr lang="en-US" sz="2800" dirty="0" smtClean="0">
                <a:latin typeface="Georgia" pitchFamily="18" charset="0"/>
              </a:rPr>
              <a:t>i</a:t>
            </a:r>
            <a:r>
              <a:rPr lang="sq-AL" sz="2800" dirty="0" smtClean="0">
                <a:latin typeface="Georgia" pitchFamily="18" charset="0"/>
              </a:rPr>
              <a:t> sistemeve operative dhe p</a:t>
            </a:r>
            <a:r>
              <a:rPr lang="en-US" sz="2800" dirty="0" err="1" smtClean="0">
                <a:latin typeface="Georgia" pitchFamily="18" charset="0"/>
              </a:rPr>
              <a:t>rocesor</a:t>
            </a:r>
            <a:r>
              <a:rPr lang="sq-AL" sz="2800" dirty="0" smtClean="0">
                <a:latin typeface="Georgia" pitchFamily="18" charset="0"/>
              </a:rPr>
              <a:t>ë</a:t>
            </a:r>
            <a:r>
              <a:rPr lang="en-US" sz="2800" dirty="0" err="1" smtClean="0">
                <a:latin typeface="Georgia" pitchFamily="18" charset="0"/>
              </a:rPr>
              <a:t>ve</a:t>
            </a:r>
            <a:r>
              <a:rPr lang="sq-AL" sz="2800" dirty="0" smtClean="0">
                <a:latin typeface="Georgia" pitchFamily="18" charset="0"/>
              </a:rPr>
              <a:t> në automjetet e transportit kanë </a:t>
            </a:r>
            <a:r>
              <a:rPr lang="en-US" sz="2800" dirty="0" err="1" smtClean="0">
                <a:latin typeface="Georgia" pitchFamily="18" charset="0"/>
              </a:rPr>
              <a:t>mund</a:t>
            </a:r>
            <a:r>
              <a:rPr lang="sq-AL" sz="2800" dirty="0" smtClean="0">
                <a:latin typeface="Georgia" pitchFamily="18" charset="0"/>
              </a:rPr>
              <a:t>ë</a:t>
            </a:r>
            <a:r>
              <a:rPr lang="en-US" sz="2800" dirty="0" smtClean="0">
                <a:latin typeface="Georgia" pitchFamily="18" charset="0"/>
              </a:rPr>
              <a:t>s</a:t>
            </a:r>
            <a:r>
              <a:rPr lang="sq-AL" sz="2800" dirty="0" smtClean="0">
                <a:latin typeface="Georgia" pitchFamily="18" charset="0"/>
              </a:rPr>
              <a:t>uar </a:t>
            </a:r>
            <a:r>
              <a:rPr lang="en-US" sz="2800" dirty="0" smtClean="0">
                <a:latin typeface="Georgia" pitchFamily="18" charset="0"/>
              </a:rPr>
              <a:t>q</a:t>
            </a:r>
            <a:r>
              <a:rPr lang="sq-AL" sz="2800" dirty="0" smtClean="0">
                <a:latin typeface="Georgia" pitchFamily="18" charset="0"/>
              </a:rPr>
              <a:t>ë të instal</a:t>
            </a:r>
            <a:r>
              <a:rPr lang="en-US" sz="2800" dirty="0" err="1" smtClean="0">
                <a:latin typeface="Georgia" pitchFamily="18" charset="0"/>
              </a:rPr>
              <a:t>ohen</a:t>
            </a:r>
            <a:r>
              <a:rPr lang="en-US" sz="2800" dirty="0" smtClean="0">
                <a:latin typeface="Georgia" pitchFamily="18" charset="0"/>
              </a:rPr>
              <a:t> e</a:t>
            </a:r>
            <a:r>
              <a:rPr lang="sq-AL" sz="2800" dirty="0" smtClean="0">
                <a:latin typeface="Georgia" pitchFamily="18" charset="0"/>
              </a:rPr>
              <a:t>dhe </a:t>
            </a:r>
            <a:r>
              <a:rPr lang="sq-AL" sz="2800" dirty="0" smtClean="0">
                <a:solidFill>
                  <a:srgbClr val="92D050"/>
                </a:solidFill>
                <a:latin typeface="Georgia" pitchFamily="18" charset="0"/>
              </a:rPr>
              <a:t>aplikacionet soft</a:t>
            </a:r>
            <a:r>
              <a:rPr lang="en-US" sz="2800" dirty="0" err="1" smtClean="0">
                <a:solidFill>
                  <a:srgbClr val="92D050"/>
                </a:solidFill>
                <a:latin typeface="Georgia" pitchFamily="18" charset="0"/>
              </a:rPr>
              <a:t>uerike</a:t>
            </a:r>
            <a:r>
              <a:rPr lang="sq-AL" sz="2800" dirty="0" smtClean="0">
                <a:solidFill>
                  <a:srgbClr val="92D050"/>
                </a:solidFill>
                <a:latin typeface="Georgia" pitchFamily="18" charset="0"/>
              </a:rPr>
              <a:t> </a:t>
            </a:r>
            <a:r>
              <a:rPr lang="sq-AL" sz="2800" dirty="0" smtClean="0">
                <a:latin typeface="Georgia" pitchFamily="18" charset="0"/>
              </a:rPr>
              <a:t>dhe </a:t>
            </a:r>
            <a:r>
              <a:rPr lang="sq-AL" sz="2800" dirty="0" smtClean="0">
                <a:solidFill>
                  <a:srgbClr val="0070C0"/>
                </a:solidFill>
                <a:latin typeface="Georgia" pitchFamily="18" charset="0"/>
              </a:rPr>
              <a:t>sistemet  inteligjen</a:t>
            </a:r>
            <a:r>
              <a:rPr lang="en-US" sz="2800" dirty="0" err="1" smtClean="0">
                <a:solidFill>
                  <a:srgbClr val="0070C0"/>
                </a:solidFill>
                <a:latin typeface="Georgia" pitchFamily="18" charset="0"/>
              </a:rPr>
              <a:t>te</a:t>
            </a:r>
            <a:r>
              <a:rPr lang="en-US" sz="28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Georgia" pitchFamily="18" charset="0"/>
              </a:rPr>
              <a:t>të</a:t>
            </a:r>
            <a:r>
              <a:rPr lang="en-US" sz="28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Georgia" pitchFamily="18" charset="0"/>
              </a:rPr>
              <a:t>transportit</a:t>
            </a:r>
            <a:r>
              <a:rPr lang="sq-AL" sz="2800" dirty="0" smtClean="0">
                <a:latin typeface="Georgia" pitchFamily="18" charset="0"/>
              </a:rPr>
              <a:t>. Këto sisteme përfshijnë kontrollin e brendshëm të proceseve </a:t>
            </a:r>
            <a:r>
              <a:rPr lang="en-US" sz="2800" dirty="0" err="1" smtClean="0">
                <a:latin typeface="Georgia" pitchFamily="18" charset="0"/>
              </a:rPr>
              <a:t>bazike</a:t>
            </a:r>
            <a:r>
              <a:rPr lang="sq-AL" sz="2800" dirty="0" smtClean="0">
                <a:latin typeface="Georgia" pitchFamily="18" charset="0"/>
              </a:rPr>
              <a:t>, informatikë kudo dhe programe tjera të dizajnuara për t</a:t>
            </a:r>
            <a:r>
              <a:rPr lang="en-US" sz="2800" dirty="0" smtClean="0">
                <a:latin typeface="Georgia" pitchFamily="18" charset="0"/>
              </a:rPr>
              <a:t>’</a:t>
            </a:r>
            <a:r>
              <a:rPr lang="sq-AL" sz="2800" dirty="0" smtClean="0">
                <a:latin typeface="Georgia" pitchFamily="18" charset="0"/>
              </a:rPr>
              <a:t>u integruar në një sistem më të madh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sq-AL" sz="2800" dirty="0" smtClean="0">
                <a:latin typeface="Georgia" pitchFamily="18" charset="0"/>
              </a:rPr>
              <a:t>të transportit.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230-EC48-4767-B157-AEA58963D775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13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0663" y="-31931"/>
            <a:ext cx="78136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5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(3)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Lundrimi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3200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dhënave</a:t>
            </a:r>
            <a:r>
              <a:rPr lang="en-US" sz="3200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3200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automjetit</a:t>
            </a:r>
            <a:endParaRPr lang="en-US" sz="3200" dirty="0" smtClean="0">
              <a:solidFill>
                <a:srgbClr val="FF0000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lvl="0" indent="365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Floating Car 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ata/Floating 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ellular 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92867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Teknikat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e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mundshme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të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të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dhënave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“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që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lundrojnë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” (floating)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për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detektim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të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n-IN" sz="2800" i="1" dirty="0" err="1" smtClean="0">
                <a:solidFill>
                  <a:srgbClr val="FFFF00"/>
                </a:solidFill>
                <a:latin typeface="Palatino Linotype" pitchFamily="18" charset="0"/>
              </a:rPr>
              <a:t>automjetit</a:t>
            </a:r>
            <a:r>
              <a:rPr lang="en-IN" sz="2800" i="1" dirty="0" smtClean="0">
                <a:solidFill>
                  <a:srgbClr val="FFFF00"/>
                </a:solidFill>
                <a:latin typeface="Palatino Linotype" pitchFamily="18" charset="0"/>
              </a:rPr>
              <a:t>. </a:t>
            </a:r>
            <a:endParaRPr lang="en-IN" sz="2800" i="1" dirty="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779687"/>
            <a:ext cx="8858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Georgia" pitchFamily="18" charset="0"/>
              </a:rPr>
              <a:t>• </a:t>
            </a:r>
            <a:r>
              <a:rPr lang="en-IN" sz="2800" dirty="0" err="1" smtClean="0">
                <a:solidFill>
                  <a:srgbClr val="92D050"/>
                </a:solidFill>
                <a:latin typeface="Georgia" pitchFamily="18" charset="0"/>
              </a:rPr>
              <a:t>Kohë</a:t>
            </a:r>
            <a:r>
              <a:rPr lang="en-IN" sz="2800" dirty="0" smtClean="0">
                <a:solidFill>
                  <a:srgbClr val="92D050"/>
                </a:solidFill>
                <a:latin typeface="Georgia" pitchFamily="18" charset="0"/>
              </a:rPr>
              <a:t> </a:t>
            </a:r>
            <a:r>
              <a:rPr lang="en-IN" sz="2800" dirty="0" err="1" smtClean="0">
                <a:solidFill>
                  <a:srgbClr val="92D050"/>
                </a:solidFill>
                <a:latin typeface="Georgia" pitchFamily="18" charset="0"/>
              </a:rPr>
              <a:t>jo-reale</a:t>
            </a:r>
            <a:r>
              <a:rPr lang="en-IN" sz="2800" dirty="0" smtClean="0">
                <a:latin typeface="Georgia" pitchFamily="18" charset="0"/>
              </a:rPr>
              <a:t>:</a:t>
            </a:r>
          </a:p>
          <a:p>
            <a:r>
              <a:rPr lang="en-IN" sz="2800" dirty="0" smtClean="0">
                <a:latin typeface="Georgia" pitchFamily="18" charset="0"/>
              </a:rPr>
              <a:t>– </a:t>
            </a:r>
            <a:r>
              <a:rPr lang="en-IN" sz="2400" dirty="0" err="1" smtClean="0">
                <a:latin typeface="Georgia" pitchFamily="18" charset="0"/>
              </a:rPr>
              <a:t>Planifikime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manuale</a:t>
            </a:r>
            <a:r>
              <a:rPr lang="en-IN" sz="2400" dirty="0" smtClean="0">
                <a:latin typeface="Georgia" pitchFamily="18" charset="0"/>
              </a:rPr>
              <a:t>.</a:t>
            </a:r>
          </a:p>
          <a:p>
            <a:r>
              <a:rPr lang="en-IN" sz="2400" dirty="0" smtClean="0">
                <a:latin typeface="Georgia" pitchFamily="18" charset="0"/>
              </a:rPr>
              <a:t>– Video </a:t>
            </a:r>
            <a:r>
              <a:rPr lang="en-IN" sz="2400" dirty="0" err="1" smtClean="0">
                <a:latin typeface="Georgia" pitchFamily="18" charset="0"/>
              </a:rPr>
              <a:t>incizimi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dhe</a:t>
            </a:r>
            <a:r>
              <a:rPr lang="en-IN" sz="2400" dirty="0" smtClean="0">
                <a:latin typeface="Georgia" pitchFamily="18" charset="0"/>
              </a:rPr>
              <a:t> </a:t>
            </a:r>
          </a:p>
          <a:p>
            <a:r>
              <a:rPr lang="en-IN" sz="2400" dirty="0" err="1" smtClean="0">
                <a:latin typeface="Georgia" pitchFamily="18" charset="0"/>
              </a:rPr>
              <a:t>hulumtimi</a:t>
            </a:r>
            <a:r>
              <a:rPr lang="en-IN" sz="2400" dirty="0" smtClean="0">
                <a:latin typeface="Georgia" pitchFamily="18" charset="0"/>
              </a:rPr>
              <a:t> manual.</a:t>
            </a:r>
          </a:p>
          <a:p>
            <a:r>
              <a:rPr lang="en-IN" sz="2400" dirty="0" smtClean="0">
                <a:latin typeface="Georgia" pitchFamily="18" charset="0"/>
              </a:rPr>
              <a:t>– </a:t>
            </a:r>
            <a:r>
              <a:rPr lang="en-IN" sz="2400" dirty="0" err="1" smtClean="0">
                <a:latin typeface="Georgia" pitchFamily="18" charset="0"/>
              </a:rPr>
              <a:t>Incizimi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i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të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dhënave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në</a:t>
            </a:r>
            <a:r>
              <a:rPr lang="en-IN" sz="2400" dirty="0" smtClean="0">
                <a:latin typeface="Georgia" pitchFamily="18" charset="0"/>
              </a:rPr>
              <a:t> </a:t>
            </a:r>
          </a:p>
          <a:p>
            <a:r>
              <a:rPr lang="en-IN" sz="2400" dirty="0" err="1" smtClean="0">
                <a:latin typeface="Georgia" pitchFamily="18" charset="0"/>
              </a:rPr>
              <a:t>automjet</a:t>
            </a:r>
            <a:r>
              <a:rPr lang="en-IN" sz="2400" dirty="0" smtClean="0">
                <a:latin typeface="Georg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latin typeface="Georgia" pitchFamily="18" charset="0"/>
              </a:rPr>
              <a:t> </a:t>
            </a:r>
            <a:r>
              <a:rPr lang="en-IN" sz="2800" dirty="0" err="1" smtClean="0">
                <a:solidFill>
                  <a:srgbClr val="92D050"/>
                </a:solidFill>
                <a:latin typeface="Georgia" pitchFamily="18" charset="0"/>
              </a:rPr>
              <a:t>Kohë-reale</a:t>
            </a:r>
            <a:r>
              <a:rPr lang="en-IN" sz="2800" dirty="0" smtClean="0">
                <a:latin typeface="Georgia" pitchFamily="18" charset="0"/>
              </a:rPr>
              <a:t>:</a:t>
            </a:r>
          </a:p>
          <a:p>
            <a:r>
              <a:rPr lang="en-IN" sz="2400" dirty="0" smtClean="0">
                <a:latin typeface="Georgia" pitchFamily="18" charset="0"/>
              </a:rPr>
              <a:t>– </a:t>
            </a:r>
            <a:r>
              <a:rPr lang="en-IN" sz="2400" dirty="0" err="1" smtClean="0">
                <a:latin typeface="Georgia" pitchFamily="18" charset="0"/>
              </a:rPr>
              <a:t>Unaza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jo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induktive</a:t>
            </a:r>
            <a:r>
              <a:rPr lang="en-IN" sz="2400" dirty="0" smtClean="0">
                <a:latin typeface="Georgia" pitchFamily="18" charset="0"/>
              </a:rPr>
              <a:t> (pa transponder).</a:t>
            </a:r>
          </a:p>
          <a:p>
            <a:r>
              <a:rPr lang="en-IN" sz="2400" dirty="0" smtClean="0">
                <a:latin typeface="Georgia" pitchFamily="18" charset="0"/>
              </a:rPr>
              <a:t>– </a:t>
            </a:r>
            <a:r>
              <a:rPr lang="en-IN" sz="2400" dirty="0" err="1" smtClean="0">
                <a:latin typeface="Georgia" pitchFamily="18" charset="0"/>
              </a:rPr>
              <a:t>Regjistrimi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automatik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i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tabelave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të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automjetit</a:t>
            </a:r>
            <a:r>
              <a:rPr lang="en-IN" sz="2400" dirty="0" smtClean="0">
                <a:latin typeface="Georgia" pitchFamily="18" charset="0"/>
              </a:rPr>
              <a:t> - </a:t>
            </a:r>
            <a:r>
              <a:rPr lang="en-IN" sz="2400" dirty="0" smtClean="0">
                <a:solidFill>
                  <a:srgbClr val="FFC000"/>
                </a:solidFill>
                <a:latin typeface="Georgia" pitchFamily="18" charset="0"/>
              </a:rPr>
              <a:t>Automatic Number Plate Recognition (ANPR)</a:t>
            </a:r>
            <a:r>
              <a:rPr lang="en-IN" sz="2400" dirty="0" smtClean="0">
                <a:latin typeface="Georgia" pitchFamily="18" charset="0"/>
              </a:rPr>
              <a:t>.</a:t>
            </a:r>
          </a:p>
          <a:p>
            <a:r>
              <a:rPr lang="en-IN" sz="2400" dirty="0" smtClean="0">
                <a:latin typeface="Georgia" pitchFamily="18" charset="0"/>
              </a:rPr>
              <a:t>– </a:t>
            </a:r>
            <a:r>
              <a:rPr lang="en-IN" sz="2400" dirty="0" err="1" smtClean="0">
                <a:latin typeface="Georgia" pitchFamily="18" charset="0"/>
              </a:rPr>
              <a:t>Trasa</a:t>
            </a:r>
            <a:r>
              <a:rPr lang="en-IN" sz="2400" dirty="0" smtClean="0">
                <a:latin typeface="Georgia" pitchFamily="18" charset="0"/>
              </a:rPr>
              <a:t> e GPS-it + </a:t>
            </a:r>
            <a:r>
              <a:rPr lang="en-IN" sz="2400" dirty="0" err="1" smtClean="0">
                <a:latin typeface="Georgia" pitchFamily="18" charset="0"/>
              </a:rPr>
              <a:t>komunikimet</a:t>
            </a:r>
            <a:r>
              <a:rPr lang="en-IN" sz="2400" dirty="0" smtClean="0">
                <a:latin typeface="Georgia" pitchFamily="18" charset="0"/>
              </a:rPr>
              <a:t> mobile d.m.th. GSM.</a:t>
            </a:r>
          </a:p>
          <a:p>
            <a:r>
              <a:rPr lang="en-IN" sz="2400" dirty="0" smtClean="0">
                <a:latin typeface="Georgia" pitchFamily="18" charset="0"/>
              </a:rPr>
              <a:t>– Radio Signal Triangulation.</a:t>
            </a:r>
          </a:p>
          <a:p>
            <a:r>
              <a:rPr lang="en-IN" sz="2400" dirty="0" smtClean="0">
                <a:latin typeface="Georgia" pitchFamily="18" charset="0"/>
              </a:rPr>
              <a:t>– </a:t>
            </a:r>
            <a:r>
              <a:rPr lang="en-IN" sz="2400" dirty="0" err="1" smtClean="0">
                <a:latin typeface="Georgia" pitchFamily="18" charset="0"/>
              </a:rPr>
              <a:t>Sinjalet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në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rrugë</a:t>
            </a:r>
            <a:r>
              <a:rPr lang="en-IN" sz="2400" dirty="0" smtClean="0">
                <a:latin typeface="Georgia" pitchFamily="18" charset="0"/>
              </a:rPr>
              <a:t> + </a:t>
            </a:r>
            <a:r>
              <a:rPr lang="en-IN" sz="2400" dirty="0" err="1" smtClean="0">
                <a:latin typeface="Georgia" pitchFamily="18" charset="0"/>
              </a:rPr>
              <a:t>valët</a:t>
            </a:r>
            <a:r>
              <a:rPr lang="en-IN" sz="2400" dirty="0" smtClean="0">
                <a:latin typeface="Georgia" pitchFamily="18" charset="0"/>
              </a:rPr>
              <a:t> e </a:t>
            </a:r>
            <a:r>
              <a:rPr lang="en-IN" sz="2400" dirty="0" err="1" smtClean="0">
                <a:latin typeface="Georgia" pitchFamily="18" charset="0"/>
              </a:rPr>
              <a:t>dedikuara</a:t>
            </a:r>
            <a:r>
              <a:rPr lang="en-IN" sz="2400" dirty="0" smtClean="0">
                <a:latin typeface="Georgia" pitchFamily="18" charset="0"/>
              </a:rPr>
              <a:t> me </a:t>
            </a:r>
            <a:r>
              <a:rPr lang="en-IN" sz="2400" dirty="0" err="1" smtClean="0">
                <a:latin typeface="Georgia" pitchFamily="18" charset="0"/>
              </a:rPr>
              <a:t>frekuenca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të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ulëta</a:t>
            </a:r>
            <a:r>
              <a:rPr lang="en-IN" sz="2400" dirty="0" smtClean="0">
                <a:latin typeface="Georgia" pitchFamily="18" charset="0"/>
              </a:rPr>
              <a:t>.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384" y="1484785"/>
            <a:ext cx="45871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16216" y="6093296"/>
            <a:ext cx="2133600" cy="365125"/>
          </a:xfrm>
        </p:spPr>
        <p:txBody>
          <a:bodyPr/>
          <a:lstStyle/>
          <a:p>
            <a:fld id="{6DE8869A-1B6C-4EFD-B617-7D93DE0A7AE0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093296"/>
            <a:ext cx="457200" cy="365125"/>
          </a:xfrm>
        </p:spPr>
        <p:txBody>
          <a:bodyPr/>
          <a:lstStyle/>
          <a:p>
            <a:fld id="{624996ED-55EC-4BBF-8407-CA301FA414D9}" type="slidenum">
              <a:rPr lang="en-IN" sz="2000" smtClean="0"/>
              <a:pPr/>
              <a:t>14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214290"/>
            <a:ext cx="54725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5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(4)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Teknologjitë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e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Sensorëve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641790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241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Sistemet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sensorëve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për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Sistemet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Inteligjente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Transportit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(SIT)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janë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sisteme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bazuara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infrastrukturën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automjeteve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sistemeve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rrjetit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p.sh.,  </a:t>
            </a:r>
            <a:r>
              <a:rPr kumimoji="0" lang="en-US" sz="2800" b="0" i="1" strike="noStrike" cap="none" normalizeH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2" tooltip="Intelligent vehicle technologies"/>
              </a:rPr>
              <a:t>Teknologjitë</a:t>
            </a:r>
            <a:r>
              <a:rPr kumimoji="0" lang="en-US" sz="2800" b="0" i="1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2" tooltip="Intelligent vehicle technologies"/>
              </a:rPr>
              <a:t> </a:t>
            </a:r>
            <a:r>
              <a:rPr kumimoji="0" lang="en-US" sz="2800" b="0" i="1" strike="noStrike" cap="none" normalizeH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2" tooltip="Intelligent vehicle technologies"/>
              </a:rPr>
              <a:t>inteligjente</a:t>
            </a:r>
            <a:r>
              <a:rPr kumimoji="0" lang="en-US" sz="2800" b="0" i="1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2" tooltip="Intelligent vehicle technologies"/>
              </a:rPr>
              <a:t> </a:t>
            </a:r>
            <a:r>
              <a:rPr kumimoji="0" lang="en-US" sz="2800" b="0" i="1" strike="noStrike" cap="none" normalizeH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2" tooltip="Intelligent vehicle technologies"/>
              </a:rPr>
              <a:t>t</a:t>
            </a:r>
            <a:r>
              <a:rPr lang="en-US" sz="2800" i="1" dirty="0" err="1" smtClean="0">
                <a:latin typeface="Georgia" pitchFamily="18" charset="0"/>
                <a:ea typeface="Calibri" pitchFamily="34" charset="0"/>
                <a:cs typeface="Times New Roman" pitchFamily="18" charset="0"/>
                <a:hlinkClick r:id="rId2" tooltip="Intelligent vehicle technologies"/>
              </a:rPr>
              <a:t>ë</a:t>
            </a:r>
            <a:r>
              <a:rPr lang="en-US" sz="28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automjeteve</a:t>
            </a:r>
            <a:r>
              <a:rPr kumimoji="0" lang="en-US" sz="2800" b="0" i="1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1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500306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Detektor</a:t>
            </a:r>
            <a:r>
              <a:rPr lang="sq-AL" sz="2800" dirty="0" smtClean="0">
                <a:solidFill>
                  <a:srgbClr val="FFFF00"/>
                </a:solidFill>
                <a:latin typeface="Georgia" pitchFamily="18" charset="0"/>
              </a:rPr>
              <a:t>ë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t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kabllor</a:t>
            </a:r>
            <a:r>
              <a:rPr lang="sq-AL" sz="2800" dirty="0" smtClean="0">
                <a:solidFill>
                  <a:srgbClr val="FFFF00"/>
                </a:solidFill>
                <a:latin typeface="Georgia" pitchFamily="18" charset="0"/>
              </a:rPr>
              <a:t>ë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induktiv</a:t>
            </a:r>
            <a:r>
              <a:rPr lang="sq-AL" sz="2800" dirty="0" smtClean="0">
                <a:solidFill>
                  <a:srgbClr val="FFFF00"/>
                </a:solidFill>
                <a:latin typeface="Georgia" pitchFamily="18" charset="0"/>
              </a:rPr>
              <a:t>ë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sq-AL" sz="2800" dirty="0" smtClean="0">
                <a:latin typeface="Georgia" pitchFamily="18" charset="0"/>
              </a:rPr>
              <a:t>përdor</a:t>
            </a:r>
            <a:r>
              <a:rPr lang="en-US" sz="2800" dirty="0" smtClean="0">
                <a:latin typeface="Georgia" pitchFamily="18" charset="0"/>
              </a:rPr>
              <a:t>en</a:t>
            </a:r>
            <a:r>
              <a:rPr lang="sq-AL" sz="2800" dirty="0" smtClean="0">
                <a:latin typeface="Georgia" pitchFamily="18" charset="0"/>
              </a:rPr>
              <a:t> për të ndje</a:t>
            </a:r>
            <a:r>
              <a:rPr lang="en-US" sz="2800" dirty="0" smtClean="0">
                <a:latin typeface="Georgia" pitchFamily="18" charset="0"/>
              </a:rPr>
              <a:t>r</a:t>
            </a:r>
            <a:r>
              <a:rPr lang="sq-AL" sz="2800" dirty="0" smtClean="0">
                <a:latin typeface="Georgia" pitchFamily="18" charset="0"/>
              </a:rPr>
              <a:t>ë praninë e k</a:t>
            </a:r>
            <a:r>
              <a:rPr lang="en-US" sz="2800" dirty="0" err="1" smtClean="0">
                <a:latin typeface="Georgia" pitchFamily="18" charset="0"/>
              </a:rPr>
              <a:t>alimit</a:t>
            </a:r>
            <a:r>
              <a:rPr lang="en-US" sz="2800" dirty="0" smtClean="0">
                <a:latin typeface="Georgia" pitchFamily="18" charset="0"/>
              </a:rPr>
              <a:t> t</a:t>
            </a:r>
            <a:r>
              <a:rPr lang="sq-AL" sz="2800" dirty="0" smtClean="0">
                <a:latin typeface="Georgia" pitchFamily="18" charset="0"/>
              </a:rPr>
              <a:t>ë automjet</a:t>
            </a:r>
            <a:r>
              <a:rPr lang="en-US" sz="2800" dirty="0" smtClean="0">
                <a:latin typeface="Georgia" pitchFamily="18" charset="0"/>
              </a:rPr>
              <a:t>eve</a:t>
            </a:r>
            <a:r>
              <a:rPr lang="sq-AL" sz="2800" dirty="0" smtClean="0">
                <a:latin typeface="Georgia" pitchFamily="18" charset="0"/>
              </a:rPr>
              <a:t> në </a:t>
            </a:r>
            <a:r>
              <a:rPr lang="en-US" sz="2800" dirty="0" err="1" smtClean="0">
                <a:latin typeface="Georgia" pitchFamily="18" charset="0"/>
              </a:rPr>
              <a:t>udh</a:t>
            </a:r>
            <a:r>
              <a:rPr lang="en-US" sz="2800" dirty="0" err="1">
                <a:latin typeface="Georgia" pitchFamily="18" charset="0"/>
              </a:rPr>
              <a:t>ë</a:t>
            </a:r>
            <a:r>
              <a:rPr lang="sq-AL" sz="2800" dirty="0" smtClean="0">
                <a:latin typeface="Georgia" pitchFamily="18" charset="0"/>
              </a:rPr>
              <a:t>kryq</a:t>
            </a:r>
            <a:r>
              <a:rPr lang="en-US" sz="2800" dirty="0" smtClean="0">
                <a:latin typeface="Georgia" pitchFamily="18" charset="0"/>
              </a:rPr>
              <a:t>et </a:t>
            </a:r>
            <a:r>
              <a:rPr lang="sq-AL" sz="2800" dirty="0" smtClean="0">
                <a:latin typeface="Georgia" pitchFamily="18" charset="0"/>
              </a:rPr>
              <a:t>dhe hyrjet </a:t>
            </a:r>
            <a:r>
              <a:rPr lang="en-US" sz="2800" dirty="0" smtClean="0">
                <a:latin typeface="Georgia" pitchFamily="18" charset="0"/>
              </a:rPr>
              <a:t>n</a:t>
            </a:r>
            <a:r>
              <a:rPr lang="sq-AL" sz="2800" dirty="0" smtClean="0">
                <a:latin typeface="Georgia" pitchFamily="18" charset="0"/>
              </a:rPr>
              <a:t>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sq-AL" sz="2800" dirty="0" smtClean="0">
                <a:latin typeface="Georgia" pitchFamily="18" charset="0"/>
              </a:rPr>
              <a:t>parking.</a:t>
            </a:r>
            <a:br>
              <a:rPr lang="sq-AL" sz="2800" dirty="0" smtClean="0">
                <a:latin typeface="Georgia" pitchFamily="18" charset="0"/>
              </a:rPr>
            </a:br>
            <a:r>
              <a:rPr lang="sq-AL" sz="2800" dirty="0" smtClean="0">
                <a:latin typeface="Georgia" pitchFamily="18" charset="0"/>
              </a:rPr>
              <a:t> </a:t>
            </a:r>
            <a:r>
              <a:rPr lang="sq-AL" sz="2800" dirty="0" smtClean="0">
                <a:solidFill>
                  <a:srgbClr val="FF0000"/>
                </a:solidFill>
                <a:latin typeface="Georgia" pitchFamily="18" charset="0"/>
              </a:rPr>
              <a:t>  </a:t>
            </a: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Sensor</a:t>
            </a:r>
            <a:r>
              <a:rPr lang="sq-AL" sz="2800" dirty="0" smtClean="0">
                <a:solidFill>
                  <a:srgbClr val="FF0000"/>
                </a:solidFill>
                <a:latin typeface="Georgia" pitchFamily="18" charset="0"/>
              </a:rPr>
              <a:t>ë</a:t>
            </a: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t e </a:t>
            </a:r>
            <a:r>
              <a:rPr lang="en-US" sz="2800" dirty="0" err="1" smtClean="0">
                <a:solidFill>
                  <a:srgbClr val="FF0000"/>
                </a:solidFill>
                <a:latin typeface="Georgia" pitchFamily="18" charset="0"/>
              </a:rPr>
              <a:t>presionit</a:t>
            </a:r>
            <a:r>
              <a:rPr lang="sq-AL" sz="2800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sq-AL" sz="2800" dirty="0" smtClean="0">
                <a:latin typeface="Georgia" pitchFamily="18" charset="0"/>
              </a:rPr>
              <a:t>përdor</a:t>
            </a:r>
            <a:r>
              <a:rPr lang="en-US" sz="2800" dirty="0" smtClean="0">
                <a:latin typeface="Georgia" pitchFamily="18" charset="0"/>
              </a:rPr>
              <a:t>en</a:t>
            </a:r>
            <a:r>
              <a:rPr lang="sq-AL" sz="2800" dirty="0" smtClean="0">
                <a:latin typeface="Georgia" pitchFamily="18" charset="0"/>
              </a:rPr>
              <a:t> për të ndje</a:t>
            </a:r>
            <a:r>
              <a:rPr lang="en-US" sz="2800" dirty="0" smtClean="0">
                <a:latin typeface="Georgia" pitchFamily="18" charset="0"/>
              </a:rPr>
              <a:t>r</a:t>
            </a:r>
            <a:r>
              <a:rPr lang="sq-AL" sz="2800" dirty="0" smtClean="0">
                <a:latin typeface="Georgia" pitchFamily="18" charset="0"/>
              </a:rPr>
              <a:t>ë praninë e këmbësorëve duke pritur </a:t>
            </a:r>
            <a:r>
              <a:rPr lang="en-US" sz="2800" dirty="0" smtClean="0">
                <a:latin typeface="Georgia" pitchFamily="18" charset="0"/>
              </a:rPr>
              <a:t>q</a:t>
            </a:r>
            <a:r>
              <a:rPr lang="sq-AL" sz="2800" dirty="0" smtClean="0">
                <a:latin typeface="Georgia" pitchFamily="18" charset="0"/>
              </a:rPr>
              <a:t>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sq-AL" sz="2800" dirty="0" smtClean="0">
                <a:latin typeface="Georgia" pitchFamily="18" charset="0"/>
              </a:rPr>
              <a:t>të kalojnë  rrugë</a:t>
            </a:r>
            <a:r>
              <a:rPr lang="en-US" sz="2800" dirty="0" smtClean="0">
                <a:latin typeface="Georgia" pitchFamily="18" charset="0"/>
              </a:rPr>
              <a:t>n</a:t>
            </a:r>
            <a:r>
              <a:rPr lang="sq-AL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8" name="Picture 7" descr="induc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428868"/>
            <a:ext cx="4177604" cy="3376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5842337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Makina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duke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kaluar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mbi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detektorin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kabllor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induktiv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vendosur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në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rrugë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02E9-D493-4B9B-9C2B-4560B0FCAC06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15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Radarët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dhe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sensorët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akustikë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gjithashtu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përdoren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për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detektimin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automjeteve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në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rrugë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IN" sz="2800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96552" y="1250311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    Si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punon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Georgia" pitchFamily="18" charset="0"/>
              </a:rPr>
              <a:t>Transmeton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pulset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radarit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Georgia" pitchFamily="18" charset="0"/>
              </a:rPr>
              <a:t>Një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pjesë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energjisë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reflektohet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ose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shpërndahet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prej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automjetit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drejt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rrugës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prapa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tek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sensori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Georgia" pitchFamily="18" charset="0"/>
              </a:rPr>
              <a:t>Kjo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energji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pranohet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interpretohet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en-US" sz="2800" dirty="0" err="1" smtClean="0">
                <a:latin typeface="Georgia" pitchFamily="18" charset="0"/>
              </a:rPr>
              <a:t>shndërrohet</a:t>
            </a:r>
            <a:r>
              <a:rPr lang="en-US" sz="2800" dirty="0" smtClean="0">
                <a:latin typeface="Georgia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    </a:t>
            </a:r>
            <a:r>
              <a:rPr lang="en-US" sz="2800" dirty="0" err="1" smtClean="0">
                <a:solidFill>
                  <a:srgbClr val="FFFF00"/>
                </a:solidFill>
                <a:latin typeface="Georgia" pitchFamily="18" charset="0"/>
              </a:rPr>
              <a:t>Përparësitë</a:t>
            </a:r>
            <a:r>
              <a:rPr lang="en-US" sz="2800" dirty="0" smtClean="0">
                <a:solidFill>
                  <a:srgbClr val="FFFF00"/>
                </a:solidFill>
                <a:latin typeface="Georgia" pitchFamily="18" charset="0"/>
              </a:rPr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Pak </a:t>
            </a:r>
            <a:r>
              <a:rPr lang="en-US" sz="2800" dirty="0" err="1" smtClean="0">
                <a:latin typeface="Georgia" pitchFamily="18" charset="0"/>
              </a:rPr>
              <a:t>fuqi</a:t>
            </a:r>
            <a:endParaRPr lang="en-US" sz="2800" dirty="0" smtClean="0">
              <a:latin typeface="Georgia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Georgia" pitchFamily="18" charset="0"/>
              </a:rPr>
              <a:t>Teknologji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saktë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për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detektimin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shpejtësisë</a:t>
            </a:r>
            <a:r>
              <a:rPr lang="en-US" sz="2800" dirty="0" smtClean="0">
                <a:latin typeface="Georgia" pitchFamily="18" charset="0"/>
              </a:rPr>
              <a:t> 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Georgia" pitchFamily="18" charset="0"/>
              </a:rPr>
              <a:t>Numërimi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saktë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trafikut</a:t>
            </a:r>
            <a:endParaRPr lang="en-US" sz="2800" dirty="0" smtClean="0">
              <a:latin typeface="Georgia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Georgia" pitchFamily="18" charset="0"/>
              </a:rPr>
              <a:t>Instalimi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lehtë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427984" cy="514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735-39BA-4AF6-BE9C-7867AAC9907B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16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001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5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(5)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Detektimi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përmes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unazës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induktive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0688"/>
            <a:ext cx="428624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     </a:t>
            </a:r>
            <a:r>
              <a:rPr lang="en-US" sz="2800" dirty="0" smtClean="0"/>
              <a:t>N</a:t>
            </a:r>
            <a:r>
              <a:rPr lang="sq-AL" sz="2800" dirty="0" smtClean="0"/>
              <a:t>jë ose më shumë unaz</a:t>
            </a:r>
            <a:r>
              <a:rPr lang="en-US" sz="2800" dirty="0" smtClean="0"/>
              <a:t>a (</a:t>
            </a:r>
            <a:r>
              <a:rPr lang="en-US" sz="2800" dirty="0" err="1" smtClean="0"/>
              <a:t>qarqe</a:t>
            </a:r>
            <a:r>
              <a:rPr lang="en-US" sz="2800" dirty="0" smtClean="0"/>
              <a:t>) t</a:t>
            </a:r>
            <a:r>
              <a:rPr lang="sq-AL" sz="2800" dirty="0" smtClean="0"/>
              <a:t>ë telit</a:t>
            </a:r>
            <a:r>
              <a:rPr lang="en-US" sz="2800" dirty="0" smtClean="0"/>
              <a:t> (</a:t>
            </a:r>
            <a:r>
              <a:rPr lang="en-US" sz="2800" dirty="0" err="1" smtClean="0"/>
              <a:t>përçuesit</a:t>
            </a:r>
            <a:r>
              <a:rPr lang="en-US" sz="2800" dirty="0" smtClean="0"/>
              <a:t>)</a:t>
            </a:r>
            <a:r>
              <a:rPr lang="sq-AL" sz="2800" dirty="0" smtClean="0"/>
              <a:t> janë </a:t>
            </a:r>
            <a:r>
              <a:rPr lang="en-US" sz="2800" dirty="0" err="1" smtClean="0"/>
              <a:t>futur</a:t>
            </a:r>
            <a:r>
              <a:rPr lang="en-US" sz="2800" dirty="0" smtClean="0"/>
              <a:t> n</a:t>
            </a:r>
            <a:r>
              <a:rPr lang="sq-AL" sz="2800" dirty="0" smtClean="0"/>
              <a:t>ë</a:t>
            </a:r>
            <a:r>
              <a:rPr lang="en-US" sz="2800" dirty="0" smtClean="0"/>
              <a:t> </a:t>
            </a:r>
            <a:r>
              <a:rPr lang="sq-AL" sz="2800" dirty="0" smtClean="0"/>
              <a:t>rrugë</a:t>
            </a:r>
            <a:r>
              <a:rPr lang="en-US" sz="2800" dirty="0" smtClean="0"/>
              <a:t> (</a:t>
            </a:r>
            <a:r>
              <a:rPr lang="en-US" sz="2800" dirty="0" err="1" smtClean="0"/>
              <a:t>asfalt</a:t>
            </a:r>
            <a:r>
              <a:rPr lang="en-US" sz="2800" dirty="0" smtClean="0"/>
              <a:t>)</a:t>
            </a:r>
            <a:r>
              <a:rPr lang="sq-AL" sz="2800" dirty="0" smtClean="0"/>
              <a:t> dhe </a:t>
            </a:r>
            <a:r>
              <a:rPr lang="en-US" sz="2800" dirty="0" err="1" smtClean="0"/>
              <a:t>jan</a:t>
            </a:r>
            <a:r>
              <a:rPr lang="sq-AL" sz="2800" dirty="0" smtClean="0"/>
              <a:t>ë lidhur me një kuti kontroll</a:t>
            </a:r>
            <a:r>
              <a:rPr lang="en-US" sz="2800" dirty="0" err="1" smtClean="0"/>
              <a:t>uese</a:t>
            </a:r>
            <a:r>
              <a:rPr lang="sq-AL" sz="2800" dirty="0" smtClean="0"/>
              <a:t>.</a:t>
            </a:r>
            <a:endParaRPr lang="en-US" sz="2800" dirty="0" smtClean="0"/>
          </a:p>
          <a:p>
            <a:pPr lvl="1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      </a:t>
            </a:r>
            <a:r>
              <a:rPr lang="sq-AL" sz="2800" dirty="0" smtClean="0"/>
              <a:t>Kur një automjet kalon mbi ose qëndron në</a:t>
            </a:r>
            <a:r>
              <a:rPr lang="en-US" sz="2800" dirty="0" smtClean="0"/>
              <a:t> </a:t>
            </a:r>
            <a:r>
              <a:rPr lang="en-US" sz="2800" dirty="0" err="1" smtClean="0"/>
              <a:t>unaz</a:t>
            </a:r>
            <a:r>
              <a:rPr lang="sq-AL" sz="2800" dirty="0" smtClean="0"/>
              <a:t>ë, zvogël</a:t>
            </a:r>
            <a:r>
              <a:rPr lang="en-US" sz="2800" dirty="0" err="1" smtClean="0"/>
              <a:t>ohet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sq-AL" sz="2800" dirty="0" smtClean="0"/>
              <a:t>nduktanca </a:t>
            </a:r>
            <a:r>
              <a:rPr lang="en-US" sz="2800" dirty="0" smtClean="0"/>
              <a:t>duke </a:t>
            </a:r>
            <a:r>
              <a:rPr lang="sq-AL" sz="2800" dirty="0" smtClean="0"/>
              <a:t>treguar </a:t>
            </a:r>
            <a:r>
              <a:rPr lang="en-US" sz="2800" dirty="0" smtClean="0"/>
              <a:t>se </a:t>
            </a:r>
            <a:r>
              <a:rPr lang="sq-AL" sz="2800" dirty="0" smtClean="0"/>
              <a:t>një automjet është i pranishëm.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697409"/>
            <a:ext cx="800105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u="sng" dirty="0" err="1" smtClean="0">
                <a:solidFill>
                  <a:srgbClr val="FFFF00"/>
                </a:solidFill>
                <a:latin typeface="Georgia" pitchFamily="18" charset="0"/>
              </a:rPr>
              <a:t>Përparësitë</a:t>
            </a:r>
            <a:r>
              <a:rPr lang="en-US" sz="2800" u="sng" dirty="0" smtClean="0">
                <a:solidFill>
                  <a:srgbClr val="FFFF00"/>
                </a:solidFill>
                <a:latin typeface="Georgia" pitchFamily="18" charset="0"/>
              </a:rPr>
              <a:t> 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sq-AL" sz="2800" dirty="0" smtClean="0"/>
              <a:t>Teknologji </a:t>
            </a:r>
            <a:r>
              <a:rPr lang="en-US" sz="2800" dirty="0" smtClean="0"/>
              <a:t>e re e </a:t>
            </a:r>
            <a:r>
              <a:rPr lang="sq-AL" sz="2800" dirty="0" smtClean="0"/>
              <a:t>krijuar</a:t>
            </a:r>
            <a:r>
              <a:rPr lang="en-US" sz="2800" dirty="0" smtClean="0"/>
              <a:t>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sq-AL" sz="2800" dirty="0" smtClean="0"/>
              <a:t>Nuk ndikohet nga kushtet mjedisor</a:t>
            </a:r>
            <a:r>
              <a:rPr lang="en-US" sz="2800" dirty="0" smtClean="0"/>
              <a:t>e;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I s</a:t>
            </a:r>
            <a:r>
              <a:rPr lang="sq-AL" sz="2800" dirty="0" smtClean="0"/>
              <a:t>aktë në zbulimin e pranisë</a:t>
            </a:r>
            <a:r>
              <a:rPr lang="en-US" sz="2800" dirty="0" smtClean="0"/>
              <a:t> s</a:t>
            </a:r>
            <a:r>
              <a:rPr lang="sq-AL" sz="2800" dirty="0" smtClean="0"/>
              <a:t>ë automjeteve</a:t>
            </a:r>
            <a:r>
              <a:rPr lang="en-US" sz="2800" dirty="0" smtClean="0"/>
              <a:t>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err="1" smtClean="0"/>
              <a:t>Funksionon</a:t>
            </a:r>
            <a:r>
              <a:rPr lang="en-US" sz="2800" dirty="0" smtClean="0"/>
              <a:t> </a:t>
            </a:r>
            <a:r>
              <a:rPr lang="en-US" sz="2800" dirty="0" err="1" smtClean="0"/>
              <a:t>mir</a:t>
            </a:r>
            <a:r>
              <a:rPr lang="sq-AL" sz="2800" dirty="0" smtClean="0"/>
              <a:t>ë edhe </a:t>
            </a:r>
            <a:r>
              <a:rPr lang="en-US" sz="2800" dirty="0" err="1" smtClean="0"/>
              <a:t>gjat</a:t>
            </a:r>
            <a:r>
              <a:rPr lang="sq-AL" sz="2800" dirty="0" smtClean="0"/>
              <a:t>ë </a:t>
            </a:r>
            <a:r>
              <a:rPr lang="en-US" sz="2800" dirty="0" err="1" smtClean="0"/>
              <a:t>fluksit</a:t>
            </a:r>
            <a:r>
              <a:rPr lang="sq-AL" sz="2800" dirty="0" smtClean="0"/>
              <a:t> të lartë dhe të ulët</a:t>
            </a:r>
            <a:r>
              <a:rPr lang="en-US" sz="2800" dirty="0" smtClean="0"/>
              <a:t> </a:t>
            </a:r>
            <a:r>
              <a:rPr lang="sq-AL" sz="2800" dirty="0" smtClean="0"/>
              <a:t>të trafikut.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7" name="Picture 6" descr="D:\Users\Prabhat\Desktop\fig1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85794"/>
            <a:ext cx="4084329" cy="392909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652B-2EA5-4217-940C-782F6D86C7DC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17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0"/>
            <a:ext cx="8535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</a:rPr>
              <a:t>(6)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</a:rPr>
              <a:t>Detektimi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</a:rPr>
              <a:t>i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</a:rPr>
              <a:t>Automjeteve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Palatino Linotype" pitchFamily="18" charset="0"/>
              </a:rPr>
              <a:t>përmes</a:t>
            </a:r>
            <a:r>
              <a:rPr lang="en-US" sz="3200" u="sng" dirty="0" smtClean="0">
                <a:solidFill>
                  <a:srgbClr val="FF0000"/>
                </a:solidFill>
                <a:latin typeface="Palatino Linotype" pitchFamily="18" charset="0"/>
              </a:rPr>
              <a:t> Videos :</a:t>
            </a:r>
            <a:endParaRPr lang="en-IN" sz="32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908720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err="1" smtClean="0">
                <a:latin typeface="Georgia" pitchFamily="18" charset="0"/>
              </a:rPr>
              <a:t>Detektimi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i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automjeteve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përmes</a:t>
            </a:r>
            <a:r>
              <a:rPr lang="en-IN" sz="2400" dirty="0" smtClean="0">
                <a:latin typeface="Georgia" pitchFamily="18" charset="0"/>
              </a:rPr>
              <a:t> videos (</a:t>
            </a:r>
            <a:r>
              <a:rPr lang="en-IN" sz="2400" dirty="0" err="1" smtClean="0">
                <a:solidFill>
                  <a:srgbClr val="FFC000"/>
                </a:solidFill>
                <a:latin typeface="Georgia" pitchFamily="18" charset="0"/>
              </a:rPr>
              <a:t>angl</a:t>
            </a:r>
            <a:r>
              <a:rPr lang="en-IN" sz="2400" dirty="0" smtClean="0">
                <a:solidFill>
                  <a:srgbClr val="FFC000"/>
                </a:solidFill>
                <a:latin typeface="Georgia" pitchFamily="18" charset="0"/>
              </a:rPr>
              <a:t>.: Video Vehicle Detection - VVD</a:t>
            </a:r>
            <a:r>
              <a:rPr lang="en-IN" sz="2400" dirty="0" smtClean="0">
                <a:latin typeface="Georgia" pitchFamily="18" charset="0"/>
              </a:rPr>
              <a:t>) </a:t>
            </a:r>
            <a:r>
              <a:rPr lang="sq-AL" sz="2400" dirty="0" smtClean="0"/>
              <a:t>është </a:t>
            </a:r>
            <a:r>
              <a:rPr lang="en-US" sz="2400" dirty="0" smtClean="0"/>
              <a:t>n</a:t>
            </a:r>
            <a:r>
              <a:rPr lang="sq-AL" sz="2400" dirty="0" smtClean="0"/>
              <a:t>jë nga metoda</a:t>
            </a:r>
            <a:r>
              <a:rPr lang="en-US" sz="2400" dirty="0" smtClean="0"/>
              <a:t>t</a:t>
            </a:r>
            <a:r>
              <a:rPr lang="sq-AL" sz="2400" dirty="0" smtClean="0"/>
              <a:t> më të përdorur</a:t>
            </a:r>
            <a:r>
              <a:rPr lang="en-US" sz="2400" dirty="0" smtClean="0"/>
              <a:t>a.</a:t>
            </a:r>
            <a:r>
              <a:rPr lang="sq-AL" sz="2400" dirty="0" smtClean="0"/>
              <a:t> Video </a:t>
            </a:r>
            <a:r>
              <a:rPr lang="en-US" sz="2400" dirty="0" err="1" smtClean="0"/>
              <a:t>detektori</a:t>
            </a:r>
            <a:r>
              <a:rPr lang="en-US" sz="2400" dirty="0" smtClean="0"/>
              <a:t> (z</a:t>
            </a:r>
            <a:r>
              <a:rPr lang="sq-AL" sz="2400" dirty="0" smtClean="0"/>
              <a:t>bul</a:t>
            </a:r>
            <a:r>
              <a:rPr lang="en-US" sz="2400" dirty="0" err="1" smtClean="0"/>
              <a:t>uesi</a:t>
            </a:r>
            <a:r>
              <a:rPr lang="en-US" sz="2400" dirty="0" smtClean="0"/>
              <a:t>)</a:t>
            </a:r>
            <a:r>
              <a:rPr lang="sq-AL" sz="2400" dirty="0" smtClean="0"/>
              <a:t> është një proces</a:t>
            </a:r>
            <a:r>
              <a:rPr lang="en-US" sz="2400" dirty="0" smtClean="0"/>
              <a:t>or </a:t>
            </a:r>
            <a:r>
              <a:rPr lang="en-US" sz="2400" dirty="0" err="1" smtClean="0"/>
              <a:t>i</a:t>
            </a:r>
            <a:r>
              <a:rPr lang="sq-AL" sz="2400" dirty="0" smtClean="0"/>
              <a:t> imazh</a:t>
            </a:r>
            <a:r>
              <a:rPr lang="en-US" sz="2400" dirty="0" smtClean="0"/>
              <a:t>it (</a:t>
            </a:r>
            <a:r>
              <a:rPr lang="en-US" sz="2400" dirty="0" err="1" smtClean="0"/>
              <a:t>fotografis</a:t>
            </a:r>
            <a:r>
              <a:rPr lang="sq-AL" sz="2400" dirty="0" smtClean="0"/>
              <a:t>ë</a:t>
            </a:r>
            <a:r>
              <a:rPr lang="en-US" sz="2400" dirty="0" smtClean="0"/>
              <a:t>)</a:t>
            </a:r>
            <a:r>
              <a:rPr lang="sq-AL" sz="2400" dirty="0" smtClean="0"/>
              <a:t>. A</a:t>
            </a:r>
            <a:r>
              <a:rPr lang="en-US" sz="2400" dirty="0" err="1" smtClean="0"/>
              <a:t>i</a:t>
            </a:r>
            <a:r>
              <a:rPr lang="sq-AL" sz="2400" dirty="0" smtClean="0"/>
              <a:t> përbëhet nga një mikroprocesor</a:t>
            </a:r>
            <a:r>
              <a:rPr lang="en-US" sz="2400" dirty="0" smtClean="0"/>
              <a:t> me </a:t>
            </a:r>
            <a:r>
              <a:rPr lang="en-US" sz="2400" dirty="0" err="1" smtClean="0"/>
              <a:t>baz</a:t>
            </a:r>
            <a:r>
              <a:rPr lang="sq-AL" sz="2400" dirty="0" smtClean="0"/>
              <a:t>ë</a:t>
            </a:r>
            <a:r>
              <a:rPr lang="en-US" sz="2400" dirty="0" smtClean="0"/>
              <a:t> t</a:t>
            </a:r>
            <a:r>
              <a:rPr lang="sq-AL" sz="2400" dirty="0" smtClean="0"/>
              <a:t>ë</a:t>
            </a:r>
            <a:r>
              <a:rPr lang="en-US" sz="2400" dirty="0" smtClean="0"/>
              <a:t> </a:t>
            </a:r>
            <a:r>
              <a:rPr lang="sq-AL" sz="2400" dirty="0" smtClean="0"/>
              <a:t>CPU dhe soft</a:t>
            </a:r>
            <a:r>
              <a:rPr lang="en-US" sz="2400" dirty="0" err="1" smtClean="0"/>
              <a:t>uerit</a:t>
            </a:r>
            <a:r>
              <a:rPr lang="sq-AL" sz="2400" dirty="0" smtClean="0"/>
              <a:t> që analizon video</a:t>
            </a:r>
            <a:r>
              <a:rPr lang="en-US" sz="2400" dirty="0" smtClean="0"/>
              <a:t> </a:t>
            </a:r>
            <a:r>
              <a:rPr lang="sq-AL" sz="2400" dirty="0" smtClean="0"/>
              <a:t>imazhet. Duke përdorur një m</a:t>
            </a:r>
            <a:r>
              <a:rPr lang="en-US" sz="2400" dirty="0" smtClean="0"/>
              <a:t>au</a:t>
            </a:r>
            <a:r>
              <a:rPr lang="sq-AL" sz="2400" dirty="0" smtClean="0"/>
              <a:t>s</a:t>
            </a:r>
            <a:r>
              <a:rPr lang="en-US" sz="2400" dirty="0" smtClean="0"/>
              <a:t> (mi)</a:t>
            </a:r>
            <a:r>
              <a:rPr lang="sq-AL" sz="2400" dirty="0" smtClean="0"/>
              <a:t> dhe grafikë interaktive, përdoruesi vendos "detektorë" virtualë në imazhin e videove </a:t>
            </a:r>
            <a:r>
              <a:rPr lang="en-US" sz="2400" dirty="0" smtClean="0"/>
              <a:t>q</a:t>
            </a:r>
            <a:r>
              <a:rPr lang="sq-AL" sz="2400" dirty="0" smtClean="0"/>
              <a:t>ë</a:t>
            </a:r>
            <a:r>
              <a:rPr lang="en-US" sz="2400" dirty="0" smtClean="0"/>
              <a:t> </a:t>
            </a:r>
            <a:r>
              <a:rPr lang="sq-AL" sz="2400" dirty="0" smtClean="0"/>
              <a:t>shfaqe</a:t>
            </a:r>
            <a:r>
              <a:rPr lang="en-US" sz="2400" dirty="0" smtClean="0"/>
              <a:t>n</a:t>
            </a:r>
            <a:r>
              <a:rPr lang="sq-AL" sz="2400" dirty="0" smtClean="0"/>
              <a:t> në monitor.</a:t>
            </a:r>
            <a:endParaRPr lang="en-IN" sz="2400" dirty="0"/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9033" y="3461288"/>
            <a:ext cx="5814967" cy="3424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3861048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2400" dirty="0" smtClean="0"/>
              <a:t>Statistikat </a:t>
            </a:r>
            <a:r>
              <a:rPr lang="en-US" sz="2400" dirty="0" smtClean="0"/>
              <a:t>(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dhënat</a:t>
            </a:r>
            <a:r>
              <a:rPr lang="en-US" sz="2400" dirty="0" smtClean="0"/>
              <a:t>) </a:t>
            </a:r>
            <a:r>
              <a:rPr lang="sq-AL" sz="2400" dirty="0" smtClean="0"/>
              <a:t>mund të transmetohen në mënyrë progresive në një server për analiz</a:t>
            </a:r>
            <a:r>
              <a:rPr lang="en-US" sz="2400" dirty="0" smtClean="0"/>
              <a:t>a </a:t>
            </a:r>
            <a:r>
              <a:rPr lang="sq-AL" sz="2400" dirty="0" smtClean="0"/>
              <a:t>në kohë reale.</a:t>
            </a:r>
            <a:endParaRPr lang="en-IN" sz="2400" dirty="0">
              <a:latin typeface="Georgia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23528" y="6309320"/>
            <a:ext cx="2133600" cy="365125"/>
          </a:xfrm>
        </p:spPr>
        <p:txBody>
          <a:bodyPr/>
          <a:lstStyle/>
          <a:p>
            <a:fld id="{B934B0FB-11CD-4ED5-BFD1-443CD2647FE4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699792" y="6309320"/>
            <a:ext cx="457200" cy="365125"/>
          </a:xfrm>
        </p:spPr>
        <p:txBody>
          <a:bodyPr/>
          <a:lstStyle/>
          <a:p>
            <a:fld id="{624996ED-55EC-4BBF-8407-CA301FA414D9}" type="slidenum">
              <a:rPr lang="en-IN" sz="2000" smtClean="0"/>
              <a:pPr/>
              <a:t>18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688" y="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Georgia" pitchFamily="18" charset="0"/>
              </a:rPr>
              <a:t>Aplikacionet</a:t>
            </a:r>
            <a:r>
              <a:rPr lang="en-US" sz="36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Georgia" pitchFamily="18" charset="0"/>
              </a:rPr>
              <a:t>për</a:t>
            </a:r>
            <a:r>
              <a:rPr lang="en-US" sz="3600" u="sng" dirty="0" smtClean="0">
                <a:solidFill>
                  <a:srgbClr val="FF0000"/>
                </a:solidFill>
                <a:latin typeface="Georgia" pitchFamily="18" charset="0"/>
              </a:rPr>
              <a:t> transport </a:t>
            </a:r>
            <a:r>
              <a:rPr lang="en-US" sz="3600" u="sng" dirty="0" err="1" smtClean="0">
                <a:solidFill>
                  <a:srgbClr val="FF0000"/>
                </a:solidFill>
                <a:latin typeface="Georgia" pitchFamily="18" charset="0"/>
              </a:rPr>
              <a:t>inteligjent</a:t>
            </a:r>
            <a:endParaRPr lang="en-IN" sz="3600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548680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(1)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Sistemi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për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pagesë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elektronike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Electronic Toll Collection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60014"/>
            <a:ext cx="471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2800" dirty="0" smtClean="0"/>
              <a:t>Sot, rrugët m</a:t>
            </a:r>
            <a:r>
              <a:rPr lang="en-US" sz="2800" dirty="0" smtClean="0"/>
              <a:t>e </a:t>
            </a:r>
            <a:r>
              <a:rPr lang="sq-AL" sz="2800" dirty="0" smtClean="0"/>
              <a:t>pagesa janë të pajisura me një sistem elektronik të mbledhjes</a:t>
            </a:r>
            <a:r>
              <a:rPr lang="en-US" sz="2800" dirty="0" smtClean="0"/>
              <a:t> s</a:t>
            </a:r>
            <a:r>
              <a:rPr lang="sq-AL" sz="2800" dirty="0" smtClean="0"/>
              <a:t>ë</a:t>
            </a:r>
            <a:r>
              <a:rPr lang="en-US" sz="2800" dirty="0" smtClean="0"/>
              <a:t> </a:t>
            </a:r>
            <a:r>
              <a:rPr lang="sq-AL" sz="2800" dirty="0" smtClean="0"/>
              <a:t>pagesave, si </a:t>
            </a:r>
            <a:r>
              <a:rPr lang="en-US" sz="2800" dirty="0" smtClean="0"/>
              <a:t>p.sh., </a:t>
            </a:r>
            <a:r>
              <a:rPr lang="en-US" sz="2800" dirty="0" err="1" smtClean="0"/>
              <a:t>sistemi</a:t>
            </a:r>
            <a:r>
              <a:rPr lang="en-US" sz="2800" dirty="0" smtClean="0"/>
              <a:t> </a:t>
            </a:r>
            <a:r>
              <a:rPr lang="sq-AL" sz="2800" dirty="0" smtClean="0">
                <a:solidFill>
                  <a:srgbClr val="FFFF00"/>
                </a:solidFill>
              </a:rPr>
              <a:t>E-ZPass</a:t>
            </a:r>
            <a:r>
              <a:rPr lang="sq-AL" sz="2800" dirty="0" smtClean="0"/>
              <a:t>, që zbulon dhe përpunon </a:t>
            </a:r>
            <a:r>
              <a:rPr lang="en-US" sz="2800" dirty="0" err="1" smtClean="0"/>
              <a:t>pagesat</a:t>
            </a:r>
            <a:r>
              <a:rPr lang="sq-AL" sz="2800" dirty="0" smtClean="0"/>
              <a:t> elektronike.</a:t>
            </a:r>
            <a:endParaRPr lang="en-IN" sz="2800" dirty="0"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825" y="397477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Georgia" pitchFamily="18" charset="0"/>
              </a:rPr>
              <a:t>    </a:t>
            </a:r>
            <a:r>
              <a:rPr lang="sq-AL" sz="2800" dirty="0" smtClean="0">
                <a:solidFill>
                  <a:srgbClr val="FFFF00"/>
                </a:solidFill>
              </a:rPr>
              <a:t>E-ZPass </a:t>
            </a:r>
            <a:r>
              <a:rPr lang="sq-AL" sz="2800" dirty="0" smtClean="0"/>
              <a:t>përdorë një transponder </a:t>
            </a:r>
            <a:r>
              <a:rPr lang="en-US" sz="2800" dirty="0" smtClean="0"/>
              <a:t>t</a:t>
            </a:r>
            <a:r>
              <a:rPr lang="sq-AL" sz="2800" dirty="0" smtClean="0"/>
              <a:t>ë</a:t>
            </a:r>
            <a:r>
              <a:rPr lang="en-US" sz="2800" dirty="0" smtClean="0"/>
              <a:t> </a:t>
            </a:r>
            <a:r>
              <a:rPr lang="sq-AL" sz="2800" dirty="0" smtClean="0"/>
              <a:t>montuar</a:t>
            </a:r>
            <a:r>
              <a:rPr lang="en-US" sz="2800" dirty="0" smtClean="0"/>
              <a:t> n</a:t>
            </a:r>
            <a:r>
              <a:rPr lang="sq-AL" sz="2800" dirty="0" smtClean="0"/>
              <a:t>ë</a:t>
            </a:r>
            <a:r>
              <a:rPr lang="en-US" sz="2800" dirty="0" smtClean="0"/>
              <a:t> </a:t>
            </a:r>
            <a:r>
              <a:rPr lang="sq-AL" sz="2800" dirty="0" smtClean="0"/>
              <a:t>automjet</a:t>
            </a:r>
            <a:r>
              <a:rPr lang="en-US" sz="2800" dirty="0" smtClean="0"/>
              <a:t> </a:t>
            </a:r>
            <a:r>
              <a:rPr lang="sq-AL" sz="2800" dirty="0" smtClean="0"/>
              <a:t>- që aktiviz</a:t>
            </a:r>
            <a:r>
              <a:rPr lang="en-US" sz="2800" dirty="0" err="1" smtClean="0"/>
              <a:t>ohet</a:t>
            </a:r>
            <a:r>
              <a:rPr lang="sq-AL" sz="2800" dirty="0" smtClean="0"/>
              <a:t> nga një antenë në një korsi të pagesave. Informacioni juaj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sq-AL" sz="2800" dirty="0" smtClean="0"/>
              <a:t>llogari</a:t>
            </a:r>
            <a:r>
              <a:rPr lang="en-US" sz="2800" dirty="0" smtClean="0"/>
              <a:t>s</a:t>
            </a:r>
            <a:r>
              <a:rPr lang="sq-AL" sz="2800" dirty="0" smtClean="0"/>
              <a:t>ë është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sq-AL" sz="2800" dirty="0" smtClean="0"/>
              <a:t>ruajtur në transponder.</a:t>
            </a:r>
            <a:r>
              <a:rPr lang="en-US" sz="2800" dirty="0" smtClean="0"/>
              <a:t> </a:t>
            </a:r>
            <a:r>
              <a:rPr lang="sq-AL" sz="2800" dirty="0" smtClean="0"/>
              <a:t>Anten</a:t>
            </a:r>
            <a:r>
              <a:rPr lang="en-US" sz="2800" dirty="0" smtClean="0"/>
              <a:t>a</a:t>
            </a:r>
            <a:r>
              <a:rPr lang="sq-AL" sz="2800" dirty="0" smtClean="0"/>
              <a:t> identifikon transponder</a:t>
            </a:r>
            <a:r>
              <a:rPr lang="en-US" sz="2800" dirty="0" smtClean="0"/>
              <a:t>in</a:t>
            </a:r>
            <a:r>
              <a:rPr lang="sq-AL" sz="2800" dirty="0" smtClean="0"/>
              <a:t> tuaj dhe lexon informacionin </a:t>
            </a:r>
            <a:r>
              <a:rPr lang="en-US" sz="2800" dirty="0" smtClean="0"/>
              <a:t>e </a:t>
            </a:r>
            <a:r>
              <a:rPr lang="sq-AL" sz="2800" dirty="0" smtClean="0"/>
              <a:t>llogari</a:t>
            </a:r>
            <a:r>
              <a:rPr lang="en-US" sz="2800" dirty="0" err="1" smtClean="0"/>
              <a:t>së</a:t>
            </a:r>
            <a:r>
              <a:rPr lang="en-US" sz="2800" dirty="0" smtClean="0"/>
              <a:t> t</a:t>
            </a:r>
            <a:r>
              <a:rPr lang="sq-AL" sz="2800" dirty="0" smtClean="0"/>
              <a:t>uaj.</a:t>
            </a:r>
            <a:r>
              <a:rPr lang="en-US" sz="2800" dirty="0" smtClean="0"/>
              <a:t> </a:t>
            </a:r>
            <a:r>
              <a:rPr lang="sq-AL" sz="2800" dirty="0" smtClean="0"/>
              <a:t>Shuma e taksë</a:t>
            </a:r>
            <a:r>
              <a:rPr lang="en-US" sz="2800" dirty="0" smtClean="0"/>
              <a:t>s</a:t>
            </a:r>
            <a:r>
              <a:rPr lang="sq-AL" sz="2800" dirty="0" smtClean="0"/>
              <a:t> </a:t>
            </a:r>
            <a:r>
              <a:rPr lang="en-US" sz="2800" dirty="0" err="1" smtClean="0"/>
              <a:t>rrugore</a:t>
            </a:r>
            <a:r>
              <a:rPr lang="en-US" sz="2800" dirty="0" smtClean="0"/>
              <a:t> </a:t>
            </a:r>
            <a:r>
              <a:rPr lang="sq-AL" sz="2800" dirty="0" smtClean="0"/>
              <a:t>është zbritur </a:t>
            </a:r>
            <a:r>
              <a:rPr lang="en-US" sz="2800" dirty="0" err="1" smtClean="0"/>
              <a:t>nga</a:t>
            </a:r>
            <a:r>
              <a:rPr lang="sq-AL" sz="2800" dirty="0" smtClean="0"/>
              <a:t> </a:t>
            </a:r>
            <a:r>
              <a:rPr lang="en-US" sz="2800" dirty="0" err="1" smtClean="0"/>
              <a:t>llogaria</a:t>
            </a:r>
            <a:r>
              <a:rPr lang="en-US" sz="2800" dirty="0" smtClean="0"/>
              <a:t> </a:t>
            </a:r>
            <a:r>
              <a:rPr lang="en-US" sz="2800" dirty="0" err="1" smtClean="0"/>
              <a:t>juaj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sq-AL" sz="2800" dirty="0" smtClean="0"/>
              <a:t> jeni </a:t>
            </a:r>
            <a:r>
              <a:rPr lang="en-US" sz="2800" dirty="0" smtClean="0"/>
              <a:t>t</a:t>
            </a:r>
            <a:r>
              <a:rPr lang="sq-AL" sz="2800" dirty="0" smtClean="0"/>
              <a:t>ë </a:t>
            </a:r>
            <a:r>
              <a:rPr lang="sq-AL" sz="2800" dirty="0"/>
              <a:t>lejuar </a:t>
            </a:r>
            <a:r>
              <a:rPr lang="en-US" sz="2800" dirty="0" smtClean="0"/>
              <a:t>t</a:t>
            </a:r>
            <a:r>
              <a:rPr lang="sq-AL" sz="2800" dirty="0" smtClean="0"/>
              <a:t>ë</a:t>
            </a:r>
            <a:r>
              <a:rPr lang="en-US" sz="2800" dirty="0" smtClean="0"/>
              <a:t> </a:t>
            </a:r>
            <a:r>
              <a:rPr lang="en-US" sz="2800" dirty="0" err="1" smtClean="0"/>
              <a:t>kaloni</a:t>
            </a:r>
            <a:r>
              <a:rPr lang="en-US" sz="2800" dirty="0" smtClean="0"/>
              <a:t> </a:t>
            </a:r>
            <a:r>
              <a:rPr lang="sq-AL" sz="2800" dirty="0" smtClean="0"/>
              <a:t>pë</a:t>
            </a:r>
            <a:r>
              <a:rPr lang="en-US" sz="2800" dirty="0" err="1" smtClean="0"/>
              <a:t>rtej</a:t>
            </a:r>
            <a:r>
              <a:rPr lang="sq-AL" sz="2800" dirty="0" smtClean="0"/>
              <a:t>.</a:t>
            </a:r>
            <a:endParaRPr lang="en-IN" sz="2800" dirty="0">
              <a:latin typeface="Georgia" pitchFamily="18" charset="0"/>
            </a:endParaRPr>
          </a:p>
        </p:txBody>
      </p:sp>
      <p:pic>
        <p:nvPicPr>
          <p:cNvPr id="2050" name="Picture 2" descr="D:\Users\Prabhat\Desktop\e-zpass-over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197208"/>
            <a:ext cx="4608512" cy="28575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6D8B-1CD2-4255-B163-AEEDABCA7115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19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310571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Georgia" pitchFamily="18" charset="0"/>
                <a:cs typeface="Times New Roman" pitchFamily="18" charset="0"/>
              </a:rPr>
              <a:t>Hyrje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Gjendj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rrethinës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mjedisit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dhe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rëndësia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e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promovimit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Sistemeve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Inteligjente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Transportit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( SIT)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Teknologjitë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Inteligjente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Transportit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Aplikimet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Inteligjente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Transportit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Përparësitë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e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Sistemeve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Inteligjente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të</a:t>
            </a:r>
            <a:r>
              <a:rPr lang="en-US" sz="32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Transportit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baseline="0" dirty="0" smtClean="0">
                <a:latin typeface="Georgia" pitchFamily="18" charset="0"/>
                <a:cs typeface="Times New Roman" pitchFamily="18" charset="0"/>
              </a:rPr>
              <a:t>  </a:t>
            </a:r>
            <a:r>
              <a:rPr lang="en-US" sz="3200" baseline="0" dirty="0" err="1" smtClean="0">
                <a:latin typeface="Georgia" pitchFamily="18" charset="0"/>
                <a:cs typeface="Times New Roman" pitchFamily="18" charset="0"/>
              </a:rPr>
              <a:t>Referencat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500042"/>
            <a:ext cx="525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Georgia" pitchFamily="18" charset="0"/>
              </a:rPr>
              <a:t>Përmbajtja</a:t>
            </a:r>
            <a:r>
              <a:rPr lang="en-US" sz="3600" u="sng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3600" u="sng" dirty="0" err="1" smtClean="0">
                <a:solidFill>
                  <a:srgbClr val="FF0000"/>
                </a:solidFill>
                <a:latin typeface="Georgia" pitchFamily="18" charset="0"/>
              </a:rPr>
              <a:t>prezentimit</a:t>
            </a:r>
            <a:endParaRPr lang="en-IN" sz="3600" u="sng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0402-2D94-4039-85D7-D19A77E496FA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02" y="404664"/>
            <a:ext cx="90091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(2) </a:t>
            </a:r>
            <a:r>
              <a:rPr lang="en-US" sz="3200" u="sng" dirty="0" err="1" smtClean="0">
                <a:solidFill>
                  <a:srgbClr val="FF0000"/>
                </a:solidFill>
                <a:latin typeface="Georgia" pitchFamily="18" charset="0"/>
              </a:rPr>
              <a:t>Sistemet</a:t>
            </a:r>
            <a:r>
              <a:rPr lang="en-US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Georgia" pitchFamily="18" charset="0"/>
              </a:rPr>
              <a:t>për</a:t>
            </a:r>
            <a:r>
              <a:rPr lang="en-US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Georgia" pitchFamily="18" charset="0"/>
              </a:rPr>
              <a:t>njoftimin</a:t>
            </a:r>
            <a:r>
              <a:rPr lang="en-US" sz="3200" u="sng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3200" u="sng" dirty="0" err="1" smtClean="0">
                <a:solidFill>
                  <a:srgbClr val="FF0000"/>
                </a:solidFill>
                <a:latin typeface="Georgia" pitchFamily="18" charset="0"/>
              </a:rPr>
              <a:t>situatës</a:t>
            </a:r>
            <a:r>
              <a:rPr lang="en-US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Georgia" pitchFamily="18" charset="0"/>
              </a:rPr>
              <a:t>emergjente</a:t>
            </a:r>
            <a:endParaRPr lang="en-US" sz="3200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Georgia" pitchFamily="18" charset="0"/>
              </a:rPr>
              <a:t>në</a:t>
            </a:r>
            <a:r>
              <a:rPr lang="en-US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Georgia" pitchFamily="18" charset="0"/>
              </a:rPr>
              <a:t>automjete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en-IN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579" y="1582479"/>
            <a:ext cx="8393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err="1" smtClean="0">
                <a:latin typeface="Georgia" pitchFamily="18" charset="0"/>
              </a:rPr>
              <a:t>Sistemet</a:t>
            </a:r>
            <a:r>
              <a:rPr lang="en-IN" sz="3200" dirty="0" smtClean="0">
                <a:latin typeface="Georgia" pitchFamily="18" charset="0"/>
              </a:rPr>
              <a:t> </a:t>
            </a:r>
            <a:r>
              <a:rPr lang="en-IN" sz="3200" dirty="0" err="1" smtClean="0">
                <a:latin typeface="Georgia" pitchFamily="18" charset="0"/>
              </a:rPr>
              <a:t>Inteligjente</a:t>
            </a:r>
            <a:r>
              <a:rPr lang="en-IN" sz="3200" dirty="0" smtClean="0">
                <a:latin typeface="Georgia" pitchFamily="18" charset="0"/>
              </a:rPr>
              <a:t> </a:t>
            </a:r>
            <a:r>
              <a:rPr lang="en-IN" sz="3200" dirty="0" err="1" smtClean="0">
                <a:latin typeface="Georgia" pitchFamily="18" charset="0"/>
              </a:rPr>
              <a:t>të</a:t>
            </a:r>
            <a:r>
              <a:rPr lang="en-IN" sz="3200" dirty="0" smtClean="0">
                <a:latin typeface="Georgia" pitchFamily="18" charset="0"/>
              </a:rPr>
              <a:t> </a:t>
            </a:r>
            <a:r>
              <a:rPr lang="en-IN" sz="3200" dirty="0" err="1" smtClean="0">
                <a:latin typeface="Georgia" pitchFamily="18" charset="0"/>
              </a:rPr>
              <a:t>Transportit</a:t>
            </a:r>
            <a:r>
              <a:rPr lang="en-IN" sz="3200" dirty="0" smtClean="0">
                <a:latin typeface="Georgia" pitchFamily="18" charset="0"/>
              </a:rPr>
              <a:t> (SIT) e </a:t>
            </a:r>
            <a:r>
              <a:rPr lang="en-IN" sz="3200" dirty="0" err="1" smtClean="0">
                <a:latin typeface="Georgia" pitchFamily="18" charset="0"/>
              </a:rPr>
              <a:t>veçanërisht</a:t>
            </a:r>
            <a:r>
              <a:rPr lang="en-IN" sz="3200" dirty="0" smtClean="0">
                <a:latin typeface="Georgia" pitchFamily="18" charset="0"/>
              </a:rPr>
              <a:t> </a:t>
            </a:r>
            <a:r>
              <a:rPr lang="en-IN" sz="3200" dirty="0" err="1" smtClean="0">
                <a:latin typeface="Georgia" pitchFamily="18" charset="0"/>
              </a:rPr>
              <a:t>modeli</a:t>
            </a:r>
            <a:r>
              <a:rPr lang="en-IN" sz="3200" dirty="0" smtClean="0">
                <a:latin typeface="Georgia" pitchFamily="18" charset="0"/>
              </a:rPr>
              <a:t> FCD (</a:t>
            </a:r>
            <a:r>
              <a:rPr lang="en-IN" sz="3200" i="1" dirty="0" smtClean="0">
                <a:solidFill>
                  <a:srgbClr val="FFFF00"/>
                </a:solidFill>
                <a:latin typeface="Georgia" pitchFamily="18" charset="0"/>
              </a:rPr>
              <a:t>Floating Car Data</a:t>
            </a:r>
            <a:r>
              <a:rPr lang="en-IN" sz="3200" dirty="0" smtClean="0">
                <a:latin typeface="Georgia" pitchFamily="18" charset="0"/>
              </a:rPr>
              <a:t>) </a:t>
            </a:r>
            <a:r>
              <a:rPr lang="sq-AL" sz="3200" dirty="0" smtClean="0">
                <a:latin typeface="Georgia" pitchFamily="18" charset="0"/>
              </a:rPr>
              <a:t>mund të përdoret </a:t>
            </a:r>
            <a:r>
              <a:rPr lang="en-US" sz="3200" dirty="0" err="1" smtClean="0">
                <a:latin typeface="Georgia" pitchFamily="18" charset="0"/>
              </a:rPr>
              <a:t>edhe</a:t>
            </a:r>
            <a:r>
              <a:rPr lang="sq-AL" sz="3200" dirty="0" smtClean="0">
                <a:latin typeface="Georgia" pitchFamily="18" charset="0"/>
              </a:rPr>
              <a:t> për të siguruar paraprakisht paralajmërim</a:t>
            </a:r>
            <a:r>
              <a:rPr lang="en-US" sz="3200" dirty="0" smtClean="0">
                <a:latin typeface="Georgia" pitchFamily="18" charset="0"/>
              </a:rPr>
              <a:t>et</a:t>
            </a:r>
            <a:r>
              <a:rPr lang="sq-AL" sz="3200" dirty="0" smtClean="0">
                <a:latin typeface="Georgia" pitchFamily="18" charset="0"/>
              </a:rPr>
              <a:t> për shoferët </a:t>
            </a:r>
            <a:r>
              <a:rPr lang="en-US" sz="3200" dirty="0" err="1" smtClean="0">
                <a:latin typeface="Georgia" pitchFamily="18" charset="0"/>
              </a:rPr>
              <a:t>lidhur</a:t>
            </a:r>
            <a:r>
              <a:rPr lang="en-US" sz="3200" dirty="0" smtClean="0">
                <a:latin typeface="Georgia" pitchFamily="18" charset="0"/>
              </a:rPr>
              <a:t> me</a:t>
            </a:r>
            <a:r>
              <a:rPr lang="sq-AL" sz="3200" dirty="0" smtClean="0">
                <a:latin typeface="Georgia" pitchFamily="18" charset="0"/>
              </a:rPr>
              <a:t> bllokime</a:t>
            </a:r>
            <a:r>
              <a:rPr lang="en-US" sz="3200" dirty="0" smtClean="0">
                <a:latin typeface="Georgia" pitchFamily="18" charset="0"/>
              </a:rPr>
              <a:t>t n</a:t>
            </a:r>
            <a:r>
              <a:rPr lang="sq-AL" sz="3200" dirty="0" smtClean="0">
                <a:latin typeface="Georgia" pitchFamily="18" charset="0"/>
              </a:rPr>
              <a:t>ë trafik, aksidentet dhe situata</a:t>
            </a:r>
            <a:r>
              <a:rPr lang="en-US" sz="3200" dirty="0" smtClean="0">
                <a:latin typeface="Georgia" pitchFamily="18" charset="0"/>
              </a:rPr>
              <a:t>t</a:t>
            </a:r>
            <a:r>
              <a:rPr lang="sq-AL" sz="3200" dirty="0" smtClean="0">
                <a:latin typeface="Georgia" pitchFamily="18" charset="0"/>
              </a:rPr>
              <a:t> tjera emergjente. </a:t>
            </a:r>
            <a:endParaRPr lang="en-US" sz="3200" dirty="0" smtClean="0">
              <a:latin typeface="Georgia" pitchFamily="18" charset="0"/>
            </a:endParaRPr>
          </a:p>
          <a:p>
            <a:pPr algn="just"/>
            <a:r>
              <a:rPr lang="sq-AL" sz="3200" dirty="0" smtClean="0">
                <a:solidFill>
                  <a:srgbClr val="00B0F0"/>
                </a:solidFill>
                <a:latin typeface="Georgia" pitchFamily="18" charset="0"/>
              </a:rPr>
              <a:t>Ky sistem pastaj</a:t>
            </a:r>
            <a:r>
              <a:rPr lang="en-US" sz="32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q-AL" sz="3200" dirty="0" smtClean="0">
                <a:solidFill>
                  <a:srgbClr val="00B0F0"/>
                </a:solidFill>
                <a:latin typeface="Georgia" pitchFamily="18" charset="0"/>
              </a:rPr>
              <a:t>mund të </a:t>
            </a:r>
            <a:r>
              <a:rPr lang="en-US" sz="3200" dirty="0" err="1" smtClean="0">
                <a:solidFill>
                  <a:srgbClr val="00B0F0"/>
                </a:solidFill>
                <a:latin typeface="Georgia" pitchFamily="18" charset="0"/>
              </a:rPr>
              <a:t>ofr</a:t>
            </a:r>
            <a:r>
              <a:rPr lang="sq-AL" sz="3200" dirty="0" smtClean="0">
                <a:solidFill>
                  <a:srgbClr val="00B0F0"/>
                </a:solidFill>
                <a:latin typeface="Georgia" pitchFamily="18" charset="0"/>
              </a:rPr>
              <a:t>ojë rrugët alternative ose rekomandimet për shoferët në mënyrë që t</a:t>
            </a:r>
            <a:r>
              <a:rPr lang="en-US" sz="3200" dirty="0" smtClean="0">
                <a:solidFill>
                  <a:srgbClr val="00B0F0"/>
                </a:solidFill>
                <a:latin typeface="Georgia" pitchFamily="18" charset="0"/>
              </a:rPr>
              <a:t>’</a:t>
            </a:r>
            <a:r>
              <a:rPr lang="en-US" sz="3200" dirty="0" err="1" smtClean="0">
                <a:solidFill>
                  <a:srgbClr val="00B0F0"/>
                </a:solidFill>
                <a:latin typeface="Georgia" pitchFamily="18" charset="0"/>
              </a:rPr>
              <a:t>i</a:t>
            </a:r>
            <a:r>
              <a:rPr lang="sq-AL" sz="3200" dirty="0" smtClean="0">
                <a:solidFill>
                  <a:srgbClr val="00B0F0"/>
                </a:solidFill>
                <a:latin typeface="Georgia" pitchFamily="18" charset="0"/>
              </a:rPr>
              <a:t> shmangen</a:t>
            </a:r>
            <a:r>
              <a:rPr lang="en-US" sz="3200" dirty="0" err="1" smtClean="0">
                <a:solidFill>
                  <a:srgbClr val="00B0F0"/>
                </a:solidFill>
                <a:latin typeface="Georgia" pitchFamily="18" charset="0"/>
              </a:rPr>
              <a:t>i</a:t>
            </a:r>
            <a:r>
              <a:rPr lang="sq-AL" sz="3200" dirty="0" smtClean="0">
                <a:solidFill>
                  <a:srgbClr val="00B0F0"/>
                </a:solidFill>
                <a:latin typeface="Georgia" pitchFamily="18" charset="0"/>
              </a:rPr>
              <a:t> vonesa</a:t>
            </a:r>
            <a:r>
              <a:rPr lang="en-US" sz="3200" dirty="0" err="1" smtClean="0">
                <a:solidFill>
                  <a:srgbClr val="00B0F0"/>
                </a:solidFill>
                <a:latin typeface="Georgia" pitchFamily="18" charset="0"/>
              </a:rPr>
              <a:t>ve</a:t>
            </a:r>
            <a:r>
              <a:rPr lang="en-US" sz="32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Georgia" pitchFamily="18" charset="0"/>
              </a:rPr>
              <a:t>nga</a:t>
            </a:r>
            <a:r>
              <a:rPr lang="en-US" sz="32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q-AL" sz="3200" dirty="0" smtClean="0">
                <a:solidFill>
                  <a:srgbClr val="00B0F0"/>
                </a:solidFill>
                <a:latin typeface="Georgia" pitchFamily="18" charset="0"/>
              </a:rPr>
              <a:t>bllokimet e trafikut dhe </a:t>
            </a:r>
            <a:r>
              <a:rPr lang="en-US" sz="3200" dirty="0" smtClean="0">
                <a:solidFill>
                  <a:srgbClr val="00B0F0"/>
                </a:solidFill>
                <a:latin typeface="Georgia" pitchFamily="18" charset="0"/>
              </a:rPr>
              <a:t>t</a:t>
            </a:r>
            <a:r>
              <a:rPr lang="sq-AL" sz="3200" dirty="0" smtClean="0">
                <a:solidFill>
                  <a:srgbClr val="00B0F0"/>
                </a:solidFill>
                <a:latin typeface="Georgia" pitchFamily="18" charset="0"/>
              </a:rPr>
              <a:t>ë</a:t>
            </a:r>
            <a:r>
              <a:rPr lang="en-US" sz="32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q-AL" sz="3200" dirty="0" smtClean="0">
                <a:solidFill>
                  <a:srgbClr val="00B0F0"/>
                </a:solidFill>
                <a:latin typeface="Georgia" pitchFamily="18" charset="0"/>
              </a:rPr>
              <a:t>udhëtimit.</a:t>
            </a:r>
            <a:endParaRPr lang="en-IN" sz="32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1D0-3692-4A0C-A3F7-8B5D4D328C57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20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2852"/>
            <a:ext cx="8348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eorgia" pitchFamily="18" charset="0"/>
              </a:rPr>
              <a:t>(3) </a:t>
            </a:r>
            <a:r>
              <a:rPr lang="sq-AL" sz="3200" b="1" u="sng" dirty="0" smtClean="0">
                <a:solidFill>
                  <a:srgbClr val="FF0000"/>
                </a:solidFill>
              </a:rPr>
              <a:t>Zonat </a:t>
            </a:r>
            <a:r>
              <a:rPr lang="en-US" sz="3200" b="1" u="sng" dirty="0" smtClean="0">
                <a:solidFill>
                  <a:srgbClr val="FF0000"/>
                </a:solidFill>
              </a:rPr>
              <a:t>e </a:t>
            </a:r>
            <a:r>
              <a:rPr lang="sq-AL" sz="3200" b="1" u="sng" dirty="0" smtClean="0">
                <a:solidFill>
                  <a:srgbClr val="FF0000"/>
                </a:solidFill>
              </a:rPr>
              <a:t>kordoni</a:t>
            </a:r>
            <a:r>
              <a:rPr lang="en-US" sz="3200" b="1" u="sng" dirty="0" smtClean="0">
                <a:solidFill>
                  <a:srgbClr val="FF0000"/>
                </a:solidFill>
              </a:rPr>
              <a:t>t</a:t>
            </a:r>
            <a:r>
              <a:rPr lang="sq-AL" sz="3200" b="1" u="sng" dirty="0" smtClean="0">
                <a:solidFill>
                  <a:srgbClr val="FF0000"/>
                </a:solidFill>
              </a:rPr>
              <a:t> me çmime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sq-AL" sz="3200" b="1" u="sng" dirty="0" smtClean="0">
                <a:solidFill>
                  <a:srgbClr val="FF0000"/>
                </a:solidFill>
              </a:rPr>
              <a:t>të ngjeshur</a:t>
            </a:r>
            <a:r>
              <a:rPr lang="en-US" sz="3200" b="1" u="sng" dirty="0" smtClean="0">
                <a:solidFill>
                  <a:srgbClr val="FF0000"/>
                </a:solidFill>
              </a:rPr>
              <a:t>a</a:t>
            </a:r>
            <a:r>
              <a:rPr lang="en-US" sz="3200" b="1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en-IN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64704"/>
            <a:ext cx="45720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Georgia" pitchFamily="18" charset="0"/>
              </a:rPr>
              <a:t>     </a:t>
            </a:r>
            <a:r>
              <a:rPr lang="sq-AL" sz="2800" dirty="0" smtClean="0"/>
              <a:t>Me sistemin e transportit inteligjent, gjithashtu</a:t>
            </a:r>
            <a:r>
              <a:rPr lang="en-US" sz="2800" dirty="0" smtClean="0"/>
              <a:t> </a:t>
            </a:r>
            <a:r>
              <a:rPr lang="sq-AL" sz="2800" dirty="0" smtClean="0"/>
              <a:t>mund të zbatohen</a:t>
            </a:r>
            <a:r>
              <a:rPr lang="en-US" sz="2800" dirty="0" smtClean="0"/>
              <a:t> </a:t>
            </a:r>
            <a:r>
              <a:rPr lang="sq-AL" sz="2800" dirty="0" smtClean="0"/>
              <a:t>zona</a:t>
            </a:r>
            <a:r>
              <a:rPr lang="en-US" sz="2800" dirty="0" smtClean="0"/>
              <a:t>t</a:t>
            </a:r>
            <a:r>
              <a:rPr lang="sq-AL" sz="2800" dirty="0" smtClean="0"/>
              <a:t> </a:t>
            </a:r>
            <a:r>
              <a:rPr lang="en-US" sz="2800" dirty="0" smtClean="0"/>
              <a:t>e </a:t>
            </a:r>
            <a:r>
              <a:rPr lang="sq-AL" sz="2800" dirty="0" smtClean="0"/>
              <a:t>kordoni</a:t>
            </a:r>
            <a:r>
              <a:rPr lang="en-US" sz="2800" dirty="0" smtClean="0"/>
              <a:t>t</a:t>
            </a:r>
            <a:r>
              <a:rPr lang="sq-AL" sz="2800" dirty="0" smtClean="0"/>
              <a:t>, ku sistemet </a:t>
            </a:r>
            <a:r>
              <a:rPr lang="en-US" sz="2800" dirty="0" err="1" smtClean="0"/>
              <a:t>publike</a:t>
            </a:r>
            <a:r>
              <a:rPr lang="en-US" sz="2800" dirty="0" smtClean="0"/>
              <a:t> (</a:t>
            </a:r>
            <a:r>
              <a:rPr lang="en-US" sz="2800" dirty="0" err="1" smtClean="0"/>
              <a:t>masive</a:t>
            </a:r>
            <a:r>
              <a:rPr lang="en-US" sz="2800" dirty="0" smtClean="0"/>
              <a:t>)</a:t>
            </a:r>
            <a:r>
              <a:rPr lang="sq-AL" sz="2800" dirty="0" smtClean="0"/>
              <a:t> të transportit janë në dispozicion dhe inkuraj</a:t>
            </a:r>
            <a:r>
              <a:rPr lang="en-US" sz="2800" dirty="0" err="1" smtClean="0"/>
              <a:t>ohet</a:t>
            </a:r>
            <a:r>
              <a:rPr lang="en-US" sz="2800" dirty="0" smtClean="0"/>
              <a:t> </a:t>
            </a:r>
            <a:r>
              <a:rPr lang="sq-AL" sz="2800" dirty="0" smtClean="0"/>
              <a:t>përdorimi i tyre. </a:t>
            </a:r>
            <a:endParaRPr lang="en-US" sz="2800" dirty="0" smtClean="0"/>
          </a:p>
          <a:p>
            <a:pPr algn="just"/>
            <a:r>
              <a:rPr lang="sq-AL" sz="2800" dirty="0" smtClean="0"/>
              <a:t>Sistemet e kordonit bëj</a:t>
            </a:r>
            <a:r>
              <a:rPr lang="en-US" sz="2800" dirty="0" smtClean="0"/>
              <a:t>n</a:t>
            </a:r>
            <a:r>
              <a:rPr lang="sq-AL" sz="2800" dirty="0" smtClean="0"/>
              <a:t>ë të mundur për të mbledhur taksa nga ato</a:t>
            </a:r>
            <a:r>
              <a:rPr lang="en-US" sz="2800" dirty="0" smtClean="0"/>
              <a:t> </a:t>
            </a:r>
            <a:r>
              <a:rPr lang="en-US" sz="2800" dirty="0" err="1" smtClean="0"/>
              <a:t>automjete</a:t>
            </a:r>
            <a:r>
              <a:rPr lang="sq-AL" sz="2800" dirty="0" smtClean="0"/>
              <a:t> që hyjnë në zonat e qytetit me trafik të lartë, </a:t>
            </a:r>
            <a:r>
              <a:rPr lang="en-US" sz="2800" dirty="0" smtClean="0"/>
              <a:t>duke</a:t>
            </a:r>
            <a:r>
              <a:rPr lang="sq-AL" sz="2800" dirty="0" smtClean="0"/>
              <a:t> nxit</a:t>
            </a:r>
            <a:r>
              <a:rPr lang="en-US" sz="2800" dirty="0" err="1" smtClean="0"/>
              <a:t>ur</a:t>
            </a:r>
            <a:r>
              <a:rPr lang="en-US" sz="2800" dirty="0" smtClean="0"/>
              <a:t> </a:t>
            </a:r>
            <a:r>
              <a:rPr lang="sq-AL" sz="2800" dirty="0" smtClean="0"/>
              <a:t>përdorimi</a:t>
            </a:r>
            <a:r>
              <a:rPr lang="en-US" sz="2800" dirty="0" smtClean="0"/>
              <a:t>n</a:t>
            </a:r>
            <a:r>
              <a:rPr lang="sq-AL" sz="2800" dirty="0" smtClean="0"/>
              <a:t> </a:t>
            </a:r>
            <a:r>
              <a:rPr lang="en-US" sz="2800" dirty="0" smtClean="0"/>
              <a:t>e </a:t>
            </a:r>
            <a:r>
              <a:rPr lang="sq-AL" sz="2800" dirty="0" smtClean="0"/>
              <a:t>tran</a:t>
            </a:r>
            <a:r>
              <a:rPr lang="en-US" sz="2800" dirty="0" err="1" smtClean="0"/>
              <a:t>sportit</a:t>
            </a:r>
            <a:r>
              <a:rPr lang="sq-AL" sz="2800" dirty="0" smtClean="0"/>
              <a:t> </a:t>
            </a:r>
            <a:r>
              <a:rPr lang="en-US" sz="2800" dirty="0" err="1" smtClean="0"/>
              <a:t>publik</a:t>
            </a:r>
            <a:r>
              <a:rPr lang="sq-AL" sz="2800" dirty="0" smtClean="0"/>
              <a:t>.</a:t>
            </a:r>
            <a:endParaRPr lang="en-IN" sz="2800" dirty="0">
              <a:latin typeface="Georgia" pitchFamily="18" charset="0"/>
            </a:endParaRPr>
          </a:p>
        </p:txBody>
      </p:sp>
      <p:pic>
        <p:nvPicPr>
          <p:cNvPr id="5" name="Picture 4" descr="Cc-london-sign-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1537" y="3861048"/>
            <a:ext cx="3208971" cy="2215718"/>
          </a:xfrm>
          <a:prstGeom prst="rect">
            <a:avLst/>
          </a:prstGeom>
        </p:spPr>
      </p:pic>
      <p:pic>
        <p:nvPicPr>
          <p:cNvPr id="6" name="Picture 5" descr="180px-ERPBug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635" y="688468"/>
            <a:ext cx="3177789" cy="2383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6072206"/>
            <a:ext cx="418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Shenja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tregon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kufirin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e “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hapësirës</a:t>
            </a:r>
            <a:endParaRPr lang="en-US" sz="2000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së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ngjeshur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”</a:t>
            </a:r>
            <a:r>
              <a:rPr lang="en-IN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me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pagesë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6380" y="3143248"/>
            <a:ext cx="371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rgbClr val="FFFF00"/>
                </a:solidFill>
                <a:latin typeface="Georgia" pitchFamily="18" charset="0"/>
                <a:hlinkClick r:id="rId4" action="ppaction://hlinkfile" tooltip="Electronic Road Pricing"/>
              </a:rPr>
              <a:t>“</a:t>
            </a:r>
            <a:r>
              <a:rPr lang="en-IN" sz="2000" dirty="0" err="1" smtClean="0">
                <a:solidFill>
                  <a:srgbClr val="FFFF00"/>
                </a:solidFill>
                <a:latin typeface="Georgia" pitchFamily="18" charset="0"/>
                <a:hlinkClick r:id="rId4" action="ppaction://hlinkfile" tooltip="Electronic Road Pricing"/>
              </a:rPr>
              <a:t>Porti</a:t>
            </a:r>
            <a:r>
              <a:rPr lang="en-IN" sz="2000" dirty="0" smtClean="0">
                <a:solidFill>
                  <a:srgbClr val="FFFF00"/>
                </a:solidFill>
                <a:latin typeface="Georgia" pitchFamily="18" charset="0"/>
                <a:hlinkClick r:id="rId4" action="ppaction://hlinkfile" tooltip="Electronic Road Pricing"/>
              </a:rPr>
              <a:t> </a:t>
            </a:r>
            <a:r>
              <a:rPr lang="en-IN" sz="2000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IN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IN" sz="2000" dirty="0" err="1" smtClean="0">
                <a:solidFill>
                  <a:srgbClr val="FFFF00"/>
                </a:solidFill>
                <a:latin typeface="Georgia" pitchFamily="18" charset="0"/>
              </a:rPr>
              <a:t>ngjeshur</a:t>
            </a:r>
            <a:r>
              <a:rPr lang="en-IN" sz="2000" dirty="0" smtClean="0">
                <a:solidFill>
                  <a:srgbClr val="FFFF00"/>
                </a:solidFill>
                <a:latin typeface="Georgia" pitchFamily="18" charset="0"/>
                <a:hlinkClick r:id="rId4" action="ppaction://hlinkfile" tooltip="Electronic Road Pricing"/>
              </a:rPr>
              <a:t>” </a:t>
            </a:r>
            <a:r>
              <a:rPr lang="en-IN" sz="2000" dirty="0" err="1" smtClean="0">
                <a:solidFill>
                  <a:srgbClr val="FFFF00"/>
                </a:solidFill>
                <a:latin typeface="Georgia" pitchFamily="18" charset="0"/>
              </a:rPr>
              <a:t>në</a:t>
            </a:r>
            <a:r>
              <a:rPr lang="en-IN" sz="2000" dirty="0" smtClean="0">
                <a:solidFill>
                  <a:srgbClr val="FFFF00"/>
                </a:solidFill>
                <a:latin typeface="Georgia" pitchFamily="18" charset="0"/>
              </a:rPr>
              <a:t> North Bridge Road, </a:t>
            </a:r>
            <a:r>
              <a:rPr lang="en-IN" sz="2000" dirty="0" err="1" smtClean="0">
                <a:solidFill>
                  <a:srgbClr val="FFFF00"/>
                </a:solidFill>
                <a:latin typeface="Georgia" pitchFamily="18" charset="0"/>
                <a:hlinkClick r:id="rId5" action="ppaction://hlinkfile" tooltip="Singapore"/>
              </a:rPr>
              <a:t>Singapur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086472" y="6492875"/>
            <a:ext cx="2133600" cy="365125"/>
          </a:xfrm>
        </p:spPr>
        <p:txBody>
          <a:bodyPr/>
          <a:lstStyle/>
          <a:p>
            <a:fld id="{4FAD5600-230F-4C2F-BA93-CBD0745CEB26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21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52"/>
            <a:ext cx="8786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3200" dirty="0" smtClean="0">
                <a:solidFill>
                  <a:srgbClr val="FFC000"/>
                </a:solidFill>
              </a:rPr>
              <a:t>Zhvillimet globale në </a:t>
            </a:r>
            <a:r>
              <a:rPr lang="en-US" sz="3200" dirty="0" err="1" smtClean="0">
                <a:solidFill>
                  <a:srgbClr val="FFC000"/>
                </a:solidFill>
              </a:rPr>
              <a:t>pagesat</a:t>
            </a:r>
            <a:r>
              <a:rPr lang="en-US" sz="3200" dirty="0" smtClean="0">
                <a:solidFill>
                  <a:srgbClr val="FFC000"/>
                </a:solidFill>
              </a:rPr>
              <a:t> e </a:t>
            </a:r>
            <a:r>
              <a:rPr lang="en-US" sz="3200" dirty="0" err="1" smtClean="0">
                <a:solidFill>
                  <a:srgbClr val="FFC000"/>
                </a:solidFill>
              </a:rPr>
              <a:t>ngjeshura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dirty="0" err="1" smtClean="0">
                <a:solidFill>
                  <a:srgbClr val="FFFF00"/>
                </a:solidFill>
              </a:rPr>
              <a:t>angl</a:t>
            </a:r>
            <a:r>
              <a:rPr lang="en-US" sz="3200" dirty="0" smtClean="0">
                <a:solidFill>
                  <a:srgbClr val="FFFF00"/>
                </a:solidFill>
              </a:rPr>
              <a:t>. Congestion pricing</a:t>
            </a:r>
            <a:r>
              <a:rPr lang="en-US" sz="3200" dirty="0" smtClean="0"/>
              <a:t>) </a:t>
            </a:r>
            <a:r>
              <a:rPr lang="sq-AL" sz="3200" dirty="0" smtClean="0"/>
              <a:t>në më shumë se 30 vjet </a:t>
            </a:r>
            <a:r>
              <a:rPr lang="en-US" sz="3200" dirty="0" smtClean="0">
                <a:latin typeface="Georgia" pitchFamily="18" charset="0"/>
              </a:rPr>
              <a:t>:</a:t>
            </a:r>
            <a:endParaRPr lang="en-IN" sz="3200" dirty="0"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8460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1970s:  </a:t>
            </a:r>
            <a:r>
              <a:rPr lang="en-US" sz="2400" dirty="0" err="1" smtClean="0">
                <a:latin typeface="Georgia" pitchFamily="18" charset="0"/>
              </a:rPr>
              <a:t>Pagesa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en-US" sz="2400" dirty="0" err="1" smtClean="0">
                <a:latin typeface="Georgia" pitchFamily="18" charset="0"/>
              </a:rPr>
              <a:t>kordonit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Singapur</a:t>
            </a:r>
            <a:r>
              <a:rPr lang="en-US" sz="2400" dirty="0" smtClean="0">
                <a:latin typeface="Georgia" pitchFamily="18" charset="0"/>
              </a:rPr>
              <a:t>, </a:t>
            </a:r>
            <a:r>
              <a:rPr lang="en-US" sz="2400" dirty="0" err="1" smtClean="0">
                <a:latin typeface="Georgia" pitchFamily="18" charset="0"/>
              </a:rPr>
              <a:t>pagesë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en-US" sz="2400" dirty="0" err="1" smtClean="0">
                <a:latin typeface="Georgia" pitchFamily="18" charset="0"/>
              </a:rPr>
              <a:t>plotë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elektronike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en-US" sz="2400" dirty="0" err="1" smtClean="0">
                <a:latin typeface="Georgia" pitchFamily="18" charset="0"/>
              </a:rPr>
              <a:t>rrugës</a:t>
            </a:r>
            <a:r>
              <a:rPr lang="en-US" sz="2400" dirty="0" smtClean="0">
                <a:latin typeface="Georgia" pitchFamily="18" charset="0"/>
              </a:rPr>
              <a:t> (full Electronic Road Pricing - ERP) </a:t>
            </a:r>
            <a:r>
              <a:rPr lang="en-US" sz="2400" dirty="0" err="1" smtClean="0">
                <a:latin typeface="Georgia" pitchFamily="18" charset="0"/>
              </a:rPr>
              <a:t>në</a:t>
            </a:r>
            <a:r>
              <a:rPr lang="en-US" sz="2400" dirty="0" smtClean="0">
                <a:latin typeface="Georgia" pitchFamily="18" charset="0"/>
              </a:rPr>
              <a:t> 1996.</a:t>
            </a:r>
          </a:p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1986:  </a:t>
            </a:r>
            <a:r>
              <a:rPr lang="en-US" sz="2400" dirty="0" smtClean="0">
                <a:latin typeface="Georgia" pitchFamily="18" charset="0"/>
              </a:rPr>
              <a:t>Bergen, </a:t>
            </a:r>
            <a:r>
              <a:rPr lang="en-US" sz="2400" dirty="0" err="1" smtClean="0">
                <a:latin typeface="Georgia" pitchFamily="18" charset="0"/>
              </a:rPr>
              <a:t>Norvegji</a:t>
            </a:r>
            <a:r>
              <a:rPr lang="en-US" sz="2400" dirty="0" smtClean="0">
                <a:latin typeface="Georgia" pitchFamily="18" charset="0"/>
              </a:rPr>
              <a:t>, </a:t>
            </a:r>
            <a:r>
              <a:rPr lang="en-US" sz="2400" dirty="0" err="1" smtClean="0">
                <a:latin typeface="Georgia" pitchFamily="18" charset="0"/>
              </a:rPr>
              <a:t>pagesa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unazë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1990-2003: </a:t>
            </a:r>
            <a:r>
              <a:rPr lang="en-US" sz="2400" dirty="0" smtClean="0">
                <a:latin typeface="Georgia" pitchFamily="18" charset="0"/>
              </a:rPr>
              <a:t>Oslo, Trondheim </a:t>
            </a:r>
            <a:r>
              <a:rPr lang="en-US" sz="2400" dirty="0" err="1" smtClean="0">
                <a:latin typeface="Georgia" pitchFamily="18" charset="0"/>
              </a:rPr>
              <a:t>dhe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qytete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tjera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Norvegjisë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kanë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aplikuar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pagesat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unaza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1995-96:  </a:t>
            </a:r>
            <a:r>
              <a:rPr lang="en-US" sz="2400" dirty="0" err="1" smtClean="0">
                <a:latin typeface="Georgia" pitchFamily="18" charset="0"/>
              </a:rPr>
              <a:t>Kalifornia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Jugore</a:t>
            </a:r>
            <a:r>
              <a:rPr lang="en-US" sz="2400" dirty="0" smtClean="0">
                <a:latin typeface="Georgia" pitchFamily="18" charset="0"/>
              </a:rPr>
              <a:t>, </a:t>
            </a:r>
            <a:r>
              <a:rPr lang="en-US" sz="2400" dirty="0" err="1" smtClean="0">
                <a:latin typeface="Georgia" pitchFamily="18" charset="0"/>
              </a:rPr>
              <a:t>korsitë</a:t>
            </a:r>
            <a:r>
              <a:rPr lang="en-US" sz="2400" dirty="0" smtClean="0">
                <a:latin typeface="Georgia" pitchFamily="18" charset="0"/>
              </a:rPr>
              <a:t> me </a:t>
            </a:r>
            <a:r>
              <a:rPr lang="en-US" sz="2400" dirty="0" err="1" smtClean="0">
                <a:latin typeface="Georgia" pitchFamily="18" charset="0"/>
              </a:rPr>
              <a:t>pagesa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larta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2000:  </a:t>
            </a:r>
            <a:r>
              <a:rPr lang="en-US" sz="2400" dirty="0" err="1" smtClean="0">
                <a:latin typeface="Georgia" pitchFamily="18" charset="0"/>
              </a:rPr>
              <a:t>Pagesa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urat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en-US" sz="2400" dirty="0" err="1" smtClean="0">
                <a:latin typeface="Georgia" pitchFamily="18" charset="0"/>
              </a:rPr>
              <a:t>Nju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Jorkut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2002-2004:  </a:t>
            </a:r>
            <a:r>
              <a:rPr lang="en-US" sz="2400" dirty="0" err="1" smtClean="0">
                <a:latin typeface="Georgia" pitchFamily="18" charset="0"/>
              </a:rPr>
              <a:t>Pagesat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en-US" sz="2400" dirty="0" err="1" smtClean="0">
                <a:latin typeface="Georgia" pitchFamily="18" charset="0"/>
              </a:rPr>
              <a:t>kamionëve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Zvicrës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dhe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Austrisë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2004:  </a:t>
            </a:r>
            <a:r>
              <a:rPr lang="en-US" sz="2400" dirty="0" err="1" smtClean="0">
                <a:latin typeface="Georgia" pitchFamily="18" charset="0"/>
              </a:rPr>
              <a:t>Pagesa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en-US" sz="2400" dirty="0" err="1" smtClean="0">
                <a:latin typeface="Georgia" pitchFamily="18" charset="0"/>
              </a:rPr>
              <a:t>kordonit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Londër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2005:  </a:t>
            </a:r>
            <a:r>
              <a:rPr lang="en-US" sz="2400" dirty="0" err="1" smtClean="0">
                <a:latin typeface="Georgia" pitchFamily="18" charset="0"/>
              </a:rPr>
              <a:t>Pagesat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en-US" sz="2400" dirty="0" err="1" smtClean="0">
                <a:latin typeface="Georgia" pitchFamily="18" charset="0"/>
              </a:rPr>
              <a:t>kamionëve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gjermanë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për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autobanë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6000" algn="just"/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2006:  </a:t>
            </a:r>
            <a:r>
              <a:rPr lang="en-US" sz="2400" dirty="0" err="1" smtClean="0">
                <a:latin typeface="Georgia" pitchFamily="18" charset="0"/>
              </a:rPr>
              <a:t>Pagesa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hapësira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ngjeshura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Stokholm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84CE-2507-4AC9-8FF7-B576C83B0678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22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Sistemi</a:t>
            </a:r>
            <a:r>
              <a:rPr lang="sq-AL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sq-AL" sz="2400" dirty="0" smtClean="0"/>
              <a:t>kamera</a:t>
            </a:r>
            <a:r>
              <a:rPr lang="en-US" sz="2400" dirty="0" err="1" smtClean="0"/>
              <a:t>ve</a:t>
            </a:r>
            <a:r>
              <a:rPr lang="en-US" sz="2400" dirty="0" smtClean="0"/>
              <a:t> p</a:t>
            </a:r>
            <a:r>
              <a:rPr lang="sq-AL" sz="2400" dirty="0" smtClean="0"/>
              <a:t>ë</a:t>
            </a:r>
            <a:r>
              <a:rPr lang="en-US" sz="2400" dirty="0" smtClean="0"/>
              <a:t>r </a:t>
            </a:r>
            <a:r>
              <a:rPr lang="en-US" sz="2400" dirty="0" err="1" smtClean="0"/>
              <a:t>monitorim</a:t>
            </a:r>
            <a:r>
              <a:rPr lang="en-US" sz="2400" dirty="0" smtClean="0"/>
              <a:t> t</a:t>
            </a:r>
            <a:r>
              <a:rPr lang="sq-AL" sz="2400" dirty="0" smtClean="0"/>
              <a:t>ë trafikut, i përbërë nga </a:t>
            </a:r>
            <a:r>
              <a:rPr lang="en-US" sz="2400" dirty="0" err="1" smtClean="0">
                <a:solidFill>
                  <a:srgbClr val="FFC000"/>
                </a:solidFill>
              </a:rPr>
              <a:t>kamera</a:t>
            </a:r>
            <a:r>
              <a:rPr lang="sq-AL" sz="2400" dirty="0" smtClean="0"/>
              <a:t> dhe </a:t>
            </a:r>
            <a:r>
              <a:rPr lang="sq-AL" sz="2400" dirty="0" smtClean="0">
                <a:solidFill>
                  <a:srgbClr val="FFC000"/>
                </a:solidFill>
              </a:rPr>
              <a:t>pajisj</a:t>
            </a:r>
            <a:r>
              <a:rPr lang="en-US" sz="2400" dirty="0" smtClean="0">
                <a:solidFill>
                  <a:srgbClr val="FFC000"/>
                </a:solidFill>
              </a:rPr>
              <a:t>a </a:t>
            </a:r>
            <a:r>
              <a:rPr lang="en-US" sz="2400" dirty="0" err="1" smtClean="0">
                <a:solidFill>
                  <a:srgbClr val="FFC000"/>
                </a:solidFill>
              </a:rPr>
              <a:t>monitoruese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sq-AL" sz="2400" dirty="0" smtClean="0"/>
              <a:t>në </a:t>
            </a:r>
            <a:r>
              <a:rPr lang="sq-AL" sz="2400" dirty="0" smtClean="0">
                <a:solidFill>
                  <a:srgbClr val="FFC000"/>
                </a:solidFill>
              </a:rPr>
              <a:t>automje</a:t>
            </a:r>
            <a:r>
              <a:rPr lang="en-US" sz="2400" dirty="0" smtClean="0">
                <a:solidFill>
                  <a:srgbClr val="FFC000"/>
                </a:solidFill>
              </a:rPr>
              <a:t>t</a:t>
            </a:r>
            <a:r>
              <a:rPr lang="sq-AL" sz="2400" dirty="0" smtClean="0"/>
              <a:t>, përdor</a:t>
            </a:r>
            <a:r>
              <a:rPr lang="en-US" sz="2400" dirty="0" smtClean="0"/>
              <a:t>et</a:t>
            </a:r>
            <a:r>
              <a:rPr lang="sq-AL" sz="2400" dirty="0" smtClean="0"/>
              <a:t> për zbulimin dhe identifikimin e automjeteve </a:t>
            </a:r>
            <a:r>
              <a:rPr lang="en-US" sz="2400" dirty="0" smtClean="0"/>
              <a:t>q</a:t>
            </a:r>
            <a:r>
              <a:rPr lang="sq-AL" sz="2400" dirty="0" smtClean="0"/>
              <a:t>ë</a:t>
            </a:r>
            <a:r>
              <a:rPr lang="en-US" sz="2400" dirty="0" smtClean="0"/>
              <a:t> </a:t>
            </a:r>
            <a:r>
              <a:rPr lang="en-US" sz="2400" dirty="0" err="1" smtClean="0"/>
              <a:t>tejkalojn</a:t>
            </a:r>
            <a:r>
              <a:rPr lang="sq-AL" sz="2400" dirty="0" smtClean="0"/>
              <a:t>ë</a:t>
            </a:r>
            <a:r>
              <a:rPr lang="en-US" sz="2400" dirty="0" smtClean="0"/>
              <a:t> </a:t>
            </a:r>
            <a:r>
              <a:rPr lang="sq-AL" sz="2400" dirty="0" smtClean="0"/>
              <a:t>kufiri</a:t>
            </a:r>
            <a:r>
              <a:rPr lang="en-US" sz="2400" dirty="0" smtClean="0"/>
              <a:t>n e </a:t>
            </a:r>
            <a:r>
              <a:rPr lang="en-US" sz="2400" dirty="0" err="1" smtClean="0"/>
              <a:t>lejuar</a:t>
            </a:r>
            <a:r>
              <a:rPr lang="en-US" sz="2400" dirty="0" smtClean="0"/>
              <a:t> t</a:t>
            </a:r>
            <a:r>
              <a:rPr lang="sq-AL" sz="2400" dirty="0" smtClean="0"/>
              <a:t>ë shpejtësisë ose ndonjë kërkes</a:t>
            </a:r>
            <a:r>
              <a:rPr lang="en-US" sz="2400" dirty="0" smtClean="0"/>
              <a:t>e</a:t>
            </a:r>
            <a:r>
              <a:rPr lang="sq-AL" sz="2400" dirty="0" smtClean="0"/>
              <a:t> tjetër ligjore</a:t>
            </a:r>
            <a:r>
              <a:rPr lang="en-US" sz="2400" dirty="0" smtClean="0"/>
              <a:t> n</a:t>
            </a:r>
            <a:r>
              <a:rPr lang="sq-AL" sz="2400" dirty="0" smtClean="0"/>
              <a:t>ë</a:t>
            </a:r>
            <a:r>
              <a:rPr lang="en-US" sz="2400" dirty="0" smtClean="0"/>
              <a:t> </a:t>
            </a:r>
            <a:r>
              <a:rPr lang="sq-AL" sz="2400" dirty="0" smtClean="0"/>
              <a:t>rrugë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sq-AL" sz="2400" dirty="0" smtClean="0"/>
              <a:t>dhe keqbërësit </a:t>
            </a:r>
            <a:r>
              <a:rPr lang="en-US" sz="2400" dirty="0" smtClean="0"/>
              <a:t>e </a:t>
            </a:r>
            <a:r>
              <a:rPr lang="sq-AL" sz="2400" dirty="0" smtClean="0"/>
              <a:t>bilet</a:t>
            </a:r>
            <a:r>
              <a:rPr lang="en-US" sz="2400" dirty="0" err="1" smtClean="0"/>
              <a:t>ave</a:t>
            </a:r>
            <a:r>
              <a:rPr lang="sq-AL" sz="2400" dirty="0" smtClean="0"/>
              <a:t> automatik</a:t>
            </a:r>
            <a:r>
              <a:rPr lang="en-US" sz="2400" dirty="0" smtClean="0"/>
              <a:t>e t</a:t>
            </a:r>
            <a:r>
              <a:rPr lang="sq-AL" sz="2400" dirty="0" smtClean="0"/>
              <a:t>ë bazuar në numrin </a:t>
            </a:r>
            <a:r>
              <a:rPr lang="en-US" sz="2400" dirty="0" smtClean="0"/>
              <a:t>e </a:t>
            </a:r>
            <a:r>
              <a:rPr lang="sq-AL" sz="2400" dirty="0" smtClean="0"/>
              <a:t>targë</a:t>
            </a:r>
            <a:r>
              <a:rPr lang="en-US" sz="2400" dirty="0" smtClean="0"/>
              <a:t>s</a:t>
            </a:r>
            <a:r>
              <a:rPr lang="sq-AL" sz="2400" dirty="0" smtClean="0"/>
              <a:t>. </a:t>
            </a:r>
            <a:r>
              <a:rPr lang="en-US" sz="2400" dirty="0" err="1" smtClean="0"/>
              <a:t>Tiketat</a:t>
            </a:r>
            <a:r>
              <a:rPr lang="sq-AL" sz="2400" dirty="0" smtClean="0"/>
              <a:t> e trafikut dërg</a:t>
            </a:r>
            <a:r>
              <a:rPr lang="en-US" sz="2400" dirty="0" err="1" smtClean="0"/>
              <a:t>ohen</a:t>
            </a:r>
            <a:r>
              <a:rPr lang="sq-AL" sz="2400" dirty="0" smtClean="0"/>
              <a:t> me postë</a:t>
            </a:r>
            <a:r>
              <a:rPr lang="en-US" sz="2400" dirty="0" smtClean="0"/>
              <a:t>.</a:t>
            </a:r>
            <a:r>
              <a:rPr lang="sq-AL" sz="2400" dirty="0" smtClean="0"/>
              <a:t> </a:t>
            </a:r>
            <a:endParaRPr lang="en-US" sz="2400" dirty="0" smtClean="0"/>
          </a:p>
          <a:p>
            <a:pPr algn="just"/>
            <a:r>
              <a:rPr lang="en-IN" sz="2400" b="1" u="sng" dirty="0" err="1" smtClean="0">
                <a:solidFill>
                  <a:srgbClr val="FF0000"/>
                </a:solidFill>
              </a:rPr>
              <a:t>Për</a:t>
            </a:r>
            <a:r>
              <a:rPr lang="en-IN" sz="2400" b="1" u="sng" dirty="0" smtClean="0">
                <a:solidFill>
                  <a:srgbClr val="FF0000"/>
                </a:solidFill>
              </a:rPr>
              <a:t> </a:t>
            </a:r>
            <a:r>
              <a:rPr lang="en-IN" sz="2400" b="1" u="sng" dirty="0" err="1" smtClean="0">
                <a:solidFill>
                  <a:srgbClr val="FF0000"/>
                </a:solidFill>
              </a:rPr>
              <a:t>shembull</a:t>
            </a:r>
            <a:r>
              <a:rPr lang="en-IN" sz="2400" b="1" u="sng" dirty="0" smtClean="0">
                <a:solidFill>
                  <a:srgbClr val="FF0000"/>
                </a:solidFill>
              </a:rPr>
              <a:t>:</a:t>
            </a:r>
            <a:endParaRPr lang="en-IN" sz="24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42860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(</a:t>
            </a:r>
            <a:r>
              <a:rPr lang="en-IN" sz="3200" dirty="0" smtClean="0">
                <a:solidFill>
                  <a:srgbClr val="FF0000"/>
                </a:solidFill>
                <a:latin typeface="Georgia" pitchFamily="18" charset="0"/>
              </a:rPr>
              <a:t>4)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Zbatimi</a:t>
            </a:r>
            <a:r>
              <a:rPr lang="en-IN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en-IN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sistemit</a:t>
            </a:r>
            <a:r>
              <a:rPr lang="en-IN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të</a:t>
            </a:r>
            <a:r>
              <a:rPr lang="en-IN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kamerave</a:t>
            </a:r>
            <a:r>
              <a:rPr lang="en-IN" sz="3200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en-IN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3732708"/>
            <a:ext cx="7632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IN" sz="2800" dirty="0" smtClean="0"/>
              <a:t>  </a:t>
            </a:r>
            <a:r>
              <a:rPr lang="en-IN" sz="2400" u="sng" dirty="0" err="1" smtClean="0">
                <a:solidFill>
                  <a:srgbClr val="FFC000"/>
                </a:solidFill>
              </a:rPr>
              <a:t>Kamerat</a:t>
            </a:r>
            <a:r>
              <a:rPr lang="en-IN" sz="2400" u="sng" dirty="0" smtClean="0">
                <a:solidFill>
                  <a:srgbClr val="FFC000"/>
                </a:solidFill>
              </a:rPr>
              <a:t> e </a:t>
            </a:r>
            <a:r>
              <a:rPr lang="en-IN" sz="2400" u="sng" dirty="0" err="1" smtClean="0">
                <a:solidFill>
                  <a:srgbClr val="FFC000"/>
                </a:solidFill>
              </a:rPr>
              <a:t>shpejtësisë</a:t>
            </a:r>
            <a:r>
              <a:rPr lang="en-IN" sz="2400" u="sng" dirty="0" smtClean="0">
                <a:solidFill>
                  <a:srgbClr val="FFC000"/>
                </a:solidFill>
              </a:rPr>
              <a:t> </a:t>
            </a:r>
            <a:r>
              <a:rPr lang="en-IN" sz="2400" dirty="0" err="1" smtClean="0"/>
              <a:t>identifikojnë</a:t>
            </a:r>
            <a:r>
              <a:rPr lang="en-IN" sz="2400" dirty="0" smtClean="0"/>
              <a:t> </a:t>
            </a:r>
            <a:r>
              <a:rPr lang="en-IN" sz="2400" dirty="0" err="1" smtClean="0">
                <a:solidFill>
                  <a:srgbClr val="FFFF00"/>
                </a:solidFill>
              </a:rPr>
              <a:t>kufirin</a:t>
            </a:r>
            <a:r>
              <a:rPr lang="en-IN" sz="2400" dirty="0" smtClean="0">
                <a:solidFill>
                  <a:srgbClr val="FFFF00"/>
                </a:solidFill>
              </a:rPr>
              <a:t> e </a:t>
            </a:r>
            <a:r>
              <a:rPr lang="en-IN" sz="2400" dirty="0" err="1" smtClean="0">
                <a:solidFill>
                  <a:srgbClr val="FFFF00"/>
                </a:solidFill>
              </a:rPr>
              <a:t>shpejtësisë</a:t>
            </a:r>
            <a:r>
              <a:rPr lang="en-IN" sz="24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IN" sz="2400" dirty="0" smtClean="0">
                <a:hlinkClick r:id="rId2" action="ppaction://hlinkfile"/>
              </a:rPr>
              <a:t>  </a:t>
            </a:r>
            <a:r>
              <a:rPr lang="en-IN" sz="2400" dirty="0" err="1" smtClean="0">
                <a:hlinkClick r:id="rId2" action="ppaction://hlinkfile"/>
              </a:rPr>
              <a:t>Kamerat</a:t>
            </a:r>
            <a:r>
              <a:rPr lang="en-IN" sz="2400" dirty="0" smtClean="0">
                <a:hlinkClick r:id="rId2" action="ppaction://hlinkfile"/>
              </a:rPr>
              <a:t> me </a:t>
            </a:r>
            <a:r>
              <a:rPr lang="en-IN" sz="2400" dirty="0" err="1" smtClean="0">
                <a:hlinkClick r:id="rId2" action="ppaction://hlinkfile"/>
              </a:rPr>
              <a:t>ngjyrë</a:t>
            </a:r>
            <a:r>
              <a:rPr lang="en-IN" sz="2400" dirty="0" smtClean="0">
                <a:hlinkClick r:id="rId2" action="ppaction://hlinkfile"/>
              </a:rPr>
              <a:t> </a:t>
            </a:r>
            <a:r>
              <a:rPr lang="en-IN" sz="2400" dirty="0" err="1" smtClean="0">
                <a:hlinkClick r:id="rId2" action="ppaction://hlinkfile"/>
              </a:rPr>
              <a:t>të</a:t>
            </a:r>
            <a:r>
              <a:rPr lang="en-IN" sz="2400" dirty="0" smtClean="0">
                <a:hlinkClick r:id="rId2" action="ppaction://hlinkfile"/>
              </a:rPr>
              <a:t> </a:t>
            </a:r>
            <a:r>
              <a:rPr lang="en-IN" sz="2400" dirty="0" err="1" smtClean="0">
                <a:hlinkClick r:id="rId2" action="ppaction://hlinkfile"/>
              </a:rPr>
              <a:t>kuqe</a:t>
            </a:r>
            <a:r>
              <a:rPr lang="en-IN" sz="2400" i="1" dirty="0" smtClean="0"/>
              <a:t>  </a:t>
            </a:r>
            <a:r>
              <a:rPr lang="en-IN" sz="2400" dirty="0" err="1" smtClean="0"/>
              <a:t>detektojnë</a:t>
            </a:r>
            <a:r>
              <a:rPr lang="en-IN" sz="2400" dirty="0" smtClean="0"/>
              <a:t> </a:t>
            </a:r>
            <a:r>
              <a:rPr lang="en-IN" sz="2400" dirty="0" err="1" smtClean="0"/>
              <a:t>automjetet</a:t>
            </a:r>
            <a:r>
              <a:rPr lang="en-IN" sz="2400" dirty="0" smtClean="0"/>
              <a:t> </a:t>
            </a:r>
            <a:r>
              <a:rPr lang="en-IN" sz="2400" dirty="0" err="1" smtClean="0"/>
              <a:t>që</a:t>
            </a:r>
            <a:r>
              <a:rPr lang="en-IN" sz="2400" dirty="0" smtClean="0"/>
              <a:t> </a:t>
            </a:r>
            <a:r>
              <a:rPr lang="en-IN" sz="2400" dirty="0" err="1" smtClean="0"/>
              <a:t>kalojnë</a:t>
            </a:r>
            <a:r>
              <a:rPr lang="en-IN" sz="2400" dirty="0" smtClean="0"/>
              <a:t> </a:t>
            </a:r>
            <a:r>
              <a:rPr lang="en-IN" sz="2400" dirty="0" err="1" smtClean="0">
                <a:solidFill>
                  <a:srgbClr val="FFFF00"/>
                </a:solidFill>
              </a:rPr>
              <a:t>vijën</a:t>
            </a:r>
            <a:r>
              <a:rPr lang="en-IN" sz="2400" dirty="0" smtClean="0">
                <a:solidFill>
                  <a:srgbClr val="FFFF00"/>
                </a:solidFill>
              </a:rPr>
              <a:t> e </a:t>
            </a:r>
            <a:r>
              <a:rPr lang="en-IN" sz="2400" dirty="0" err="1" smtClean="0">
                <a:solidFill>
                  <a:srgbClr val="FFFF00"/>
                </a:solidFill>
              </a:rPr>
              <a:t>ndalesës</a:t>
            </a:r>
            <a:r>
              <a:rPr lang="en-IN" sz="24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IN" sz="2400" dirty="0" smtClean="0">
                <a:hlinkClick r:id="rId3" action="ppaction://hlinkfile"/>
              </a:rPr>
              <a:t>  </a:t>
            </a:r>
            <a:r>
              <a:rPr lang="en-IN" sz="2400" dirty="0" err="1" smtClean="0">
                <a:hlinkClick r:id="rId3" action="ppaction://hlinkfile"/>
              </a:rPr>
              <a:t>Kamerat</a:t>
            </a:r>
            <a:r>
              <a:rPr lang="en-IN" sz="2400" dirty="0" smtClean="0">
                <a:hlinkClick r:id="rId3" action="ppaction://hlinkfile"/>
              </a:rPr>
              <a:t> </a:t>
            </a:r>
            <a:r>
              <a:rPr lang="en-IN" sz="2400" dirty="0" err="1" smtClean="0">
                <a:hlinkClick r:id="rId3" action="ppaction://hlinkfile"/>
              </a:rPr>
              <a:t>për</a:t>
            </a:r>
            <a:r>
              <a:rPr lang="en-IN" sz="2400" dirty="0" smtClean="0">
                <a:hlinkClick r:id="rId3" action="ppaction://hlinkfile"/>
              </a:rPr>
              <a:t> </a:t>
            </a:r>
            <a:r>
              <a:rPr lang="en-IN" sz="2400" dirty="0" err="1" smtClean="0">
                <a:hlinkClick r:id="rId3" action="ppaction://hlinkfile"/>
              </a:rPr>
              <a:t>korsi</a:t>
            </a:r>
            <a:r>
              <a:rPr lang="en-IN" sz="2400" dirty="0" err="1" smtClean="0">
                <a:solidFill>
                  <a:srgbClr val="FFC000"/>
                </a:solidFill>
              </a:rPr>
              <a:t>n</a:t>
            </a:r>
            <a:r>
              <a:rPr lang="en-IN" sz="2400" dirty="0" err="1" smtClean="0">
                <a:hlinkClick r:id="rId3" action="ppaction://hlinkfile"/>
              </a:rPr>
              <a:t>ë</a:t>
            </a:r>
            <a:r>
              <a:rPr lang="en-IN" sz="2400" dirty="0" smtClean="0">
                <a:hlinkClick r:id="rId3" action="ppaction://hlinkfile"/>
              </a:rPr>
              <a:t> e </a:t>
            </a:r>
            <a:r>
              <a:rPr lang="en-IN" sz="2400" dirty="0" err="1" smtClean="0">
                <a:hlinkClick r:id="rId3" action="ppaction://hlinkfile"/>
              </a:rPr>
              <a:t>autobusëve</a:t>
            </a:r>
            <a:r>
              <a:rPr lang="en-IN" sz="2400" i="1" dirty="0" smtClean="0"/>
              <a:t> </a:t>
            </a:r>
            <a:r>
              <a:rPr lang="en-IN" sz="2400" dirty="0" err="1" smtClean="0"/>
              <a:t>identifikojnë</a:t>
            </a:r>
            <a:r>
              <a:rPr lang="en-IN" sz="2400" dirty="0" smtClean="0"/>
              <a:t> </a:t>
            </a:r>
            <a:r>
              <a:rPr lang="en-IN" sz="2400" dirty="0" err="1" smtClean="0"/>
              <a:t>automjetet</a:t>
            </a:r>
            <a:r>
              <a:rPr lang="en-IN" sz="2400" dirty="0" smtClean="0"/>
              <a:t> </a:t>
            </a:r>
            <a:r>
              <a:rPr lang="en-IN" sz="2400" dirty="0" err="1" smtClean="0"/>
              <a:t>që</a:t>
            </a:r>
            <a:r>
              <a:rPr lang="en-IN" sz="2400" dirty="0" smtClean="0"/>
              <a:t> </a:t>
            </a:r>
            <a:r>
              <a:rPr lang="en-IN" sz="2400" dirty="0" err="1" smtClean="0"/>
              <a:t>lëvizin</a:t>
            </a:r>
            <a:r>
              <a:rPr lang="en-IN" sz="2400" dirty="0" smtClean="0"/>
              <a:t> </a:t>
            </a:r>
            <a:r>
              <a:rPr lang="en-IN" sz="2400" dirty="0" err="1" smtClean="0"/>
              <a:t>në</a:t>
            </a:r>
            <a:r>
              <a:rPr lang="en-IN" sz="2400" dirty="0" smtClean="0"/>
              <a:t> </a:t>
            </a:r>
            <a:r>
              <a:rPr lang="en-IN" sz="2400" dirty="0" err="1" smtClean="0"/>
              <a:t>korsitë</a:t>
            </a:r>
            <a:r>
              <a:rPr lang="en-IN" sz="2400" dirty="0" smtClean="0"/>
              <a:t> e </a:t>
            </a:r>
            <a:r>
              <a:rPr lang="en-IN" sz="2400" dirty="0" err="1" smtClean="0"/>
              <a:t>rezervuara</a:t>
            </a:r>
            <a:r>
              <a:rPr lang="en-IN" sz="2400" dirty="0" smtClean="0"/>
              <a:t> </a:t>
            </a:r>
            <a:r>
              <a:rPr lang="en-IN" sz="2400" dirty="0" err="1" smtClean="0"/>
              <a:t>për</a:t>
            </a:r>
            <a:r>
              <a:rPr lang="en-IN" sz="2400" dirty="0" smtClean="0"/>
              <a:t> </a:t>
            </a:r>
            <a:r>
              <a:rPr lang="en-IN" sz="2400" dirty="0" err="1" smtClean="0"/>
              <a:t>autobusë</a:t>
            </a:r>
            <a:r>
              <a:rPr lang="en-IN" sz="2400" dirty="0" smtClean="0"/>
              <a:t>. </a:t>
            </a:r>
            <a:endParaRPr lang="en-IN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555-47C3-4185-8E68-8DCD51AAE8FE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23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14290"/>
            <a:ext cx="901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(5)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Sistemet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për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evitimin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ndeshjeve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në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makinë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en-IN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203674"/>
            <a:ext cx="3929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241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Paralajmërimi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përplasjes</a:t>
            </a:r>
            <a:endParaRPr lang="en-US" sz="2000" dirty="0" smtClean="0">
              <a:solidFill>
                <a:srgbClr val="FFFF00"/>
              </a:solidFill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lvl="0" indent="25241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në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udhëkryq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C:\rt\New Folder\New Folder\IntersctionCollisionW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36712"/>
            <a:ext cx="2786082" cy="23249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60032" y="3212976"/>
            <a:ext cx="3027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Detektimi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penges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ës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7" name="Picture 3" descr="C:\rt\New Folder\New Folder\ObstacleDet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1"/>
            <a:ext cx="2810022" cy="2422073"/>
          </a:xfrm>
          <a:prstGeom prst="rect">
            <a:avLst/>
          </a:prstGeom>
          <a:noFill/>
        </p:spPr>
      </p:pic>
      <p:pic>
        <p:nvPicPr>
          <p:cNvPr id="1028" name="Picture 4" descr="C:\rt\New Folder\New Folder\LaneCha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2857520" cy="2286016"/>
          </a:xfrm>
          <a:prstGeom prst="rect">
            <a:avLst/>
          </a:prstGeom>
          <a:noFill/>
        </p:spPr>
      </p:pic>
      <p:pic>
        <p:nvPicPr>
          <p:cNvPr id="1029" name="Picture 5" descr="C:\rt\New Folder\New Folder\LaneDepartureWar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789040"/>
            <a:ext cx="2885419" cy="236588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5536" y="6237312"/>
            <a:ext cx="3869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Ndihma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p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ër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ndërrim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korsisë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9992" y="6165304"/>
            <a:ext cx="4341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Paralajm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ërimi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për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lëshimin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korsisë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15FD-D86B-4CF3-A5F6-F11905E4936F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24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2852"/>
            <a:ext cx="869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Sistemet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për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evitimin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ndeshjeve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eorgia" pitchFamily="18" charset="0"/>
              </a:rPr>
              <a:t>në</a:t>
            </a:r>
            <a:r>
              <a:rPr lang="en-US" sz="32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eorgia" pitchFamily="18" charset="0"/>
              </a:rPr>
              <a:t>makinë</a:t>
            </a:r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…</a:t>
            </a:r>
            <a:endParaRPr lang="en-IN" sz="3200" dirty="0">
              <a:latin typeface="Georgia" pitchFamily="18" charset="0"/>
            </a:endParaRPr>
          </a:p>
        </p:txBody>
      </p:sp>
      <p:pic>
        <p:nvPicPr>
          <p:cNvPr id="32770" name="Picture 2" descr="C:\rt\New Folder\New Folder\Rollover W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071834" cy="2500330"/>
          </a:xfrm>
          <a:prstGeom prst="rect">
            <a:avLst/>
          </a:prstGeom>
          <a:noFill/>
        </p:spPr>
      </p:pic>
      <p:pic>
        <p:nvPicPr>
          <p:cNvPr id="32771" name="Picture 3" descr="C:\rt\New Folder\New Folder\RoadDepartureWa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2786082" cy="24288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71600" y="3356992"/>
            <a:ext cx="3203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Paralajm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ërimi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rrotullimit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9190" y="3284984"/>
            <a:ext cx="4214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Paralajm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ërimi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lëshimit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të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rrugës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6150114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Paralajm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ërimi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ndeshjes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nga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ana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përparme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6165304"/>
            <a:ext cx="4143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</a:rPr>
              <a:t>Paralajm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ërimi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nga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ndikimi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pasëm</a:t>
            </a:r>
            <a:endParaRPr lang="en-IN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2772" name="Picture 4" descr="C:\rt\New Folder\New Folder\RearImpactWar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2786082" cy="2286016"/>
          </a:xfrm>
          <a:prstGeom prst="rect">
            <a:avLst/>
          </a:prstGeom>
          <a:noFill/>
        </p:spPr>
      </p:pic>
      <p:pic>
        <p:nvPicPr>
          <p:cNvPr id="32773" name="Picture 5" descr="C:\rt\New Folder\New Folder\ForwardCollisinWar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33056"/>
            <a:ext cx="3071834" cy="2286016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3AB-7FBA-41AE-9DA8-B0CA92C6423B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25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0"/>
            <a:ext cx="8727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sz="3200" dirty="0" smtClean="0">
                <a:solidFill>
                  <a:srgbClr val="FF0000"/>
                </a:solidFill>
                <a:latin typeface="Georgia" pitchFamily="18" charset="0"/>
              </a:rPr>
              <a:t>(6) </a:t>
            </a:r>
            <a:r>
              <a:rPr lang="sq-AL" sz="3200" u="sng" dirty="0" smtClean="0">
                <a:solidFill>
                  <a:srgbClr val="FF0000"/>
                </a:solidFill>
                <a:latin typeface="Georgia" pitchFamily="18" charset="0"/>
              </a:rPr>
              <a:t>Shërbimet për informacione të udhëtarëve</a:t>
            </a:r>
            <a:r>
              <a:rPr lang="sq-AL" sz="3200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sq-AL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80728"/>
            <a:ext cx="30718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Informacioni gjenerohet nga</a:t>
            </a:r>
            <a:r>
              <a:rPr kumimoji="0" lang="sq-AL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2071678"/>
            <a:ext cx="26432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Sensori i Trafikut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Mbikëqyrja nga ajri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Monitorimi i motit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Detektimi i aksidenteve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sz="2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Lokacioni Tranzit</a:t>
            </a: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6182" y="1916832"/>
            <a:ext cx="2214578" cy="4584002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sq-AL" sz="22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Vonesa</a:t>
            </a:r>
            <a:endParaRPr lang="sq-AL" sz="2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q-AL" sz="2200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Aksidenti</a:t>
            </a:r>
            <a:endParaRPr lang="sq-AL" sz="2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q-AL" sz="2200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Kushtet e rrugës</a:t>
            </a:r>
            <a:endParaRPr lang="sq-AL" sz="2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q-AL" sz="2200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Busi i radhës</a:t>
            </a:r>
            <a:endParaRPr lang="sq-AL" sz="2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q-AL" sz="2200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Koha e udhëtimit</a:t>
            </a:r>
            <a:endParaRPr lang="sq-AL" sz="2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q-AL" sz="2200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Lajmërime për emergjencë</a:t>
            </a:r>
            <a:endParaRPr lang="sq-AL" sz="2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q-AL" sz="2200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Ndryshimi i rrugës</a:t>
            </a:r>
            <a:endParaRPr lang="sq-AL" sz="2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sq-AL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714744" y="1000108"/>
            <a:ext cx="2286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q-A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sq-AL" sz="2400" b="1" u="sng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ërgohet tek</a:t>
            </a:r>
            <a:r>
              <a:rPr kumimoji="0" lang="sq-A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Udh</a:t>
            </a:r>
            <a:r>
              <a:rPr lang="sq-AL" sz="2400" b="1" u="sng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ëtarët</a:t>
            </a:r>
            <a:r>
              <a:rPr kumimoji="0" lang="sq-AL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…</a:t>
            </a: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812324" y="1000107"/>
            <a:ext cx="2285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q-A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sq-AL" sz="2400" b="1" u="sng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ërgjigja e udhëtarëve</a:t>
            </a: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41752" y="1976519"/>
            <a:ext cx="22859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q-AL" sz="2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Ndërrimi i rrugës</a:t>
            </a: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sz="2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Ndërrimi i kohës së udhëtimit</a:t>
            </a: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sz="2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Ndërrimi i modalitetit</a:t>
            </a: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q-AL" sz="2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Ndërrimi i destinacionit</a:t>
            </a:r>
            <a:endParaRPr kumimoji="0" lang="sq-A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 useBgFill="1">
        <p:nvSpPr>
          <p:cNvPr id="14" name="Right Brace 13"/>
          <p:cNvSpPr/>
          <p:nvPr/>
        </p:nvSpPr>
        <p:spPr>
          <a:xfrm>
            <a:off x="2714612" y="2143116"/>
            <a:ext cx="571504" cy="4429156"/>
          </a:xfrm>
          <a:prstGeom prst="rightBrac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57554" y="4143380"/>
            <a:ext cx="428628" cy="484632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Left Brace 15"/>
          <p:cNvSpPr/>
          <p:nvPr/>
        </p:nvSpPr>
        <p:spPr>
          <a:xfrm>
            <a:off x="6500826" y="2571744"/>
            <a:ext cx="571504" cy="3714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>
            <a:off x="6000760" y="4214818"/>
            <a:ext cx="428628" cy="484632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6620-4F1B-4D71-905F-80CE127067C2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26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438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Georgia" pitchFamily="18" charset="0"/>
              </a:rPr>
              <a:t>(7)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Menaxhimi</a:t>
            </a:r>
            <a:r>
              <a:rPr lang="en-IN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en-IN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Shërbimeve</a:t>
            </a:r>
            <a:r>
              <a:rPr lang="en-IN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të</a:t>
            </a:r>
            <a:r>
              <a:rPr lang="en-IN" sz="3200" u="sng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IN" sz="3200" u="sng" dirty="0" err="1" smtClean="0">
                <a:solidFill>
                  <a:srgbClr val="FF0000"/>
                </a:solidFill>
                <a:latin typeface="Georgia" pitchFamily="18" charset="0"/>
              </a:rPr>
              <a:t>Emergjencës</a:t>
            </a:r>
            <a:r>
              <a:rPr lang="en-IN" sz="3200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en-IN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3214686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Georgia" pitchFamily="18" charset="0"/>
              </a:rPr>
              <a:t>     </a:t>
            </a:r>
          </a:p>
          <a:p>
            <a:pPr algn="just"/>
            <a:r>
              <a:rPr lang="sq-AL" sz="2400" dirty="0" smtClean="0">
                <a:latin typeface="Georgia" pitchFamily="18" charset="0"/>
              </a:rPr>
              <a:t>Kur ndodh një </a:t>
            </a:r>
            <a:r>
              <a:rPr lang="en-US" sz="2400" dirty="0" err="1" smtClean="0">
                <a:latin typeface="Georgia" pitchFamily="18" charset="0"/>
              </a:rPr>
              <a:t>aksident</a:t>
            </a:r>
            <a:r>
              <a:rPr lang="sq-AL" sz="2400" dirty="0" smtClean="0">
                <a:latin typeface="Georgia" pitchFamily="18" charset="0"/>
              </a:rPr>
              <a:t>, </a:t>
            </a:r>
            <a:r>
              <a:rPr lang="en-US" sz="2400" dirty="0" err="1" smtClean="0">
                <a:latin typeface="Georgia" pitchFamily="18" charset="0"/>
              </a:rPr>
              <a:t>lajm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err="1" smtClean="0">
                <a:latin typeface="Georgia" pitchFamily="18" charset="0"/>
              </a:rPr>
              <a:t>rohet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sq-AL" sz="2400" dirty="0" smtClean="0">
                <a:solidFill>
                  <a:srgbClr val="FFFF00"/>
                </a:solidFill>
                <a:latin typeface="Georgia" pitchFamily="18" charset="0"/>
              </a:rPr>
              <a:t>shërbimi emergjent </a:t>
            </a:r>
            <a:r>
              <a:rPr lang="en-US" sz="2400" dirty="0" smtClean="0">
                <a:latin typeface="Georgia" pitchFamily="18" charset="0"/>
              </a:rPr>
              <a:t>m</a:t>
            </a:r>
            <a:r>
              <a:rPr lang="sq-AL" sz="2400" dirty="0" smtClean="0">
                <a:latin typeface="Georgia" pitchFamily="18" charset="0"/>
              </a:rPr>
              <a:t>ë i afërt </a:t>
            </a:r>
            <a:r>
              <a:rPr lang="en-US" sz="2400" dirty="0" smtClean="0">
                <a:latin typeface="Georgia" pitchFamily="18" charset="0"/>
              </a:rPr>
              <a:t>p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r </a:t>
            </a:r>
            <a:r>
              <a:rPr lang="sq-AL" sz="2400" dirty="0" smtClean="0">
                <a:latin typeface="Georgia" pitchFamily="18" charset="0"/>
              </a:rPr>
              <a:t>automjet</a:t>
            </a:r>
            <a:r>
              <a:rPr lang="en-US" sz="2400" dirty="0" smtClean="0">
                <a:latin typeface="Georgia" pitchFamily="18" charset="0"/>
              </a:rPr>
              <a:t>e p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err="1" smtClean="0">
                <a:latin typeface="Georgia" pitchFamily="18" charset="0"/>
              </a:rPr>
              <a:t>rmes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pajisjeve</a:t>
            </a:r>
            <a:r>
              <a:rPr lang="sq-AL" sz="2400" dirty="0" smtClean="0">
                <a:latin typeface="Georgia" pitchFamily="18" charset="0"/>
              </a:rPr>
              <a:t> elektronike dhe dërg</a:t>
            </a:r>
            <a:r>
              <a:rPr lang="en-US" sz="2400" dirty="0" err="1" smtClean="0">
                <a:latin typeface="Georgia" pitchFamily="18" charset="0"/>
              </a:rPr>
              <a:t>ohet</a:t>
            </a:r>
            <a:r>
              <a:rPr lang="sq-AL" sz="2400" dirty="0" smtClean="0">
                <a:latin typeface="Georgia" pitchFamily="18" charset="0"/>
              </a:rPr>
              <a:t> në vend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sq-AL" sz="2400" dirty="0" smtClean="0">
                <a:latin typeface="Georgia" pitchFamily="18" charset="0"/>
              </a:rPr>
              <a:t>ngjarje. M</a:t>
            </a:r>
            <a:r>
              <a:rPr lang="en-US" sz="2400" dirty="0" err="1" smtClean="0">
                <a:latin typeface="Georgia" pitchFamily="18" charset="0"/>
              </a:rPr>
              <a:t>onitoruesit</a:t>
            </a:r>
            <a:r>
              <a:rPr lang="sq-AL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e auto </a:t>
            </a:r>
            <a:r>
              <a:rPr lang="en-US" sz="2400" dirty="0" err="1" smtClean="0">
                <a:latin typeface="Georgia" pitchFamily="18" charset="0"/>
              </a:rPr>
              <a:t>udhave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sq-AL" sz="2400" dirty="0" smtClean="0">
                <a:latin typeface="Georgia" pitchFamily="18" charset="0"/>
              </a:rPr>
              <a:t>pastaj njoft</a:t>
            </a:r>
            <a:r>
              <a:rPr lang="en-US" sz="2400" dirty="0" err="1" smtClean="0">
                <a:latin typeface="Georgia" pitchFamily="18" charset="0"/>
              </a:rPr>
              <a:t>ojn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sq-AL" sz="2400" dirty="0" smtClean="0">
                <a:latin typeface="Georgia" pitchFamily="18" charset="0"/>
              </a:rPr>
              <a:t>drejtuesit e tjerë </a:t>
            </a:r>
            <a:r>
              <a:rPr lang="en-US" sz="2400" dirty="0" smtClean="0">
                <a:latin typeface="Georgia" pitchFamily="18" charset="0"/>
              </a:rPr>
              <a:t>p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r</a:t>
            </a:r>
            <a:r>
              <a:rPr lang="sq-AL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aksidentin</a:t>
            </a:r>
            <a:r>
              <a:rPr lang="en-US" sz="2400" dirty="0" smtClean="0">
                <a:latin typeface="Georgia" pitchFamily="18" charset="0"/>
              </a:rPr>
              <a:t> p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err="1" smtClean="0">
                <a:latin typeface="Georgia" pitchFamily="18" charset="0"/>
              </a:rPr>
              <a:t>rmes</a:t>
            </a:r>
            <a:r>
              <a:rPr lang="sq-AL" sz="2400" dirty="0" smtClean="0">
                <a:latin typeface="Georgia" pitchFamily="18" charset="0"/>
              </a:rPr>
              <a:t> mesazh</a:t>
            </a:r>
            <a:r>
              <a:rPr lang="en-US" sz="2400" dirty="0" smtClean="0">
                <a:latin typeface="Georgia" pitchFamily="18" charset="0"/>
              </a:rPr>
              <a:t>eve</a:t>
            </a:r>
            <a:r>
              <a:rPr lang="sq-AL" sz="2400" dirty="0" smtClean="0">
                <a:latin typeface="Georgia" pitchFamily="18" charset="0"/>
              </a:rPr>
              <a:t> me anë të shenjave dinamike. Këto shërbime zvogël</a:t>
            </a:r>
            <a:r>
              <a:rPr lang="en-US" sz="2400" dirty="0" err="1" smtClean="0">
                <a:latin typeface="Georgia" pitchFamily="18" charset="0"/>
              </a:rPr>
              <a:t>ojn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disa</a:t>
            </a:r>
            <a:r>
              <a:rPr lang="sq-AL" sz="2400" dirty="0" smtClean="0">
                <a:latin typeface="Georgia" pitchFamily="18" charset="0"/>
              </a:rPr>
              <a:t> herë </a:t>
            </a:r>
            <a:r>
              <a:rPr lang="en-US" sz="2400" dirty="0" err="1" smtClean="0">
                <a:latin typeface="Georgia" pitchFamily="18" charset="0"/>
              </a:rPr>
              <a:t>koh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n e</a:t>
            </a:r>
            <a:r>
              <a:rPr lang="sq-AL" sz="2400" dirty="0" smtClean="0">
                <a:latin typeface="Georgia" pitchFamily="18" charset="0"/>
              </a:rPr>
              <a:t> reagimit, ndihmoj</a:t>
            </a:r>
            <a:r>
              <a:rPr lang="en-US" sz="2400" dirty="0" smtClean="0">
                <a:latin typeface="Georgia" pitchFamily="18" charset="0"/>
              </a:rPr>
              <a:t>n</a:t>
            </a:r>
            <a:r>
              <a:rPr lang="sq-AL" sz="2400" dirty="0" smtClean="0">
                <a:latin typeface="Georgia" pitchFamily="18" charset="0"/>
              </a:rPr>
              <a:t>ë </a:t>
            </a:r>
            <a:r>
              <a:rPr lang="en-US" sz="2400" dirty="0" smtClean="0">
                <a:latin typeface="Georgia" pitchFamily="18" charset="0"/>
              </a:rPr>
              <a:t>p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r t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sq-AL" sz="2400" dirty="0" smtClean="0">
                <a:latin typeface="Georgia" pitchFamily="18" charset="0"/>
              </a:rPr>
              <a:t>shpëtuar jetën, dhe për të zvogëluar ndodhjen e </a:t>
            </a:r>
            <a:r>
              <a:rPr lang="en-US" sz="2400" dirty="0" err="1" smtClean="0">
                <a:latin typeface="Georgia" pitchFamily="18" charset="0"/>
              </a:rPr>
              <a:t>aksidenteve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tjera</a:t>
            </a:r>
            <a:r>
              <a:rPr lang="en-US" sz="2400" dirty="0" smtClean="0">
                <a:latin typeface="Georgia" pitchFamily="18" charset="0"/>
              </a:rPr>
              <a:t> p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err="1" smtClean="0">
                <a:latin typeface="Georgia" pitchFamily="18" charset="0"/>
              </a:rPr>
              <a:t>rcjell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se.</a:t>
            </a:r>
            <a:endParaRPr lang="en-IN" sz="2400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052736"/>
            <a:ext cx="66247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latin typeface="Georgia" pitchFamily="18" charset="0"/>
              </a:rPr>
              <a:t>Menaxhimi</a:t>
            </a:r>
            <a:r>
              <a:rPr lang="en-IN" sz="2400" dirty="0" smtClean="0">
                <a:latin typeface="Georgia" pitchFamily="18" charset="0"/>
              </a:rPr>
              <a:t>  </a:t>
            </a:r>
            <a:r>
              <a:rPr lang="en-IN" sz="2400" dirty="0" err="1" smtClean="0">
                <a:latin typeface="Georgia" pitchFamily="18" charset="0"/>
              </a:rPr>
              <a:t>i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Shërbimeve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en-IN" sz="2400" dirty="0" err="1" smtClean="0">
                <a:latin typeface="Georgia" pitchFamily="18" charset="0"/>
              </a:rPr>
              <a:t>të</a:t>
            </a:r>
            <a:r>
              <a:rPr lang="en-IN" sz="2400" dirty="0" smtClean="0">
                <a:latin typeface="Georgia" pitchFamily="18" charset="0"/>
              </a:rPr>
              <a:t> </a:t>
            </a:r>
          </a:p>
          <a:p>
            <a:r>
              <a:rPr lang="en-IN" sz="2400" dirty="0" err="1" smtClean="0">
                <a:latin typeface="Georgia" pitchFamily="18" charset="0"/>
              </a:rPr>
              <a:t>Emergjencës</a:t>
            </a:r>
            <a:r>
              <a:rPr lang="en-IN" sz="2400" dirty="0" smtClean="0">
                <a:latin typeface="Georgia" pitchFamily="18" charset="0"/>
              </a:rPr>
              <a:t> 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err="1" smtClean="0">
                <a:latin typeface="Georgia" pitchFamily="18" charset="0"/>
              </a:rPr>
              <a:t>sht</a:t>
            </a:r>
            <a:r>
              <a:rPr lang="sq-AL" sz="2400" dirty="0" smtClean="0">
                <a:latin typeface="Georgia" pitchFamily="18" charset="0"/>
              </a:rPr>
              <a:t>ë zgjeruar në </a:t>
            </a:r>
            <a:endParaRPr lang="en-US" sz="2400" dirty="0" smtClean="0">
              <a:latin typeface="Georgia" pitchFamily="18" charset="0"/>
            </a:endParaRPr>
          </a:p>
          <a:p>
            <a:r>
              <a:rPr lang="sq-AL" sz="2400" dirty="0" smtClean="0">
                <a:latin typeface="Georgia" pitchFamily="18" charset="0"/>
              </a:rPr>
              <a:t>masë të madhe nga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Q</a:t>
            </a:r>
            <a:r>
              <a:rPr lang="sq-AL" sz="2400" dirty="0" smtClean="0">
                <a:solidFill>
                  <a:srgbClr val="FFC000"/>
                </a:solidFill>
                <a:latin typeface="Georgia" pitchFamily="18" charset="0"/>
              </a:rPr>
              <a:t>endrat e </a:t>
            </a:r>
            <a:endParaRPr lang="en-US" sz="2400" dirty="0" smtClean="0">
              <a:solidFill>
                <a:srgbClr val="FFC000"/>
              </a:solidFill>
              <a:latin typeface="Georgia" pitchFamily="18" charset="0"/>
            </a:endParaRPr>
          </a:p>
          <a:p>
            <a:r>
              <a:rPr lang="sq-AL" sz="2400" dirty="0" smtClean="0">
                <a:solidFill>
                  <a:srgbClr val="FFC000"/>
                </a:solidFill>
                <a:latin typeface="Georgia" pitchFamily="18" charset="0"/>
              </a:rPr>
              <a:t>kontrollit të trafikut </a:t>
            </a:r>
            <a:r>
              <a:rPr lang="sq-AL" sz="2400" dirty="0" smtClean="0">
                <a:latin typeface="Georgia" pitchFamily="18" charset="0"/>
              </a:rPr>
              <a:t>që </a:t>
            </a:r>
            <a:endParaRPr lang="en-US" sz="2400" dirty="0" smtClean="0">
              <a:latin typeface="Georgia" pitchFamily="18" charset="0"/>
            </a:endParaRPr>
          </a:p>
          <a:p>
            <a:r>
              <a:rPr lang="sq-AL" sz="2400" dirty="0" smtClean="0">
                <a:latin typeface="Georgia" pitchFamily="18" charset="0"/>
              </a:rPr>
              <a:t>vazhdimisht monitor</a:t>
            </a:r>
            <a:r>
              <a:rPr lang="en-US" sz="2400" dirty="0" err="1" smtClean="0">
                <a:latin typeface="Georgia" pitchFamily="18" charset="0"/>
              </a:rPr>
              <a:t>ojn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sq-AL" sz="2400" dirty="0" smtClean="0">
                <a:latin typeface="Georgia" pitchFamily="18" charset="0"/>
              </a:rPr>
              <a:t> </a:t>
            </a:r>
            <a:endParaRPr lang="en-US" sz="2400" dirty="0" smtClean="0">
              <a:latin typeface="Georgia" pitchFamily="18" charset="0"/>
            </a:endParaRPr>
          </a:p>
          <a:p>
            <a:r>
              <a:rPr lang="sq-AL" sz="2400" dirty="0" smtClean="0">
                <a:latin typeface="Georgia" pitchFamily="18" charset="0"/>
              </a:rPr>
              <a:t>kushtet </a:t>
            </a:r>
            <a:r>
              <a:rPr lang="en-US" sz="2400" dirty="0" smtClean="0">
                <a:latin typeface="Georgia" pitchFamily="18" charset="0"/>
              </a:rPr>
              <a:t>n</a:t>
            </a:r>
            <a:r>
              <a:rPr lang="sq-AL" sz="2400" dirty="0" smtClean="0">
                <a:latin typeface="Georgia" pitchFamily="18" charset="0"/>
              </a:rPr>
              <a:t>ë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sq-AL" sz="2400" dirty="0" smtClean="0">
                <a:latin typeface="Georgia" pitchFamily="18" charset="0"/>
              </a:rPr>
              <a:t>rrugë</a:t>
            </a:r>
            <a:r>
              <a:rPr lang="en-IN" sz="2400" dirty="0" smtClean="0">
                <a:latin typeface="Georgia" pitchFamily="18" charset="0"/>
              </a:rPr>
              <a:t>.</a:t>
            </a:r>
          </a:p>
        </p:txBody>
      </p:sp>
      <p:pic>
        <p:nvPicPr>
          <p:cNvPr id="3073" name="Picture 1" descr="C:\rt\New Folder\New Folder\Emergency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14421"/>
            <a:ext cx="3783934" cy="2415277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C624-0828-436C-8B99-EC91AE73D73A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27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000108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Kursimi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në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kohë</a:t>
            </a:r>
            <a:r>
              <a:rPr lang="en-US" sz="2800" dirty="0" smtClean="0"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Përgjigje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më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mirë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në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rastet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emergjente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nga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aspekti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kohës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shërbimeve</a:t>
            </a:r>
            <a:r>
              <a:rPr lang="en-US" sz="2800" dirty="0" smtClean="0"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Georgia" pitchFamily="18" charset="0"/>
              </a:rPr>
              <a:t>Zvogëlimi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aksidenteve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fataliteteve</a:t>
            </a:r>
            <a:r>
              <a:rPr lang="en-US" sz="2800" dirty="0" smtClean="0"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Zvogëlimi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shpenzimeve</a:t>
            </a:r>
            <a:r>
              <a:rPr lang="en-US" sz="2800" dirty="0" smtClean="0"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Rritja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shërbimeve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për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klientin</a:t>
            </a:r>
            <a:r>
              <a:rPr lang="en-US" sz="2800" dirty="0" smtClean="0"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Përparësitë</a:t>
            </a:r>
            <a:r>
              <a:rPr lang="en-US" sz="2800" dirty="0" smtClean="0">
                <a:latin typeface="Georgia" pitchFamily="18" charset="0"/>
              </a:rPr>
              <a:t> e </a:t>
            </a:r>
            <a:r>
              <a:rPr lang="en-US" sz="2800" dirty="0" err="1" smtClean="0">
                <a:latin typeface="Georgia" pitchFamily="18" charset="0"/>
              </a:rPr>
              <a:t>mjedisit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dhe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energjisë</a:t>
            </a:r>
            <a:r>
              <a:rPr lang="en-US" sz="2800" dirty="0" smtClean="0"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Georgia" pitchFamily="18" charset="0"/>
              </a:rPr>
              <a:t> </a:t>
            </a:r>
            <a:r>
              <a:rPr lang="en-IN" sz="2800" dirty="0" err="1" smtClean="0">
                <a:latin typeface="Georgia" pitchFamily="18" charset="0"/>
              </a:rPr>
              <a:t>Zvog</a:t>
            </a:r>
            <a:r>
              <a:rPr lang="en-US" sz="2800" dirty="0" err="1" smtClean="0">
                <a:latin typeface="Georgia" pitchFamily="18" charset="0"/>
              </a:rPr>
              <a:t>ëlimi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i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probabilitetit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paraqitjes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së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dukurisë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së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IN" sz="2800" dirty="0" err="1" smtClean="0">
                <a:latin typeface="Georgia" pitchFamily="18" charset="0"/>
              </a:rPr>
              <a:t>mbingarkesav</a:t>
            </a:r>
            <a:r>
              <a:rPr lang="en-US" sz="2800" dirty="0" smtClean="0">
                <a:latin typeface="Georgia" pitchFamily="18" charset="0"/>
              </a:rPr>
              <a:t>e </a:t>
            </a:r>
            <a:r>
              <a:rPr lang="en-US" sz="2800" dirty="0" err="1" smtClean="0">
                <a:latin typeface="Georgia" pitchFamily="18" charset="0"/>
              </a:rPr>
              <a:t>në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trafik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Përparësitë</a:t>
            </a:r>
            <a:r>
              <a:rPr lang="en-US" sz="3600" u="sng" dirty="0" smtClean="0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e SIT-</a:t>
            </a:r>
            <a:r>
              <a:rPr lang="en-US" sz="3600" u="sng" dirty="0" err="1" smtClean="0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së</a:t>
            </a:r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A276-57EB-44B5-91E6-0C4C6E5EB254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28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/>
          </p:cNvGraphicFramePr>
          <p:nvPr/>
        </p:nvGraphicFramePr>
        <p:xfrm>
          <a:off x="407958" y="1479536"/>
          <a:ext cx="8437563" cy="427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85720" y="428604"/>
            <a:ext cx="8572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sz="3600" i="1" dirty="0" err="1" smtClean="0">
                <a:solidFill>
                  <a:srgbClr val="FF0000"/>
                </a:solidFill>
                <a:latin typeface="Georgia" pitchFamily="18" charset="0"/>
              </a:rPr>
              <a:t>Përparësitë</a:t>
            </a:r>
            <a:r>
              <a:rPr lang="en-US" sz="3600" i="1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3600" i="1" dirty="0" err="1" smtClean="0">
                <a:solidFill>
                  <a:srgbClr val="FF0000"/>
                </a:solidFill>
                <a:latin typeface="Georgia" pitchFamily="18" charset="0"/>
              </a:rPr>
              <a:t>projektuara</a:t>
            </a:r>
            <a:r>
              <a:rPr lang="en-US" sz="36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Georgia" pitchFamily="18" charset="0"/>
              </a:rPr>
              <a:t>të</a:t>
            </a:r>
            <a:r>
              <a:rPr lang="en-US" sz="36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Georgia" pitchFamily="18" charset="0"/>
              </a:rPr>
              <a:t>infrastrukturës</a:t>
            </a:r>
            <a:r>
              <a:rPr lang="en-US" sz="36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Georgia" pitchFamily="18" charset="0"/>
              </a:rPr>
              <a:t>së</a:t>
            </a:r>
            <a:r>
              <a:rPr lang="en-US" sz="3600" i="1" dirty="0" smtClean="0">
                <a:solidFill>
                  <a:srgbClr val="FF0000"/>
                </a:solidFill>
                <a:latin typeface="Georgia" pitchFamily="18" charset="0"/>
              </a:rPr>
              <a:t> SIT-it</a:t>
            </a:r>
          </a:p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Georgia" pitchFamily="18" charset="0"/>
              </a:rPr>
              <a:t>(1996-2015)</a:t>
            </a:r>
            <a:endParaRPr lang="en-I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6072206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Georgia" pitchFamily="18" charset="0"/>
              </a:rPr>
              <a:t>Burimi</a:t>
            </a:r>
            <a:r>
              <a:rPr lang="en-US" sz="2000" dirty="0" smtClean="0">
                <a:solidFill>
                  <a:srgbClr val="C0FEF9"/>
                </a:solidFill>
                <a:latin typeface="Georgia" pitchFamily="18" charset="0"/>
              </a:rPr>
              <a:t> : Apogee Report on Global ITS Benefits</a:t>
            </a:r>
            <a:endParaRPr lang="en-US" sz="2000" dirty="0">
              <a:solidFill>
                <a:srgbClr val="C0FEF9"/>
              </a:solidFill>
              <a:latin typeface="Georgia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BCBF-523B-4246-A898-3104A9116CED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29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-214338"/>
            <a:ext cx="37000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Hyrje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857232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Georgia" pitchFamily="18" charset="0"/>
              </a:rPr>
              <a:t>     </a:t>
            </a:r>
            <a:r>
              <a:rPr lang="sq-AL" sz="2800" dirty="0" smtClean="0"/>
              <a:t>S</a:t>
            </a:r>
            <a:r>
              <a:rPr lang="en-US" sz="2800" dirty="0" smtClean="0"/>
              <a:t>I</a:t>
            </a:r>
            <a:r>
              <a:rPr lang="sq-AL" sz="2800" dirty="0" smtClean="0"/>
              <a:t> </a:t>
            </a:r>
            <a:r>
              <a:rPr lang="en-US" sz="2800" dirty="0" smtClean="0"/>
              <a:t>T </a:t>
            </a:r>
            <a:r>
              <a:rPr lang="sq-AL" sz="2800" dirty="0" smtClean="0"/>
              <a:t>është një sistem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sq-AL" sz="2800" dirty="0" smtClean="0"/>
              <a:t> transporti</a:t>
            </a:r>
            <a:r>
              <a:rPr lang="en-US" sz="2800" dirty="0" smtClean="0"/>
              <a:t>t</a:t>
            </a:r>
            <a:r>
              <a:rPr lang="sq-AL" sz="2800" dirty="0" smtClean="0"/>
              <a:t> në zhvillim </a:t>
            </a:r>
            <a:r>
              <a:rPr lang="en-US" sz="2800" dirty="0" err="1" smtClean="0"/>
              <a:t>i</a:t>
            </a:r>
            <a:r>
              <a:rPr lang="sq-AL" sz="2800" dirty="0" smtClean="0"/>
              <a:t> cil</a:t>
            </a:r>
            <a:r>
              <a:rPr lang="en-US" sz="2800" dirty="0" err="1" smtClean="0"/>
              <a:t>i</a:t>
            </a:r>
            <a:r>
              <a:rPr lang="sq-AL" sz="2800" dirty="0" smtClean="0"/>
              <a:t/>
            </a:r>
            <a:br>
              <a:rPr lang="sq-AL" sz="2800" dirty="0" smtClean="0"/>
            </a:br>
            <a:r>
              <a:rPr lang="en-US" sz="2800" dirty="0" err="1" smtClean="0"/>
              <a:t>ofron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sq-AL" sz="2800" dirty="0" smtClean="0"/>
              <a:t>nformacion</a:t>
            </a:r>
            <a:r>
              <a:rPr lang="en-US" sz="2800" dirty="0" smtClean="0"/>
              <a:t>e</a:t>
            </a:r>
            <a:r>
              <a:rPr lang="sq-AL" sz="2800" dirty="0" smtClean="0"/>
              <a:t> të avancuar</a:t>
            </a:r>
            <a:r>
              <a:rPr lang="en-US" sz="2800" dirty="0" smtClean="0"/>
              <a:t>a</a:t>
            </a:r>
            <a:r>
              <a:rPr lang="sq-AL" sz="2800" dirty="0" smtClean="0"/>
              <a:t> dhe </a:t>
            </a:r>
            <a:r>
              <a:rPr lang="en-US" sz="2800" dirty="0" smtClean="0"/>
              <a:t>p</a:t>
            </a:r>
            <a:r>
              <a:rPr lang="sq-AL" sz="2800" dirty="0" smtClean="0"/>
              <a:t>ë</a:t>
            </a:r>
            <a:r>
              <a:rPr lang="en-US" sz="2800" dirty="0" err="1" smtClean="0"/>
              <a:t>rb</a:t>
            </a:r>
            <a:r>
              <a:rPr lang="sq-AL" sz="2800" dirty="0" smtClean="0"/>
              <a:t>ë</a:t>
            </a:r>
            <a:r>
              <a:rPr lang="en-US" sz="2800" dirty="0" smtClean="0"/>
              <a:t>het </a:t>
            </a:r>
            <a:r>
              <a:rPr lang="en-US" sz="2800" dirty="0" err="1" smtClean="0"/>
              <a:t>prej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rrjetit</a:t>
            </a:r>
            <a:r>
              <a:rPr lang="en-US" sz="2800" b="1" dirty="0" smtClean="0">
                <a:solidFill>
                  <a:srgbClr val="FF0000"/>
                </a:solidFill>
              </a:rPr>
              <a:t> t</a:t>
            </a:r>
            <a:r>
              <a:rPr lang="sq-AL" sz="2800" b="1" dirty="0" smtClean="0">
                <a:solidFill>
                  <a:srgbClr val="FF0000"/>
                </a:solidFill>
              </a:rPr>
              <a:t>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sq-AL" sz="2800" b="1" dirty="0" smtClean="0">
                <a:solidFill>
                  <a:srgbClr val="FF0000"/>
                </a:solidFill>
              </a:rPr>
              <a:t>telekomunik</a:t>
            </a:r>
            <a:r>
              <a:rPr lang="en-GB" sz="2800" b="1" dirty="0" err="1" smtClean="0">
                <a:solidFill>
                  <a:srgbClr val="FF0000"/>
                </a:solidFill>
              </a:rPr>
              <a:t>imeve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sq-AL" sz="2800" dirty="0" smtClean="0"/>
              <a:t>për </a:t>
            </a:r>
            <a:r>
              <a:rPr lang="en-US" sz="2800" b="1" dirty="0" err="1" smtClean="0">
                <a:solidFill>
                  <a:srgbClr val="FFC000"/>
                </a:solidFill>
              </a:rPr>
              <a:t>njerëzit</a:t>
            </a:r>
            <a:r>
              <a:rPr lang="en-US" sz="2800" dirty="0" smtClean="0"/>
              <a:t> (</a:t>
            </a:r>
            <a:r>
              <a:rPr lang="en-US" sz="2800" dirty="0" err="1" smtClean="0"/>
              <a:t>udh</a:t>
            </a:r>
            <a:r>
              <a:rPr lang="sq-AL" sz="2800" dirty="0" smtClean="0"/>
              <a:t>ë</a:t>
            </a:r>
            <a:r>
              <a:rPr lang="en-US" sz="2800" dirty="0" err="1" smtClean="0"/>
              <a:t>ta</a:t>
            </a:r>
            <a:r>
              <a:rPr lang="sq-AL" sz="2800" dirty="0" smtClean="0"/>
              <a:t>r</a:t>
            </a:r>
            <a:r>
              <a:rPr lang="en-US" sz="2800" dirty="0" err="1" smtClean="0"/>
              <a:t>ët</a:t>
            </a:r>
            <a:r>
              <a:rPr lang="en-US" sz="2800" dirty="0" smtClean="0"/>
              <a:t>)</a:t>
            </a:r>
            <a:r>
              <a:rPr lang="sq-AL" sz="2800" dirty="0" smtClean="0"/>
              <a:t>,</a:t>
            </a:r>
            <a:r>
              <a:rPr lang="en-US" sz="2800" dirty="0" smtClean="0"/>
              <a:t> </a:t>
            </a:r>
          </a:p>
          <a:p>
            <a:r>
              <a:rPr lang="en-US" sz="2800" dirty="0" err="1"/>
              <a:t>p</a:t>
            </a:r>
            <a:r>
              <a:rPr lang="en-US" sz="2800" dirty="0" err="1" smtClean="0"/>
              <a:t>astaj</a:t>
            </a:r>
            <a:r>
              <a:rPr lang="en-US" sz="2800" dirty="0" smtClean="0"/>
              <a:t> </a:t>
            </a:r>
            <a:r>
              <a:rPr lang="en-US" sz="2800" dirty="0" err="1" smtClean="0"/>
              <a:t>prej</a:t>
            </a:r>
            <a:r>
              <a:rPr lang="en-US" sz="2800" dirty="0" smtClean="0"/>
              <a:t> </a:t>
            </a:r>
            <a:r>
              <a:rPr lang="sq-AL" sz="2800" b="1" dirty="0" smtClean="0">
                <a:solidFill>
                  <a:srgbClr val="92D050"/>
                </a:solidFill>
              </a:rPr>
              <a:t>rrugë</a:t>
            </a:r>
            <a:r>
              <a:rPr lang="en-US" sz="2800" b="1" dirty="0" err="1" smtClean="0">
                <a:solidFill>
                  <a:srgbClr val="92D050"/>
                </a:solidFill>
              </a:rPr>
              <a:t>ve</a:t>
            </a:r>
            <a:r>
              <a:rPr lang="sq-AL" sz="2800" b="1" dirty="0" smtClean="0">
                <a:solidFill>
                  <a:srgbClr val="92D050"/>
                </a:solidFill>
              </a:rPr>
              <a:t> </a:t>
            </a:r>
            <a:r>
              <a:rPr lang="sq-AL" sz="2800" dirty="0" smtClean="0"/>
              <a:t>dhe </a:t>
            </a:r>
            <a:r>
              <a:rPr lang="en-US" sz="2800" dirty="0" err="1" smtClean="0"/>
              <a:t>prej</a:t>
            </a:r>
            <a:r>
              <a:rPr lang="en-US" sz="2800" dirty="0" smtClean="0"/>
              <a:t> </a:t>
            </a:r>
          </a:p>
          <a:p>
            <a:r>
              <a:rPr lang="sq-AL" sz="2800" b="1" dirty="0" smtClean="0">
                <a:solidFill>
                  <a:srgbClr val="B381D9"/>
                </a:solidFill>
              </a:rPr>
              <a:t>automjete</a:t>
            </a:r>
            <a:r>
              <a:rPr lang="en-US" sz="2800" b="1" dirty="0" err="1" smtClean="0">
                <a:solidFill>
                  <a:srgbClr val="B381D9"/>
                </a:solidFill>
              </a:rPr>
              <a:t>ve</a:t>
            </a:r>
            <a:r>
              <a:rPr lang="sq-AL" sz="2800" dirty="0" smtClean="0"/>
              <a:t>.</a:t>
            </a:r>
            <a:endParaRPr lang="en-IN" sz="2800" dirty="0"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861048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Georgia" pitchFamily="18" charset="0"/>
              </a:rPr>
              <a:t>    </a:t>
            </a:r>
            <a:r>
              <a:rPr lang="sq-AL" sz="2800" dirty="0" smtClean="0"/>
              <a:t>S</a:t>
            </a:r>
            <a:r>
              <a:rPr lang="en-US" sz="2800" dirty="0" smtClean="0"/>
              <a:t>IT</a:t>
            </a:r>
            <a:r>
              <a:rPr lang="sq-AL" sz="2800" dirty="0" smtClean="0"/>
              <a:t> </a:t>
            </a:r>
            <a:r>
              <a:rPr lang="en-US" sz="2800" dirty="0" err="1" smtClean="0"/>
              <a:t>paraqet</a:t>
            </a:r>
            <a:r>
              <a:rPr lang="sq-AL" sz="2800" dirty="0" smtClean="0"/>
              <a:t> aplikimi</a:t>
            </a:r>
            <a:r>
              <a:rPr lang="en-US" sz="2800" dirty="0" smtClean="0"/>
              <a:t>n</a:t>
            </a:r>
            <a:r>
              <a:rPr lang="sq-AL" sz="2800" dirty="0" smtClean="0"/>
              <a:t> </a:t>
            </a:r>
            <a:r>
              <a:rPr lang="en-US" sz="2800" dirty="0" smtClean="0"/>
              <a:t>e</a:t>
            </a:r>
            <a:r>
              <a:rPr lang="sq-AL" sz="2800" dirty="0" smtClean="0"/>
              <a:t> </a:t>
            </a:r>
            <a:endParaRPr lang="en-US" sz="2800" dirty="0" smtClean="0"/>
          </a:p>
          <a:p>
            <a:r>
              <a:rPr lang="sq-AL" sz="2800" dirty="0" smtClean="0"/>
              <a:t>integruar </a:t>
            </a:r>
            <a:r>
              <a:rPr lang="en-US" sz="2800" dirty="0" smtClean="0"/>
              <a:t>t</a:t>
            </a:r>
            <a:r>
              <a:rPr lang="sq-AL" sz="2800" dirty="0" smtClean="0"/>
              <a:t>ë</a:t>
            </a:r>
            <a:r>
              <a:rPr lang="en-US" sz="2800" dirty="0" smtClean="0"/>
              <a:t> </a:t>
            </a:r>
            <a:r>
              <a:rPr lang="sq-AL" sz="2800" dirty="0" smtClean="0"/>
              <a:t>teknologjive të </a:t>
            </a:r>
            <a:endParaRPr lang="en-US" sz="2800" dirty="0" smtClean="0"/>
          </a:p>
          <a:p>
            <a:r>
              <a:rPr lang="sq-AL" sz="2800" dirty="0" smtClean="0"/>
              <a:t>përparuara duke përdorur </a:t>
            </a:r>
            <a:r>
              <a:rPr lang="en-US" sz="2800" dirty="0" smtClean="0"/>
              <a:t>e</a:t>
            </a:r>
            <a:r>
              <a:rPr lang="sq-AL" sz="2800" dirty="0" smtClean="0"/>
              <a:t>lektronikë</a:t>
            </a:r>
            <a:r>
              <a:rPr lang="en-US" sz="2800" dirty="0" smtClean="0"/>
              <a:t>n</a:t>
            </a:r>
            <a:r>
              <a:rPr lang="sq-AL" sz="2800" dirty="0" smtClean="0"/>
              <a:t>, </a:t>
            </a:r>
            <a:r>
              <a:rPr lang="en-US" sz="2800" dirty="0" smtClean="0"/>
              <a:t>k</a:t>
            </a:r>
            <a:r>
              <a:rPr lang="sq-AL" sz="2800" dirty="0" smtClean="0"/>
              <a:t>ompjuterë</a:t>
            </a:r>
            <a:r>
              <a:rPr lang="en-US" sz="2800" dirty="0" smtClean="0"/>
              <a:t>t</a:t>
            </a:r>
            <a:r>
              <a:rPr lang="sq-AL" sz="2800" dirty="0" smtClean="0"/>
              <a:t>, komunikimet</a:t>
            </a:r>
            <a:r>
              <a:rPr lang="en-US" sz="2800" dirty="0" smtClean="0"/>
              <a:t> </a:t>
            </a:r>
            <a:r>
              <a:rPr lang="sq-AL" sz="2800" dirty="0" smtClean="0"/>
              <a:t>dhe sensorë</a:t>
            </a:r>
            <a:r>
              <a:rPr lang="en-US" sz="2800" dirty="0" smtClean="0"/>
              <a:t>t</a:t>
            </a:r>
            <a:r>
              <a:rPr lang="sq-AL" sz="2800" dirty="0" smtClean="0"/>
              <a:t> </a:t>
            </a:r>
            <a:r>
              <a:rPr lang="en-US" sz="2800" dirty="0" smtClean="0"/>
              <a:t>e</a:t>
            </a:r>
            <a:r>
              <a:rPr lang="sq-AL" sz="2800" dirty="0" smtClean="0"/>
              <a:t> </a:t>
            </a:r>
            <a:r>
              <a:rPr lang="en-US" sz="2800" dirty="0" err="1" smtClean="0"/>
              <a:t>avanc</a:t>
            </a:r>
            <a:r>
              <a:rPr lang="sq-AL" sz="2800" dirty="0" smtClean="0"/>
              <a:t>uar. Këto aplikacione </a:t>
            </a:r>
            <a:r>
              <a:rPr lang="en-US" sz="2800" dirty="0" err="1" smtClean="0"/>
              <a:t>iu</a:t>
            </a:r>
            <a:r>
              <a:rPr lang="en-US" sz="2800" dirty="0" smtClean="0"/>
              <a:t> </a:t>
            </a:r>
            <a:r>
              <a:rPr lang="en-US" sz="2800" dirty="0" err="1" smtClean="0"/>
              <a:t>ofr</a:t>
            </a:r>
            <a:r>
              <a:rPr lang="sq-AL" sz="2800" dirty="0" smtClean="0"/>
              <a:t>oj</a:t>
            </a:r>
            <a:r>
              <a:rPr lang="en-US" sz="2800" dirty="0" smtClean="0"/>
              <a:t>n</a:t>
            </a:r>
            <a:r>
              <a:rPr lang="sq-AL" sz="2800" dirty="0" smtClean="0"/>
              <a:t>ë udhëtarë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sq-AL" sz="2800" dirty="0" smtClean="0"/>
              <a:t>informacione të rëndësishme, </a:t>
            </a:r>
            <a:r>
              <a:rPr lang="en-US" sz="2800" dirty="0" smtClean="0"/>
              <a:t>duke</a:t>
            </a:r>
            <a:r>
              <a:rPr lang="sq-AL" sz="2800" dirty="0" smtClean="0"/>
              <a:t> përmirës</a:t>
            </a:r>
            <a:r>
              <a:rPr lang="en-US" sz="2800" dirty="0" err="1" smtClean="0"/>
              <a:t>uar</a:t>
            </a:r>
            <a:r>
              <a:rPr lang="sq-AL" sz="2800" dirty="0" smtClean="0"/>
              <a:t> siguri</a:t>
            </a:r>
            <a:r>
              <a:rPr lang="en-US" sz="2800" dirty="0" smtClean="0"/>
              <a:t>n</a:t>
            </a:r>
            <a:r>
              <a:rPr lang="sq-AL" sz="2800" dirty="0" smtClean="0"/>
              <a:t>ë dhe efikasiteti</a:t>
            </a:r>
            <a:r>
              <a:rPr lang="en-US" sz="2800" dirty="0" smtClean="0"/>
              <a:t>n</a:t>
            </a:r>
            <a:r>
              <a:rPr lang="sq-AL" sz="2800" dirty="0" smtClean="0"/>
              <a:t> </a:t>
            </a:r>
            <a:r>
              <a:rPr lang="en-US" sz="2800" dirty="0" smtClean="0"/>
              <a:t>e</a:t>
            </a:r>
            <a:r>
              <a:rPr lang="sq-AL" sz="2800" dirty="0" smtClean="0"/>
              <a:t> sistemit të transportit.</a:t>
            </a:r>
            <a:endParaRPr lang="en-IN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1824459"/>
            <a:ext cx="44644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E3CF-8C91-4454-A0FF-43E5ABD8ECB6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3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20688"/>
            <a:ext cx="264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Referencat</a:t>
            </a:r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: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628800"/>
            <a:ext cx="5161991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 smtClean="0">
                <a:latin typeface="Georgia" pitchFamily="18" charset="0"/>
                <a:hlinkClick r:id="rId2"/>
              </a:rPr>
              <a:t>www.answers.com</a:t>
            </a:r>
            <a:endParaRPr lang="en-US" sz="2400" i="1" u="sng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u="sng" dirty="0" smtClean="0">
                <a:latin typeface="Georgia" pitchFamily="18" charset="0"/>
                <a:hlinkClick r:id="rId3"/>
              </a:rPr>
              <a:t>www.howstuffworks.com</a:t>
            </a:r>
            <a:endParaRPr lang="en-US" sz="2400" i="1" u="sng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u="sng" dirty="0" smtClean="0">
                <a:latin typeface="Georgia" pitchFamily="18" charset="0"/>
                <a:hlinkClick r:id="rId4"/>
              </a:rPr>
              <a:t>www.tech-faq.com</a:t>
            </a:r>
            <a:endParaRPr lang="en-US" sz="2400" i="1" u="sng" dirty="0" smtClean="0">
              <a:latin typeface="Georgi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i="1" u="sng" dirty="0" smtClean="0">
                <a:latin typeface="Georgia" pitchFamily="18" charset="0"/>
                <a:hlinkClick r:id="rId5"/>
              </a:rPr>
              <a:t>www.thetravelinsider.info</a:t>
            </a:r>
            <a:endParaRPr lang="en-US" sz="2400" i="1" u="sng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u="sng" dirty="0" smtClean="0">
                <a:solidFill>
                  <a:srgbClr val="FFC000"/>
                </a:solidFill>
                <a:latin typeface="Georgia" pitchFamily="18" charset="0"/>
                <a:hlinkClick r:id="rId6"/>
              </a:rPr>
              <a:t>http://www.itsoverview.its.dot</a:t>
            </a:r>
            <a:r>
              <a:rPr lang="en-US" sz="2400" i="1" u="sng" dirty="0" smtClean="0">
                <a:solidFill>
                  <a:srgbClr val="FFC000"/>
                </a:solidFill>
                <a:latin typeface="Georgia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i="1" u="sng" dirty="0" smtClean="0">
                <a:latin typeface="Georgia" pitchFamily="18" charset="0"/>
                <a:hlinkClick r:id="rId7"/>
              </a:rPr>
              <a:t>http://www.transport</a:t>
            </a:r>
            <a:r>
              <a:rPr lang="en-US" sz="2400" i="1" u="sng" dirty="0" smtClean="0">
                <a:solidFill>
                  <a:srgbClr val="FFC000"/>
                </a:solidFill>
                <a:latin typeface="Georgia" pitchFamily="18" charset="0"/>
              </a:rPr>
              <a:t> systems.com</a:t>
            </a:r>
          </a:p>
          <a:p>
            <a:pPr lvl="0">
              <a:lnSpc>
                <a:spcPct val="150000"/>
              </a:lnSpc>
            </a:pPr>
            <a:r>
              <a:rPr lang="en-GB" sz="2400" i="1" u="sng" dirty="0" smtClean="0">
                <a:solidFill>
                  <a:srgbClr val="FFC000"/>
                </a:solidFill>
                <a:latin typeface="Georgia" pitchFamily="18" charset="0"/>
                <a:hlinkClick r:id="rId8"/>
              </a:rPr>
              <a:t>http://www.mountain-plains.org</a:t>
            </a:r>
            <a:endParaRPr lang="en-GB" sz="2400" i="1" u="sng" dirty="0" smtClean="0">
              <a:solidFill>
                <a:srgbClr val="FFC000"/>
              </a:solidFill>
              <a:latin typeface="Georgi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IN" sz="2400" i="1" u="sng" dirty="0" smtClean="0">
                <a:solidFill>
                  <a:srgbClr val="FFC000"/>
                </a:solidFill>
                <a:latin typeface="Georgia" pitchFamily="18" charset="0"/>
              </a:rPr>
              <a:t>https://www.youtube.com/</a:t>
            </a:r>
          </a:p>
          <a:p>
            <a:endParaRPr lang="en-IN" u="sng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6D99-409C-448F-85D4-5091F8E2C32C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30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BD4C-5286-46C2-8E7C-8A186F29D381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31</a:t>
            </a:fld>
            <a:endParaRPr lang="en-IN" sz="20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11813"/>
            <a:ext cx="698477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Video </a:t>
            </a:r>
            <a:r>
              <a:rPr kumimoji="0" lang="en-US" sz="2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incizime</a:t>
            </a: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për</a:t>
            </a: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Sistemet</a:t>
            </a: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Inteligjente</a:t>
            </a: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të</a:t>
            </a: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Transportit</a:t>
            </a: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https://www.youtube.com/watch?v=oQpU39CyLa0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https://www.youtube.com/watch?v=KEJe-I4ZosU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https://www.youtube.com/watch?v=pLvarU3X-Ig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https://www.youtube.com/watch?v=WcdoOUHBb9c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https://www.youtube.com/watch?v=uwLE3csyDAc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https://www.youtube.com/watch?v=Z5VKdLU-y8M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  <a:hlinkClick r:id="rId8"/>
              </a:rPr>
              <a:t>https://www.youtube.com/watch?v=aOFZqecYk2g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  <a:hlinkClick r:id="rId9"/>
              </a:rPr>
              <a:t>https://www.youtube.com/watch?v=chSPlGhQF0Q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  <a:hlinkClick r:id="rId10"/>
              </a:rPr>
              <a:t>https://www.youtube.com/watch?v=6yCbtgr7rSI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  <a:hlinkClick r:id="rId11"/>
              </a:rPr>
              <a:t>https://www.youtube.com/watch?v=dS4pWnNlxfA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  <a:hlinkClick r:id="rId12"/>
              </a:rPr>
              <a:t>https://www.youtube.com/watch?v=vmIOkuZneDw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  <a:hlinkClick r:id="rId13"/>
              </a:rPr>
              <a:t>https://www.youtube.com/watch?v=ghZy92QFbUw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  <a:hlinkClick r:id="rId14"/>
              </a:rPr>
              <a:t>https://www.youtube.com/watch?v=HAuNizjV9H4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27687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 smtClean="0"/>
              <a:t>Ju</a:t>
            </a:r>
            <a:r>
              <a:rPr lang="en-US" sz="4500" dirty="0" smtClean="0"/>
              <a:t> </a:t>
            </a:r>
            <a:r>
              <a:rPr lang="en-US" sz="4500" dirty="0" err="1" smtClean="0"/>
              <a:t>faleminderit</a:t>
            </a:r>
            <a:r>
              <a:rPr lang="en-US" sz="4500" dirty="0" smtClean="0"/>
              <a:t>!</a:t>
            </a:r>
          </a:p>
          <a:p>
            <a:pPr algn="ctr"/>
            <a:r>
              <a:rPr lang="en-US" sz="4500" dirty="0" err="1" smtClean="0">
                <a:solidFill>
                  <a:srgbClr val="FFC000"/>
                </a:solidFill>
              </a:rPr>
              <a:t>Pyetje</a:t>
            </a:r>
            <a:r>
              <a:rPr lang="en-US" sz="4500" dirty="0" smtClean="0">
                <a:solidFill>
                  <a:srgbClr val="FFC000"/>
                </a:solidFill>
              </a:rPr>
              <a:t>?</a:t>
            </a:r>
            <a:endParaRPr lang="en-US" sz="4500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DB89-B533-4FB0-A61A-8F40B19A0EE4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32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SIT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është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9" descr="C:\My Documents\JCC misc\ITS images\traffic and tr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85800"/>
            <a:ext cx="1963737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 descr="C:\My Documents\JCC misc\ITS images\trafcen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3429000" cy="201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2"/>
          <p:cNvPicPr>
            <a:picLocks noChangeArrowheads="1"/>
          </p:cNvPicPr>
          <p:nvPr/>
        </p:nvPicPr>
        <p:blipFill>
          <a:blip r:embed="rId4" cstate="print"/>
          <a:srcRect l="2251" t="11252" r="7626" b="8250"/>
          <a:stretch>
            <a:fillRect/>
          </a:stretch>
        </p:blipFill>
        <p:spPr bwMode="auto">
          <a:xfrm>
            <a:off x="2771800" y="2780928"/>
            <a:ext cx="3486150" cy="207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00" y="465313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...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Menaxhimi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Trafikut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Transportit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5489937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2000" dirty="0" smtClean="0"/>
              <a:t>S</a:t>
            </a:r>
            <a:r>
              <a:rPr lang="en-US" sz="2000" dirty="0" smtClean="0"/>
              <a:t>IT</a:t>
            </a:r>
            <a:r>
              <a:rPr lang="sq-AL" sz="2000" dirty="0" smtClean="0"/>
              <a:t> mund të na ndihmojë që</a:t>
            </a:r>
            <a:r>
              <a:rPr lang="en-US" sz="2000" dirty="0" smtClean="0"/>
              <a:t> t</a:t>
            </a:r>
            <a:r>
              <a:rPr lang="sq-AL" sz="2000" dirty="0" smtClean="0"/>
              <a:t>ë veproj</a:t>
            </a:r>
            <a:r>
              <a:rPr lang="en-US" sz="2000" dirty="0" smtClean="0"/>
              <a:t>m</a:t>
            </a:r>
            <a:r>
              <a:rPr lang="sq-AL" sz="2000" dirty="0" smtClean="0"/>
              <a:t>ë në </a:t>
            </a:r>
            <a:r>
              <a:rPr lang="en-US" sz="2000" dirty="0" err="1" smtClean="0"/>
              <a:t>infrastrukturat</a:t>
            </a:r>
            <a:r>
              <a:rPr lang="sq-AL" sz="2000" dirty="0" smtClean="0"/>
              <a:t> tona, në mënyrë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m</a:t>
            </a:r>
            <a:r>
              <a:rPr lang="sq-AL" sz="2000" dirty="0" smtClean="0"/>
              <a:t>ë të sigurtë dhe me efikasitet, sidomos </a:t>
            </a:r>
            <a:r>
              <a:rPr lang="en-US" sz="2000" dirty="0" err="1" smtClean="0"/>
              <a:t>kur</a:t>
            </a:r>
            <a:r>
              <a:rPr lang="en-US" sz="2000" dirty="0" smtClean="0"/>
              <a:t> </a:t>
            </a:r>
            <a:r>
              <a:rPr lang="en-US" sz="2000" dirty="0" err="1" smtClean="0"/>
              <a:t>aparaturat</a:t>
            </a:r>
            <a:r>
              <a:rPr lang="en-US" sz="2000" dirty="0" smtClean="0"/>
              <a:t> (</a:t>
            </a:r>
            <a:r>
              <a:rPr lang="en-US" sz="2000" dirty="0" err="1" smtClean="0"/>
              <a:t>pajisjet</a:t>
            </a:r>
            <a:r>
              <a:rPr lang="en-US" sz="2000" dirty="0" smtClean="0"/>
              <a:t>) e </a:t>
            </a:r>
            <a:r>
              <a:rPr lang="en-US" sz="2000" dirty="0" err="1" smtClean="0"/>
              <a:t>reja</a:t>
            </a:r>
            <a:r>
              <a:rPr lang="en-US" sz="2000" dirty="0" smtClean="0"/>
              <a:t> </a:t>
            </a:r>
            <a:r>
              <a:rPr lang="sq-AL" sz="2000" dirty="0" smtClean="0"/>
              <a:t>bëhe</a:t>
            </a:r>
            <a:r>
              <a:rPr lang="en-US" sz="2000" dirty="0" smtClean="0"/>
              <a:t>n</a:t>
            </a:r>
            <a:r>
              <a:rPr lang="sq-AL" sz="2000" dirty="0" smtClean="0"/>
              <a:t> më </a:t>
            </a:r>
            <a:r>
              <a:rPr lang="en-US" sz="2000" dirty="0" smtClean="0"/>
              <a:t>t</a:t>
            </a:r>
            <a:r>
              <a:rPr lang="sq-AL" sz="2000" dirty="0" smtClean="0"/>
              <a:t>ë</a:t>
            </a:r>
            <a:r>
              <a:rPr lang="en-US" sz="2000" dirty="0" smtClean="0"/>
              <a:t> </a:t>
            </a:r>
            <a:r>
              <a:rPr lang="en-US" sz="2000" dirty="0" err="1" smtClean="0"/>
              <a:t>sofistikuara</a:t>
            </a:r>
            <a:r>
              <a:rPr lang="sq-AL" sz="2000" dirty="0" smtClean="0"/>
              <a:t>.</a:t>
            </a:r>
            <a:br>
              <a:rPr lang="sq-AL" sz="2000" dirty="0" smtClean="0"/>
            </a:br>
            <a:r>
              <a:rPr lang="sq-AL" sz="2000" dirty="0" smtClean="0"/>
              <a:t> </a:t>
            </a:r>
            <a:r>
              <a:rPr lang="sq-AL" sz="2000" dirty="0" smtClean="0">
                <a:solidFill>
                  <a:srgbClr val="FFFF00"/>
                </a:solidFill>
              </a:rPr>
              <a:t>Qendra Menaxh</a:t>
            </a:r>
            <a:r>
              <a:rPr lang="en-US" sz="2000" dirty="0" err="1" smtClean="0">
                <a:solidFill>
                  <a:srgbClr val="FFFF00"/>
                </a:solidFill>
              </a:rPr>
              <a:t>uese</a:t>
            </a:r>
            <a:r>
              <a:rPr lang="sq-AL" sz="2000" dirty="0" smtClean="0">
                <a:solidFill>
                  <a:srgbClr val="FFFF00"/>
                </a:solidFill>
              </a:rPr>
              <a:t>/Operative</a:t>
            </a:r>
            <a:endParaRPr lang="en-US" sz="2000" i="1" dirty="0" smtClean="0">
              <a:solidFill>
                <a:srgbClr val="FFFF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652B-F786-4D5A-ACFA-A788CAD80483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4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al_Control_Box9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48680"/>
            <a:ext cx="4498843" cy="33741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SIT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është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3861048"/>
            <a:ext cx="828092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…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Sistemet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e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Sinjalizimit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Trafikut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826675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dirty="0" smtClean="0"/>
              <a:t>Sisteme</a:t>
            </a:r>
            <a:r>
              <a:rPr lang="en-US" dirty="0" smtClean="0"/>
              <a:t>t e</a:t>
            </a:r>
            <a:r>
              <a:rPr lang="sq-AL" dirty="0" smtClean="0"/>
              <a:t> avancuara</a:t>
            </a:r>
            <a:r>
              <a:rPr lang="en-US" dirty="0" smtClean="0"/>
              <a:t> p</a:t>
            </a:r>
            <a:r>
              <a:rPr lang="sq-AL" dirty="0" smtClean="0"/>
              <a:t>ë</a:t>
            </a:r>
            <a:r>
              <a:rPr lang="en-US" dirty="0" smtClean="0"/>
              <a:t>r</a:t>
            </a:r>
            <a:r>
              <a:rPr lang="sq-AL" dirty="0" smtClean="0"/>
              <a:t> sinjal</a:t>
            </a:r>
            <a:r>
              <a:rPr lang="en-US" dirty="0" err="1" smtClean="0"/>
              <a:t>izimin</a:t>
            </a:r>
            <a:r>
              <a:rPr lang="sq-AL" dirty="0" smtClean="0"/>
              <a:t> </a:t>
            </a:r>
            <a:r>
              <a:rPr lang="en-US" dirty="0" smtClean="0"/>
              <a:t>e</a:t>
            </a:r>
            <a:r>
              <a:rPr lang="sq-AL" dirty="0" smtClean="0"/>
              <a:t> trafikut mund të minimiz</a:t>
            </a:r>
            <a:r>
              <a:rPr lang="en-US" dirty="0" err="1" smtClean="0"/>
              <a:t>ojn</a:t>
            </a:r>
            <a:r>
              <a:rPr lang="sq-AL" dirty="0" smtClean="0"/>
              <a:t>ë ndal</a:t>
            </a:r>
            <a:r>
              <a:rPr lang="en-US" dirty="0" err="1" smtClean="0"/>
              <a:t>imin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sq-AL" dirty="0" smtClean="0"/>
              <a:t> </a:t>
            </a:r>
            <a:r>
              <a:rPr lang="en-US" dirty="0" err="1" smtClean="0"/>
              <a:t>qarkullimin</a:t>
            </a:r>
            <a:r>
              <a:rPr lang="en-US" dirty="0" smtClean="0"/>
              <a:t> </a:t>
            </a:r>
            <a:r>
              <a:rPr lang="sq-AL" dirty="0" smtClean="0"/>
              <a:t> e </a:t>
            </a:r>
            <a:r>
              <a:rPr lang="en-US" dirty="0" smtClean="0"/>
              <a:t> v</a:t>
            </a:r>
            <a:r>
              <a:rPr lang="sq-AL" dirty="0" smtClean="0"/>
              <a:t>ë</a:t>
            </a:r>
            <a:r>
              <a:rPr lang="en-US" dirty="0" err="1" smtClean="0"/>
              <a:t>shtir</a:t>
            </a:r>
            <a:r>
              <a:rPr lang="sq-AL" dirty="0" smtClean="0"/>
              <a:t>ë</a:t>
            </a:r>
            <a:r>
              <a:rPr lang="en-US" dirty="0" err="1" smtClean="0"/>
              <a:t>suar</a:t>
            </a:r>
            <a:r>
              <a:rPr lang="en-US" dirty="0" smtClean="0"/>
              <a:t> t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sq-AL" dirty="0" smtClean="0"/>
              <a:t>trafikut. Ato janë veçanërisht të dobishme gjatë menaxhimit të </a:t>
            </a:r>
            <a:r>
              <a:rPr lang="en-US" dirty="0" err="1" smtClean="0"/>
              <a:t>aksidenteve</a:t>
            </a:r>
            <a:r>
              <a:rPr lang="sq-AL" dirty="0" smtClean="0"/>
              <a:t> ose gjatë ngjarjeve të veçanta.</a:t>
            </a:r>
            <a:br>
              <a:rPr lang="sq-AL" dirty="0" smtClean="0"/>
            </a:br>
            <a:r>
              <a:rPr lang="sq-AL" dirty="0" smtClean="0"/>
              <a:t/>
            </a:r>
            <a:br>
              <a:rPr lang="sq-AL" dirty="0" smtClean="0"/>
            </a:br>
            <a:r>
              <a:rPr lang="en-US" b="1" dirty="0" smtClean="0">
                <a:solidFill>
                  <a:srgbClr val="FFFF00"/>
                </a:solidFill>
              </a:rPr>
              <a:t>K</a:t>
            </a:r>
            <a:r>
              <a:rPr lang="sq-AL" b="1" dirty="0" smtClean="0">
                <a:solidFill>
                  <a:srgbClr val="FFFF00"/>
                </a:solidFill>
              </a:rPr>
              <a:t>abineti</a:t>
            </a:r>
            <a:r>
              <a:rPr lang="en-US" b="1" dirty="0" smtClean="0">
                <a:solidFill>
                  <a:srgbClr val="FFFF00"/>
                </a:solidFill>
              </a:rPr>
              <a:t> p</a:t>
            </a:r>
            <a:r>
              <a:rPr lang="sq-AL" b="1" dirty="0" smtClean="0">
                <a:solidFill>
                  <a:srgbClr val="FFFF00"/>
                </a:solidFill>
              </a:rPr>
              <a:t>ë</a:t>
            </a:r>
            <a:r>
              <a:rPr lang="en-US" b="1" dirty="0" smtClean="0">
                <a:solidFill>
                  <a:srgbClr val="FFFF00"/>
                </a:solidFill>
              </a:rPr>
              <a:t>r </a:t>
            </a:r>
            <a:r>
              <a:rPr lang="sq-AL" b="1" dirty="0" smtClean="0">
                <a:solidFill>
                  <a:srgbClr val="FFFF00"/>
                </a:solidFill>
              </a:rPr>
              <a:t>kontrollin</a:t>
            </a:r>
            <a:r>
              <a:rPr lang="en-US" b="1" dirty="0" smtClean="0">
                <a:solidFill>
                  <a:srgbClr val="FFFF00"/>
                </a:solidFill>
              </a:rPr>
              <a:t> e s</a:t>
            </a:r>
            <a:r>
              <a:rPr lang="sq-AL" b="1" dirty="0" smtClean="0">
                <a:solidFill>
                  <a:srgbClr val="FFFF00"/>
                </a:solidFill>
              </a:rPr>
              <a:t>injal</a:t>
            </a:r>
            <a:r>
              <a:rPr lang="en-US" b="1" dirty="0" smtClean="0">
                <a:solidFill>
                  <a:srgbClr val="FFFF00"/>
                </a:solidFill>
              </a:rPr>
              <a:t>eve t</a:t>
            </a:r>
            <a:r>
              <a:rPr lang="sq-AL" b="1" dirty="0" smtClean="0">
                <a:solidFill>
                  <a:srgbClr val="FFFF00"/>
                </a:solidFill>
              </a:rPr>
              <a:t>ë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sq-AL" b="1" dirty="0" smtClean="0">
                <a:solidFill>
                  <a:srgbClr val="FFFF00"/>
                </a:solidFill>
              </a:rPr>
              <a:t>trafikut. </a:t>
            </a:r>
            <a:r>
              <a:rPr lang="en-US" dirty="0" smtClean="0"/>
              <a:t>K</a:t>
            </a:r>
            <a:r>
              <a:rPr lang="sq-AL" dirty="0" smtClean="0"/>
              <a:t>ëtu</a:t>
            </a:r>
            <a:r>
              <a:rPr lang="en-US" dirty="0" smtClean="0"/>
              <a:t> m</a:t>
            </a:r>
            <a:r>
              <a:rPr lang="sq-AL" dirty="0" smtClean="0"/>
              <a:t>und të ndrysho</a:t>
            </a:r>
            <a:r>
              <a:rPr lang="en-US" dirty="0" smtClean="0"/>
              <a:t>het</a:t>
            </a:r>
            <a:r>
              <a:rPr lang="sq-AL" dirty="0" smtClean="0"/>
              <a:t> koh</a:t>
            </a:r>
            <a:r>
              <a:rPr lang="en-US" dirty="0" smtClean="0"/>
              <a:t>a e</a:t>
            </a:r>
            <a:r>
              <a:rPr lang="sq-AL" dirty="0" smtClean="0"/>
              <a:t> </a:t>
            </a:r>
            <a:r>
              <a:rPr lang="en-US" dirty="0" err="1" smtClean="0"/>
              <a:t>dirigjimit</a:t>
            </a:r>
            <a:r>
              <a:rPr lang="en-US" dirty="0" smtClean="0"/>
              <a:t> t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sq-AL" dirty="0" smtClean="0"/>
              <a:t>sinjal</a:t>
            </a:r>
            <a:r>
              <a:rPr lang="en-US" dirty="0" smtClean="0"/>
              <a:t>eve</a:t>
            </a:r>
            <a:r>
              <a:rPr lang="sq-AL" dirty="0" smtClean="0"/>
              <a:t>. Me sistemin e sinjal</a:t>
            </a:r>
            <a:r>
              <a:rPr lang="en-US" dirty="0" smtClean="0"/>
              <a:t>eve</a:t>
            </a:r>
            <a:r>
              <a:rPr lang="sq-AL" dirty="0" smtClean="0"/>
              <a:t> të kompjuterizuar</a:t>
            </a:r>
            <a:r>
              <a:rPr lang="en-US" dirty="0" smtClean="0"/>
              <a:t>a</a:t>
            </a:r>
            <a:r>
              <a:rPr lang="sq-AL" dirty="0" smtClean="0"/>
              <a:t> dhe një lidhje </a:t>
            </a:r>
            <a:r>
              <a:rPr lang="en-US" dirty="0" smtClean="0"/>
              <a:t>me</a:t>
            </a:r>
            <a:r>
              <a:rPr lang="sq-AL" dirty="0" smtClean="0"/>
              <a:t> zyrën tuaj dhe</a:t>
            </a:r>
            <a:r>
              <a:rPr lang="en-US" dirty="0" smtClean="0"/>
              <a:t>/</a:t>
            </a:r>
            <a:r>
              <a:rPr lang="sq-AL" dirty="0" smtClean="0"/>
              <a:t>ose në shtëpi, ju mund të ndrysho</a:t>
            </a:r>
            <a:r>
              <a:rPr lang="en-US" dirty="0" err="1" smtClean="0"/>
              <a:t>ni</a:t>
            </a:r>
            <a:r>
              <a:rPr lang="sq-AL" dirty="0" smtClean="0"/>
              <a:t> ato</a:t>
            </a:r>
            <a:r>
              <a:rPr lang="en-US" dirty="0" smtClean="0"/>
              <a:t> </a:t>
            </a:r>
            <a:r>
              <a:rPr lang="en-US" dirty="0" err="1" smtClean="0"/>
              <a:t>sinjale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sq-AL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larg</a:t>
            </a:r>
            <a:r>
              <a:rPr lang="sq-AL" dirty="0" smtClean="0"/>
              <a:t>ë</a:t>
            </a:r>
            <a:r>
              <a:rPr lang="en-US" dirty="0" err="1" smtClean="0"/>
              <a:t>sia</a:t>
            </a:r>
            <a:r>
              <a:rPr lang="en-US" dirty="0" smtClean="0"/>
              <a:t>.</a:t>
            </a:r>
            <a:endParaRPr lang="sq-A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B4F7-CEAD-4292-9792-C33A0F19CFDC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5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SIT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është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3717032"/>
            <a:ext cx="8964488" cy="1008112"/>
          </a:xfrm>
          <a:prstGeom prst="rect">
            <a:avLst/>
          </a:prstGeom>
        </p:spPr>
        <p:txBody>
          <a:bodyPr vert="horz" lIns="45720" rIns="4572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…</a:t>
            </a:r>
            <a:r>
              <a:rPr kumimoji="0" lang="en-US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Sistemet</a:t>
            </a: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për</a:t>
            </a: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1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Pozicionim</a:t>
            </a:r>
            <a:r>
              <a:rPr kumimoji="0" lang="en-US" sz="1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Global (GPS)</a:t>
            </a:r>
            <a:endParaRPr kumimoji="0" lang="en-US" sz="1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3" descr="gps 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46403"/>
            <a:ext cx="3528392" cy="2778609"/>
          </a:xfrm>
          <a:prstGeom prst="rect">
            <a:avLst/>
          </a:prstGeom>
        </p:spPr>
      </p:pic>
      <p:pic>
        <p:nvPicPr>
          <p:cNvPr id="5" name="Picture 4" descr="gps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3577301" cy="2866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79715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</a:t>
            </a:r>
            <a:r>
              <a:rPr lang="sq-AL" dirty="0" smtClean="0"/>
              <a:t>ë</a:t>
            </a:r>
            <a:r>
              <a:rPr lang="en-US" dirty="0" smtClean="0"/>
              <a:t> d</a:t>
            </a:r>
            <a:r>
              <a:rPr lang="sq-AL" dirty="0" smtClean="0"/>
              <a:t>obishme për </a:t>
            </a:r>
            <a:r>
              <a:rPr lang="en-US" dirty="0" smtClean="0"/>
              <a:t>p</a:t>
            </a:r>
            <a:r>
              <a:rPr lang="sq-AL" dirty="0" smtClean="0"/>
              <a:t>ë</a:t>
            </a:r>
            <a:r>
              <a:rPr lang="en-US" dirty="0" err="1" smtClean="0"/>
              <a:t>rcjelljen</a:t>
            </a:r>
            <a:r>
              <a:rPr lang="en-US" dirty="0" smtClean="0"/>
              <a:t> e </a:t>
            </a:r>
            <a:r>
              <a:rPr lang="en-US" dirty="0" err="1" smtClean="0"/>
              <a:t>automjeteve</a:t>
            </a:r>
            <a:r>
              <a:rPr lang="sq-AL" dirty="0" smtClean="0"/>
              <a:t>, autobusë</a:t>
            </a:r>
            <a:r>
              <a:rPr lang="en-US" dirty="0" err="1" smtClean="0"/>
              <a:t>ve</a:t>
            </a:r>
            <a:r>
              <a:rPr lang="sq-AL" dirty="0" smtClean="0"/>
              <a:t>, </a:t>
            </a:r>
            <a:r>
              <a:rPr lang="en-US" dirty="0" smtClean="0"/>
              <a:t>v</a:t>
            </a:r>
            <a:r>
              <a:rPr lang="sq-AL" dirty="0" smtClean="0"/>
              <a:t>end</a:t>
            </a:r>
            <a:r>
              <a:rPr lang="en-US" dirty="0" smtClean="0"/>
              <a:t> </a:t>
            </a:r>
            <a:r>
              <a:rPr lang="sq-AL" dirty="0" smtClean="0"/>
              <a:t>ndodhj</a:t>
            </a:r>
            <a:r>
              <a:rPr lang="en-US" dirty="0" smtClean="0"/>
              <a:t>en e</a:t>
            </a:r>
            <a:r>
              <a:rPr lang="sq-AL" dirty="0" smtClean="0"/>
              <a:t> kamionë</a:t>
            </a:r>
            <a:r>
              <a:rPr lang="en-US" dirty="0" err="1" smtClean="0"/>
              <a:t>ve</a:t>
            </a:r>
            <a:r>
              <a:rPr lang="sq-AL" dirty="0" smtClean="0"/>
              <a:t>, tren</a:t>
            </a:r>
            <a:r>
              <a:rPr lang="en-US" dirty="0" smtClean="0"/>
              <a:t>it, </a:t>
            </a:r>
            <a:r>
              <a:rPr lang="en-US" dirty="0" err="1" smtClean="0"/>
              <a:t>aeroplanëve</a:t>
            </a:r>
            <a:r>
              <a:rPr lang="sq-AL" dirty="0" smtClean="0"/>
              <a:t> dhe</a:t>
            </a:r>
            <a:r>
              <a:rPr lang="en-US" dirty="0" smtClean="0"/>
              <a:t> t</a:t>
            </a:r>
            <a:r>
              <a:rPr lang="sq-AL" dirty="0" smtClean="0"/>
              <a:t>ë tragetë</a:t>
            </a:r>
            <a:r>
              <a:rPr lang="en-US" dirty="0" err="1" smtClean="0"/>
              <a:t>ve</a:t>
            </a:r>
            <a:r>
              <a:rPr lang="sq-AL" dirty="0" smtClean="0"/>
              <a:t>.</a:t>
            </a:r>
            <a:br>
              <a:rPr lang="sq-AL" dirty="0" smtClean="0"/>
            </a:br>
            <a:r>
              <a:rPr lang="sq-AL" dirty="0" smtClean="0"/>
              <a:t/>
            </a:r>
            <a:br>
              <a:rPr lang="sq-AL" dirty="0" smtClean="0"/>
            </a:br>
            <a:r>
              <a:rPr lang="sq-AL" dirty="0" smtClean="0"/>
              <a:t>1) Satelitë</a:t>
            </a:r>
            <a:r>
              <a:rPr lang="en-US" dirty="0" smtClean="0"/>
              <a:t>t</a:t>
            </a:r>
            <a:r>
              <a:rPr lang="sq-AL" dirty="0" smtClean="0"/>
              <a:t> përdore</a:t>
            </a:r>
            <a:r>
              <a:rPr lang="en-US" dirty="0" smtClean="0"/>
              <a:t>n</a:t>
            </a:r>
            <a:r>
              <a:rPr lang="sq-AL" dirty="0" smtClean="0"/>
              <a:t> për përcaktimin </a:t>
            </a:r>
            <a:r>
              <a:rPr lang="en-US" dirty="0" smtClean="0"/>
              <a:t>e </a:t>
            </a:r>
            <a:r>
              <a:rPr lang="sq-AL" dirty="0" smtClean="0"/>
              <a:t>pozicion</a:t>
            </a:r>
            <a:r>
              <a:rPr lang="en-US" dirty="0" smtClean="0"/>
              <a:t>it</a:t>
            </a:r>
            <a:r>
              <a:rPr lang="sq-AL" dirty="0" smtClean="0"/>
              <a:t> </a:t>
            </a:r>
            <a:r>
              <a:rPr lang="en-US" dirty="0" smtClean="0"/>
              <a:t>t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sq-AL" dirty="0" smtClean="0"/>
              <a:t>objekteve (një shembull i mirë është</a:t>
            </a:r>
            <a:r>
              <a:rPr lang="en-US" dirty="0" smtClean="0"/>
              <a:t> se</a:t>
            </a:r>
            <a:r>
              <a:rPr lang="sq-AL" dirty="0" smtClean="0"/>
              <a:t> </a:t>
            </a:r>
            <a:r>
              <a:rPr lang="en-US" dirty="0" smtClean="0"/>
              <a:t>o</a:t>
            </a:r>
            <a:r>
              <a:rPr lang="sq-AL" dirty="0" smtClean="0"/>
              <a:t>peratorët tranzitë gje</a:t>
            </a:r>
            <a:r>
              <a:rPr lang="en-US" dirty="0" err="1" smtClean="0"/>
              <a:t>jn</a:t>
            </a:r>
            <a:r>
              <a:rPr lang="sq-AL" dirty="0" smtClean="0"/>
              <a:t>ë </a:t>
            </a:r>
            <a:r>
              <a:rPr lang="en-US" dirty="0" err="1" smtClean="0"/>
              <a:t>lokacionin</a:t>
            </a:r>
            <a:r>
              <a:rPr lang="en-US" dirty="0" smtClean="0"/>
              <a:t> e </a:t>
            </a:r>
            <a:r>
              <a:rPr lang="sq-AL" dirty="0" smtClean="0"/>
              <a:t>autobusë</a:t>
            </a:r>
            <a:r>
              <a:rPr lang="en-US" dirty="0" err="1" smtClean="0"/>
              <a:t>ve</a:t>
            </a:r>
            <a:r>
              <a:rPr lang="en-US" dirty="0" smtClean="0"/>
              <a:t> t</a:t>
            </a:r>
            <a:r>
              <a:rPr lang="sq-AL" dirty="0" smtClean="0"/>
              <a:t>ë tyre).</a:t>
            </a:r>
            <a:br>
              <a:rPr lang="sq-AL" dirty="0" smtClean="0"/>
            </a:br>
            <a:r>
              <a:rPr lang="sq-AL" dirty="0" smtClean="0"/>
              <a:t>2) Përdorimi i </a:t>
            </a:r>
            <a:r>
              <a:rPr lang="en-US" dirty="0" smtClean="0"/>
              <a:t>S</a:t>
            </a:r>
            <a:r>
              <a:rPr lang="sq-AL" dirty="0" smtClean="0"/>
              <a:t>istemeve të </a:t>
            </a:r>
            <a:r>
              <a:rPr lang="en-US" dirty="0" smtClean="0"/>
              <a:t>P</a:t>
            </a:r>
            <a:r>
              <a:rPr lang="sq-AL" dirty="0" smtClean="0"/>
              <a:t>ozicionimit </a:t>
            </a:r>
            <a:r>
              <a:rPr lang="en-US" dirty="0" smtClean="0"/>
              <a:t>G</a:t>
            </a:r>
            <a:r>
              <a:rPr lang="sq-AL" dirty="0" smtClean="0"/>
              <a:t>lobal </a:t>
            </a:r>
            <a:r>
              <a:rPr lang="en-US" dirty="0" smtClean="0"/>
              <a:t>(GPS) </a:t>
            </a:r>
            <a:r>
              <a:rPr lang="sq-AL" dirty="0" smtClean="0"/>
              <a:t>për matje</a:t>
            </a:r>
            <a:r>
              <a:rPr lang="en-US" dirty="0" smtClean="0"/>
              <a:t>,</a:t>
            </a:r>
            <a:r>
              <a:rPr lang="sq-AL" dirty="0" smtClean="0"/>
              <a:t> në vend të pajisjeve tradicionale</a:t>
            </a:r>
            <a:r>
              <a:rPr lang="en-US" dirty="0" smtClean="0"/>
              <a:t>, </a:t>
            </a:r>
            <a:r>
              <a:rPr lang="en-US" dirty="0" err="1" smtClean="0"/>
              <a:t>jan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sq-AL" dirty="0" smtClean="0"/>
              <a:t>më të sakta dhe të </a:t>
            </a:r>
            <a:r>
              <a:rPr lang="en-US" dirty="0" err="1" smtClean="0"/>
              <a:t>sigurta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602-CCEF-4252-A876-3B087E9A78E3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6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SIT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është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 descr="winterdri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467" y="1052736"/>
            <a:ext cx="4369733" cy="2808312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004048" y="476672"/>
            <a:ext cx="2895600" cy="4525963"/>
          </a:xfrm>
          <a:prstGeom prst="rect">
            <a:avLst/>
          </a:prstGeom>
          <a:noFill/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q-A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Sistemet Informative</a:t>
            </a:r>
            <a:r>
              <a:rPr kumimoji="0" lang="sq-A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për parashikimin e </a:t>
            </a:r>
            <a:r>
              <a:rPr lang="sq-AL" sz="2800" dirty="0" smtClean="0"/>
              <a:t>m</a:t>
            </a:r>
            <a:r>
              <a:rPr kumimoji="0" lang="sq-A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otit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;</a:t>
            </a:r>
            <a:endParaRPr kumimoji="0" lang="sq-A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q-A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Përcjellja elektronike e automjeteve komerciale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sq-A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1490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dirty="0" smtClean="0"/>
              <a:t>S</a:t>
            </a:r>
            <a:r>
              <a:rPr lang="en-US" dirty="0" smtClean="0"/>
              <a:t>IT</a:t>
            </a:r>
            <a:r>
              <a:rPr lang="sq-AL" dirty="0" smtClean="0"/>
              <a:t> mund të japin informacion</a:t>
            </a:r>
            <a:r>
              <a:rPr lang="en-US" dirty="0" smtClean="0"/>
              <a:t>e</a:t>
            </a:r>
            <a:r>
              <a:rPr lang="sq-AL" dirty="0" smtClean="0"/>
              <a:t> të till</a:t>
            </a:r>
            <a:r>
              <a:rPr lang="en-US" dirty="0" smtClean="0"/>
              <a:t>a</a:t>
            </a:r>
            <a:r>
              <a:rPr lang="sq-AL" dirty="0" smtClean="0"/>
              <a:t> si:</a:t>
            </a:r>
            <a:br>
              <a:rPr lang="sq-AL" dirty="0" smtClean="0"/>
            </a:br>
            <a:r>
              <a:rPr lang="en-US" dirty="0" smtClean="0"/>
              <a:t>	- </a:t>
            </a:r>
            <a:r>
              <a:rPr lang="sq-AL" dirty="0" smtClean="0"/>
              <a:t>A janë rrugët </a:t>
            </a:r>
            <a:r>
              <a:rPr lang="en-US" dirty="0" smtClean="0"/>
              <a:t>e </a:t>
            </a:r>
            <a:r>
              <a:rPr lang="sq-AL" dirty="0" smtClean="0"/>
              <a:t>përmbytur</a:t>
            </a:r>
            <a:r>
              <a:rPr lang="en-US" dirty="0" smtClean="0"/>
              <a:t>a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sq-AL" dirty="0" smtClean="0"/>
              <a:t>?</a:t>
            </a:r>
            <a:br>
              <a:rPr lang="sq-AL" dirty="0" smtClean="0"/>
            </a:br>
            <a:r>
              <a:rPr lang="en-US" dirty="0" smtClean="0"/>
              <a:t>	- </a:t>
            </a:r>
            <a:r>
              <a:rPr lang="sq-AL" dirty="0" smtClean="0"/>
              <a:t>A janë rrugët e mbuluara me borë?</a:t>
            </a:r>
            <a:br>
              <a:rPr lang="sq-AL" dirty="0" smtClean="0"/>
            </a:br>
            <a:r>
              <a:rPr lang="en-US" dirty="0" smtClean="0"/>
              <a:t>	- A </a:t>
            </a:r>
            <a:r>
              <a:rPr lang="sq-AL" dirty="0" smtClean="0"/>
              <a:t>është zvogëluar </a:t>
            </a:r>
            <a:r>
              <a:rPr lang="en-US" dirty="0" smtClean="0"/>
              <a:t>d</a:t>
            </a:r>
            <a:r>
              <a:rPr lang="sq-AL" dirty="0" smtClean="0"/>
              <a:t>ukshmëria për shkak të mjegullë</a:t>
            </a:r>
            <a:r>
              <a:rPr lang="en-US" dirty="0" smtClean="0"/>
              <a:t>s </a:t>
            </a:r>
            <a:r>
              <a:rPr lang="en-US" dirty="0" err="1" smtClean="0"/>
              <a:t>s</a:t>
            </a:r>
            <a:r>
              <a:rPr lang="sq-AL" dirty="0" smtClean="0"/>
              <a:t>ë dendur?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55172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Përcjellja</a:t>
            </a:r>
            <a:r>
              <a:rPr lang="en-US" dirty="0" smtClean="0"/>
              <a:t> </a:t>
            </a:r>
            <a:r>
              <a:rPr lang="en-US" dirty="0" err="1" smtClean="0"/>
              <a:t>elektronike</a:t>
            </a:r>
            <a:r>
              <a:rPr lang="en-US" dirty="0" smtClean="0"/>
              <a:t> e </a:t>
            </a:r>
            <a:r>
              <a:rPr lang="en-US" dirty="0" err="1" smtClean="0"/>
              <a:t>flotës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automjeteve</a:t>
            </a:r>
            <a:r>
              <a:rPr lang="en-US" dirty="0" smtClean="0"/>
              <a:t> </a:t>
            </a:r>
            <a:r>
              <a:rPr lang="en-US" dirty="0" err="1" smtClean="0"/>
              <a:t>komerciale</a:t>
            </a:r>
            <a:endParaRPr lang="en-US" dirty="0" smtClean="0"/>
          </a:p>
          <a:p>
            <a:pPr lvl="1"/>
            <a:r>
              <a:rPr lang="en-US" dirty="0" smtClean="0"/>
              <a:t>- </a:t>
            </a:r>
            <a:r>
              <a:rPr lang="sq-AL" dirty="0" smtClean="0"/>
              <a:t>Me këtë sistem, kamionët nuk k</a:t>
            </a:r>
            <a:r>
              <a:rPr lang="en-US" dirty="0" smtClean="0"/>
              <a:t>an</a:t>
            </a:r>
            <a:r>
              <a:rPr lang="sq-AL" dirty="0" smtClean="0"/>
              <a:t>ë </a:t>
            </a:r>
            <a:r>
              <a:rPr lang="en-US" dirty="0" err="1" smtClean="0"/>
              <a:t>nevoj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sq-AL" dirty="0" smtClean="0"/>
              <a:t>për të ndaluar disa herë në një udhëtim </a:t>
            </a:r>
            <a:r>
              <a:rPr lang="en-US" dirty="0" smtClean="0"/>
              <a:t>me q</a:t>
            </a:r>
            <a:r>
              <a:rPr lang="sq-AL" dirty="0" smtClean="0"/>
              <a:t>ë</a:t>
            </a:r>
            <a:r>
              <a:rPr lang="en-US" dirty="0" err="1" smtClean="0"/>
              <a:t>llim</a:t>
            </a:r>
            <a:r>
              <a:rPr lang="en-US" dirty="0" smtClean="0"/>
              <a:t> t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sq-AL" dirty="0" smtClean="0"/>
              <a:t>kontroll</a:t>
            </a:r>
            <a:r>
              <a:rPr lang="en-US" dirty="0" smtClean="0"/>
              <a:t>it</a:t>
            </a:r>
            <a:r>
              <a:rPr lang="sq-AL" dirty="0" smtClean="0"/>
              <a:t>.</a:t>
            </a:r>
            <a:endParaRPr lang="en-US" i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EBE6-DF1E-4FF6-95FC-5CAFED6F4D9B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7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SIT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është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Picture 11" descr="C:\My Documents\JCC misc\ITS images\changemsgsig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505200" cy="220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0" descr="C:\My Documents\JCC misc\ITS images\bussto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29505"/>
            <a:ext cx="3276600" cy="222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0600" y="3429000"/>
            <a:ext cx="4343400" cy="121920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…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Informacione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në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koh</a:t>
            </a:r>
            <a:r>
              <a:rPr lang="en-US" sz="3600" dirty="0" smtClean="0"/>
              <a:t>ë </a:t>
            </a:r>
            <a:r>
              <a:rPr lang="en-US" sz="3600" dirty="0" err="1" smtClean="0"/>
              <a:t>reale</a:t>
            </a:r>
            <a:r>
              <a:rPr lang="en-US" sz="3600" dirty="0" smtClean="0"/>
              <a:t> </a:t>
            </a:r>
            <a:r>
              <a:rPr lang="en-US" sz="3600" dirty="0" err="1" smtClean="0"/>
              <a:t>gjatë</a:t>
            </a:r>
            <a:r>
              <a:rPr lang="en-US" sz="3600" dirty="0" smtClean="0"/>
              <a:t> </a:t>
            </a:r>
            <a:r>
              <a:rPr lang="en-US" sz="3600" dirty="0" err="1" smtClean="0"/>
              <a:t>udhëtimit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Content Placeholder 8" descr="tm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5784" y="1014264"/>
            <a:ext cx="2725116" cy="23280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81128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SIT </a:t>
            </a:r>
            <a:r>
              <a:rPr lang="en-US" dirty="0" err="1" smtClean="0"/>
              <a:t>informojn</a:t>
            </a:r>
            <a:r>
              <a:rPr lang="sq-AL" dirty="0" smtClean="0"/>
              <a:t>ë</a:t>
            </a:r>
            <a:r>
              <a:rPr lang="en-US" dirty="0" smtClean="0"/>
              <a:t> u</a:t>
            </a:r>
            <a:r>
              <a:rPr lang="sq-AL" dirty="0" smtClean="0"/>
              <a:t>dhëtarët, bizneset dhe transportuesit komercialë </a:t>
            </a:r>
            <a:r>
              <a:rPr lang="en-US" dirty="0" smtClean="0"/>
              <a:t>q</a:t>
            </a:r>
            <a:r>
              <a:rPr lang="sq-AL" dirty="0" smtClean="0"/>
              <a:t>ë</a:t>
            </a:r>
            <a:r>
              <a:rPr lang="en-US" dirty="0" smtClean="0"/>
              <a:t> t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sq-AL" dirty="0" smtClean="0"/>
              <a:t>di</a:t>
            </a:r>
            <a:r>
              <a:rPr lang="en-US" dirty="0" err="1" smtClean="0"/>
              <a:t>jn</a:t>
            </a:r>
            <a:r>
              <a:rPr lang="sq-AL" dirty="0" smtClean="0"/>
              <a:t>ë se çfarë </a:t>
            </a:r>
            <a:r>
              <a:rPr lang="en-US" dirty="0" err="1" smtClean="0"/>
              <a:t>i</a:t>
            </a:r>
            <a:r>
              <a:rPr lang="sq-AL" dirty="0" smtClean="0"/>
              <a:t> presin</a:t>
            </a:r>
            <a:r>
              <a:rPr lang="en-US" dirty="0" smtClean="0"/>
              <a:t>,</a:t>
            </a:r>
            <a:r>
              <a:rPr lang="sq-AL" dirty="0" smtClean="0"/>
              <a:t> në mënyrë që koha</a:t>
            </a:r>
            <a:r>
              <a:rPr lang="en-US" dirty="0" smtClean="0"/>
              <a:t> e</a:t>
            </a:r>
            <a:r>
              <a:rPr lang="sq-AL" dirty="0" smtClean="0"/>
              <a:t> udhëtim</a:t>
            </a:r>
            <a:r>
              <a:rPr lang="en-US" dirty="0" smtClean="0"/>
              <a:t>it t</a:t>
            </a:r>
            <a:r>
              <a:rPr lang="sq-AL" dirty="0" smtClean="0"/>
              <a:t>ë mund të parashikohet saktësisht.</a:t>
            </a:r>
            <a:br>
              <a:rPr lang="sq-AL" dirty="0" smtClean="0"/>
            </a:br>
            <a:r>
              <a:rPr lang="sq-AL" dirty="0" smtClean="0"/>
              <a:t/>
            </a:r>
            <a:br>
              <a:rPr lang="sq-AL" dirty="0" smtClean="0"/>
            </a:br>
            <a:r>
              <a:rPr lang="sq-AL" dirty="0" smtClean="0"/>
              <a:t>1) </a:t>
            </a:r>
            <a:r>
              <a:rPr lang="en-US" dirty="0" err="1" smtClean="0"/>
              <a:t>Informacionet</a:t>
            </a:r>
            <a:r>
              <a:rPr lang="en-US" dirty="0" smtClean="0"/>
              <a:t> n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koh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n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ekran</a:t>
            </a:r>
            <a:r>
              <a:rPr lang="en-US" dirty="0" smtClean="0"/>
              <a:t> p</a:t>
            </a:r>
            <a:r>
              <a:rPr lang="sq-AL" dirty="0" smtClean="0"/>
              <a:t>ë</a:t>
            </a:r>
            <a:r>
              <a:rPr lang="en-US" dirty="0" smtClean="0"/>
              <a:t>r</a:t>
            </a:r>
            <a:r>
              <a:rPr lang="sq-AL" dirty="0" smtClean="0"/>
              <a:t> autobusë në një stacion </a:t>
            </a:r>
            <a:r>
              <a:rPr lang="en-US" dirty="0" smtClean="0"/>
              <a:t>t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sq-AL" dirty="0" smtClean="0"/>
              <a:t>autobusë</a:t>
            </a:r>
            <a:r>
              <a:rPr lang="en-US" dirty="0" err="1" smtClean="0"/>
              <a:t>ve</a:t>
            </a:r>
            <a:r>
              <a:rPr lang="en-US" dirty="0" smtClean="0"/>
              <a:t>.</a:t>
            </a:r>
            <a:r>
              <a:rPr lang="sq-AL" dirty="0" smtClean="0"/>
              <a:t/>
            </a:r>
            <a:br>
              <a:rPr lang="sq-AL" dirty="0" smtClean="0"/>
            </a:br>
            <a:r>
              <a:rPr lang="sq-AL" dirty="0" smtClean="0"/>
              <a:t>2) </a:t>
            </a:r>
            <a:r>
              <a:rPr lang="en-US" dirty="0" err="1" smtClean="0"/>
              <a:t>Mesazhi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q-AL" dirty="0" smtClean="0"/>
              <a:t>Regjistr</a:t>
            </a:r>
            <a:r>
              <a:rPr lang="en-US" dirty="0" err="1" smtClean="0"/>
              <a:t>uar</a:t>
            </a:r>
            <a:r>
              <a:rPr lang="en-US" dirty="0" smtClean="0"/>
              <a:t> </a:t>
            </a:r>
            <a:r>
              <a:rPr lang="sq-AL" dirty="0" smtClean="0"/>
              <a:t>(mesazhi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ofruar</a:t>
            </a:r>
            <a:r>
              <a:rPr lang="sq-AL" dirty="0" smtClean="0"/>
              <a:t>: </a:t>
            </a:r>
            <a:r>
              <a:rPr lang="en-US" dirty="0" smtClean="0"/>
              <a:t>p.sh., 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sq-AL" dirty="0" smtClean="0">
                <a:solidFill>
                  <a:srgbClr val="FFFF00"/>
                </a:solidFill>
              </a:rPr>
              <a:t>ëviz</a:t>
            </a:r>
            <a:r>
              <a:rPr lang="en-US" dirty="0" smtClean="0">
                <a:solidFill>
                  <a:srgbClr val="FFFF00"/>
                </a:solidFill>
              </a:rPr>
              <a:t>je e </a:t>
            </a:r>
            <a:r>
              <a:rPr lang="sq-AL" dirty="0" smtClean="0">
                <a:solidFill>
                  <a:srgbClr val="FFFF00"/>
                </a:solidFill>
              </a:rPr>
              <a:t> ngadalë</a:t>
            </a:r>
            <a:r>
              <a:rPr lang="en-US" dirty="0" err="1" smtClean="0">
                <a:solidFill>
                  <a:srgbClr val="FFFF00"/>
                </a:solidFill>
              </a:rPr>
              <a:t>suar</a:t>
            </a:r>
            <a:r>
              <a:rPr lang="en-US" dirty="0" smtClean="0">
                <a:solidFill>
                  <a:srgbClr val="FFFF00"/>
                </a:solidFill>
              </a:rPr>
              <a:t> p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err="1" smtClean="0">
                <a:solidFill>
                  <a:srgbClr val="FFFF00"/>
                </a:solidFill>
              </a:rPr>
              <a:t>rgjat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rrug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smtClean="0">
                <a:solidFill>
                  <a:srgbClr val="FFFF00"/>
                </a:solidFill>
              </a:rPr>
              <a:t>s </a:t>
            </a:r>
            <a:r>
              <a:rPr lang="en-US" dirty="0" err="1" smtClean="0">
                <a:solidFill>
                  <a:srgbClr val="FFFF00"/>
                </a:solidFill>
              </a:rPr>
              <a:t>dal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smtClean="0">
                <a:solidFill>
                  <a:srgbClr val="FFFF00"/>
                </a:solidFill>
              </a:rPr>
              <a:t>se</a:t>
            </a:r>
            <a:r>
              <a:rPr lang="sq-AL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smtClean="0">
                <a:solidFill>
                  <a:srgbClr val="FFFF00"/>
                </a:solidFill>
              </a:rPr>
              <a:t>r </a:t>
            </a:r>
            <a:r>
              <a:rPr lang="en-US" dirty="0" err="1" smtClean="0">
                <a:solidFill>
                  <a:srgbClr val="FFFF00"/>
                </a:solidFill>
              </a:rPr>
              <a:t>Fush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Kosov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smtClean="0">
                <a:solidFill>
                  <a:srgbClr val="FFFF00"/>
                </a:solidFill>
              </a:rPr>
              <a:t>, p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err="1" smtClean="0">
                <a:solidFill>
                  <a:srgbClr val="FFFF00"/>
                </a:solidFill>
              </a:rPr>
              <a:t>rdorni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dalje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tjet</a:t>
            </a:r>
            <a:r>
              <a:rPr lang="sq-AL" dirty="0" smtClean="0">
                <a:solidFill>
                  <a:srgbClr val="FFFF00"/>
                </a:solidFill>
              </a:rPr>
              <a:t>ë</a:t>
            </a:r>
            <a:r>
              <a:rPr lang="en-US" dirty="0" smtClean="0">
                <a:solidFill>
                  <a:srgbClr val="FFFF00"/>
                </a:solidFill>
              </a:rPr>
              <a:t>r/alternative</a:t>
            </a:r>
            <a:r>
              <a:rPr lang="sq-AL" dirty="0" smtClean="0"/>
              <a:t>)</a:t>
            </a:r>
            <a:r>
              <a:rPr lang="en-US" dirty="0" smtClean="0"/>
              <a:t>.</a:t>
            </a:r>
            <a:r>
              <a:rPr lang="sq-AL" dirty="0" smtClean="0"/>
              <a:t/>
            </a:r>
            <a:br>
              <a:rPr lang="sq-AL" dirty="0" smtClean="0"/>
            </a:br>
            <a:r>
              <a:rPr lang="sq-AL" dirty="0" smtClean="0"/>
              <a:t>3) Informacion</a:t>
            </a:r>
            <a:r>
              <a:rPr lang="en-US" dirty="0" smtClean="0"/>
              <a:t>e t</a:t>
            </a:r>
            <a:r>
              <a:rPr lang="sq-AL" dirty="0" smtClean="0"/>
              <a:t>ë</a:t>
            </a:r>
            <a:r>
              <a:rPr lang="en-US" dirty="0" smtClean="0"/>
              <a:t> </a:t>
            </a:r>
            <a:r>
              <a:rPr lang="en-US" dirty="0" err="1" smtClean="0"/>
              <a:t>udh</a:t>
            </a:r>
            <a:r>
              <a:rPr lang="sq-AL" dirty="0" smtClean="0"/>
              <a:t>ë</a:t>
            </a:r>
            <a:r>
              <a:rPr lang="en-US" dirty="0" err="1" smtClean="0"/>
              <a:t>timit</a:t>
            </a:r>
            <a:r>
              <a:rPr lang="en-US" dirty="0" smtClean="0"/>
              <a:t> p</a:t>
            </a:r>
            <a:r>
              <a:rPr lang="sq-AL" dirty="0" smtClean="0"/>
              <a:t>ë</a:t>
            </a:r>
            <a:r>
              <a:rPr lang="en-US" dirty="0" err="1" smtClean="0"/>
              <a:t>rmes</a:t>
            </a:r>
            <a:r>
              <a:rPr lang="sq-AL" dirty="0" smtClean="0"/>
              <a:t> internet</a:t>
            </a:r>
            <a:r>
              <a:rPr lang="en-US" dirty="0" smtClean="0"/>
              <a:t>it.</a:t>
            </a:r>
            <a:endParaRPr lang="en-US" i="1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9A5A-1CB0-4A03-A206-08113E99227D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8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Situata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e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rrethinës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(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mjedisit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dhe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rëndësia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e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promovimit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të</a:t>
            </a:r>
            <a:r>
              <a:rPr lang="en-US" sz="3600" b="1" u="sng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 SIT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844824"/>
            <a:ext cx="855896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sq-AL" sz="3200" dirty="0" smtClean="0"/>
              <a:t>Për të zgjidhur</a:t>
            </a:r>
            <a:r>
              <a:rPr lang="en-US" sz="3200" dirty="0" smtClean="0"/>
              <a:t> </a:t>
            </a:r>
            <a:r>
              <a:rPr lang="sq-AL" sz="3200" dirty="0" smtClean="0"/>
              <a:t>problemet</a:t>
            </a:r>
            <a:r>
              <a:rPr lang="en-US" sz="3200" dirty="0" smtClean="0"/>
              <a:t>/</a:t>
            </a:r>
            <a:r>
              <a:rPr lang="en-US" sz="3200" dirty="0" err="1" smtClean="0"/>
              <a:t>aksidentet</a:t>
            </a:r>
            <a:r>
              <a:rPr lang="en-US" sz="3200" dirty="0" smtClean="0"/>
              <a:t> e</a:t>
            </a:r>
            <a:r>
              <a:rPr lang="sq-AL" sz="3200" dirty="0" smtClean="0"/>
              <a:t> shkaktuara në</a:t>
            </a:r>
            <a:r>
              <a:rPr lang="en-US" sz="3200" dirty="0" smtClean="0"/>
              <a:t> r</a:t>
            </a:r>
            <a:r>
              <a:rPr lang="sq-AL" sz="3200" dirty="0" smtClean="0"/>
              <a:t>rugë</a:t>
            </a:r>
            <a:r>
              <a:rPr lang="en-US" sz="32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sq-AL" sz="3200" dirty="0" smtClean="0"/>
              <a:t>Për të aktivizuar </a:t>
            </a:r>
            <a:r>
              <a:rPr lang="en-US" sz="3200" dirty="0" smtClean="0"/>
              <a:t>e</a:t>
            </a:r>
            <a:r>
              <a:rPr lang="sq-AL" sz="3200" dirty="0" smtClean="0"/>
              <a:t>konomi</a:t>
            </a:r>
            <a:r>
              <a:rPr lang="en-US" sz="3200" dirty="0" smtClean="0"/>
              <a:t>n</a:t>
            </a:r>
            <a:r>
              <a:rPr lang="sq-AL" sz="3200" dirty="0" smtClean="0"/>
              <a:t>ë</a:t>
            </a:r>
            <a:r>
              <a:rPr lang="en-US" sz="32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sq-AL" sz="3200" dirty="0" smtClean="0"/>
              <a:t>Për të </a:t>
            </a:r>
            <a:r>
              <a:rPr lang="en-US" sz="3200" dirty="0" err="1" smtClean="0"/>
              <a:t>arritur</a:t>
            </a:r>
            <a:r>
              <a:rPr lang="en-US" sz="3200" dirty="0" smtClean="0"/>
              <a:t> n</a:t>
            </a:r>
            <a:r>
              <a:rPr lang="sq-AL" sz="3200" dirty="0" smtClean="0"/>
              <a:t>ë një </a:t>
            </a:r>
            <a:r>
              <a:rPr lang="en-US" sz="3200" dirty="0" smtClean="0"/>
              <a:t>s</a:t>
            </a:r>
            <a:r>
              <a:rPr lang="sq-AL" sz="3200" dirty="0" smtClean="0"/>
              <a:t>hoqëri</a:t>
            </a:r>
            <a:r>
              <a:rPr lang="en-US" sz="3200" dirty="0" smtClean="0"/>
              <a:t> t</a:t>
            </a:r>
            <a:r>
              <a:rPr lang="sq-AL" sz="3200" dirty="0" smtClean="0"/>
              <a:t>ë</a:t>
            </a:r>
            <a:r>
              <a:rPr lang="en-US" sz="3200" dirty="0" smtClean="0"/>
              <a:t> </a:t>
            </a:r>
            <a:r>
              <a:rPr lang="sq-AL" sz="3200" dirty="0" smtClean="0"/>
              <a:t>avancuar </a:t>
            </a:r>
            <a:r>
              <a:rPr lang="en-US" sz="3200" dirty="0" smtClean="0"/>
              <a:t>m</a:t>
            </a:r>
            <a:r>
              <a:rPr lang="sq-AL" sz="3200" dirty="0" smtClean="0"/>
              <a:t>e </a:t>
            </a:r>
            <a:r>
              <a:rPr lang="en-US" sz="3200" dirty="0" err="1" smtClean="0"/>
              <a:t>i</a:t>
            </a:r>
            <a:r>
              <a:rPr lang="sq-AL" sz="3200" dirty="0" smtClean="0"/>
              <a:t>nformacione</a:t>
            </a:r>
            <a:r>
              <a:rPr lang="en-US" sz="3200" dirty="0" smtClean="0"/>
              <a:t> </a:t>
            </a:r>
            <a:r>
              <a:rPr lang="en-US" sz="3200" dirty="0" err="1" smtClean="0"/>
              <a:t>dhe</a:t>
            </a:r>
            <a:r>
              <a:rPr lang="en-US" sz="3200" dirty="0" smtClean="0"/>
              <a:t> t</a:t>
            </a:r>
            <a:r>
              <a:rPr lang="sq-AL" sz="3200" dirty="0" smtClean="0"/>
              <a:t>elekomunikim</a:t>
            </a:r>
            <a:r>
              <a:rPr lang="en-US" sz="3200" dirty="0" smtClean="0"/>
              <a:t>e;</a:t>
            </a:r>
          </a:p>
          <a:p>
            <a:pPr>
              <a:buFont typeface="Wingdings" pitchFamily="2" charset="2"/>
              <a:buChar char="Ø"/>
            </a:pPr>
            <a:r>
              <a:rPr lang="sq-AL" sz="3200" dirty="0" smtClean="0"/>
              <a:t>Për të bashkërend</a:t>
            </a:r>
            <a:r>
              <a:rPr lang="en-US" sz="3200" dirty="0" err="1" smtClean="0"/>
              <a:t>itur</a:t>
            </a:r>
            <a:r>
              <a:rPr lang="sq-AL" sz="3200" dirty="0" smtClean="0"/>
              <a:t> mënyra të ndryshme të transporti</a:t>
            </a:r>
            <a:r>
              <a:rPr lang="en-US" sz="3200" dirty="0" smtClean="0"/>
              <a:t>t;</a:t>
            </a:r>
          </a:p>
          <a:p>
            <a:pPr>
              <a:buFont typeface="Wingdings" pitchFamily="2" charset="2"/>
              <a:buChar char="Ø"/>
            </a:pPr>
            <a:r>
              <a:rPr lang="sq-AL" sz="3200" dirty="0" smtClean="0"/>
              <a:t>Për të reduktuar </a:t>
            </a:r>
            <a:r>
              <a:rPr lang="en-US" sz="3200" dirty="0" smtClean="0"/>
              <a:t>pun</a:t>
            </a:r>
            <a:r>
              <a:rPr lang="sq-AL" sz="3200" dirty="0" smtClean="0"/>
              <a:t>ë</a:t>
            </a:r>
            <a:r>
              <a:rPr lang="en-US" sz="3200" dirty="0" smtClean="0"/>
              <a:t>n e</a:t>
            </a:r>
            <a:r>
              <a:rPr lang="sq-AL" sz="3200" dirty="0" smtClean="0"/>
              <a:t> shofer</a:t>
            </a:r>
            <a:r>
              <a:rPr lang="en-US" sz="3200" dirty="0" smtClean="0"/>
              <a:t>it.</a:t>
            </a:r>
            <a:endParaRPr lang="en-IN" sz="3200" dirty="0"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CC4E-F590-40B3-B796-ADCE04255764}" type="datetime1">
              <a:rPr lang="en-US" sz="2000" smtClean="0"/>
              <a:pPr/>
              <a:t>10/6/2020</a:t>
            </a:fld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96ED-55EC-4BBF-8407-CA301FA414D9}" type="slidenum">
              <a:rPr lang="en-IN" sz="2000" smtClean="0"/>
              <a:pPr/>
              <a:t>9</a:t>
            </a:fld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4059</TotalTime>
  <Words>2389</Words>
  <Application>Microsoft Office PowerPoint</Application>
  <PresentationFormat>On-screen Show (4:3)</PresentationFormat>
  <Paragraphs>295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Consolas</vt:lpstr>
      <vt:lpstr>Corbel</vt:lpstr>
      <vt:lpstr>Courier New</vt:lpstr>
      <vt:lpstr>Georgia</vt:lpstr>
      <vt:lpstr>Palatino Linotype</vt:lpstr>
      <vt:lpstr>Stencil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Prabhat</dc:creator>
  <cp:lastModifiedBy>PC</cp:lastModifiedBy>
  <cp:revision>603</cp:revision>
  <dcterms:created xsi:type="dcterms:W3CDTF">2009-04-11T18:50:12Z</dcterms:created>
  <dcterms:modified xsi:type="dcterms:W3CDTF">2020-10-06T11:00:17Z</dcterms:modified>
</cp:coreProperties>
</file>