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4" r:id="rId1"/>
  </p:sldMasterIdLst>
  <p:notesMasterIdLst>
    <p:notesMasterId r:id="rId13"/>
  </p:notesMasterIdLst>
  <p:sldIdLst>
    <p:sldId id="256" r:id="rId2"/>
    <p:sldId id="257" r:id="rId3"/>
    <p:sldId id="289" r:id="rId4"/>
    <p:sldId id="287" r:id="rId5"/>
    <p:sldId id="288" r:id="rId6"/>
    <p:sldId id="290" r:id="rId7"/>
    <p:sldId id="291" r:id="rId8"/>
    <p:sldId id="292" r:id="rId9"/>
    <p:sldId id="293" r:id="rId10"/>
    <p:sldId id="294" r:id="rId11"/>
    <p:sldId id="29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CFF"/>
    <a:srgbClr val="FFFF99"/>
    <a:srgbClr val="FFFF66"/>
    <a:srgbClr val="0033CC"/>
    <a:srgbClr val="CC33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32" autoAdjust="0"/>
    <p:restoredTop sz="94660"/>
  </p:normalViewPr>
  <p:slideViewPr>
    <p:cSldViewPr snapToGrid="0">
      <p:cViewPr varScale="1">
        <p:scale>
          <a:sx n="65" d="100"/>
          <a:sy n="65" d="100"/>
        </p:scale>
        <p:origin x="-900" y="-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0A6986-794D-46BC-B41D-B37F31300220}" type="datetimeFigureOut">
              <a:rPr lang="en-US" smtClean="0"/>
              <a:pPr/>
              <a:t>3/17/2017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5A59E6-94C2-413B-97AA-957270F713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02804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A59E6-94C2-413B-97AA-957270F713F1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36071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Prishtina International Summer University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C129A-479B-4853-A720-C4729D7B658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38314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7/2/2016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Prishtina International Summer University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E0580-9E63-4D0A-9FB5-1B4D75C7E0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34245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7/2/2016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Prishtina International Summer University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E0580-9E63-4D0A-9FB5-1B4D75C7E0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820877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7/2/2016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Prishtina International Summer University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E0580-9E63-4D0A-9FB5-1B4D75C7E0E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44483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7/2/2016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Prishtina International Summer University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E0580-9E63-4D0A-9FB5-1B4D75C7E0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893286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7/2/2016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Prishtina International Summer University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E0580-9E63-4D0A-9FB5-1B4D75C7E0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157500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7/2/2016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Prishtina International Summer University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E0580-9E63-4D0A-9FB5-1B4D75C7E0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011987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Prishtina International Summer University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E0580-9E63-4D0A-9FB5-1B4D75C7E0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164755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Prishtina International Summer University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E0580-9E63-4D0A-9FB5-1B4D75C7E0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87315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5311" y="212474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737314"/>
          </a:xfrm>
        </p:spPr>
        <p:txBody>
          <a:bodyPr>
            <a:normAutofit/>
          </a:bodyPr>
          <a:lstStyle>
            <a:lvl1pPr algn="l">
              <a:defRPr sz="3600" b="1" cap="small" baseline="0">
                <a:solidFill>
                  <a:srgbClr val="C00000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1598344"/>
            <a:ext cx="10363826" cy="3424107"/>
          </a:xfrm>
        </p:spPr>
        <p:txBody>
          <a:bodyPr/>
          <a:lstStyle>
            <a:lvl1pPr>
              <a:defRPr sz="2400" b="1" cap="none" baseline="0">
                <a:solidFill>
                  <a:srgbClr val="002060"/>
                </a:solidFill>
              </a:defRPr>
            </a:lvl1pPr>
            <a:lvl2pPr>
              <a:defRPr cap="none" baseline="0">
                <a:solidFill>
                  <a:srgbClr val="002060"/>
                </a:solidFill>
              </a:defRPr>
            </a:lvl2pPr>
            <a:lvl3pPr>
              <a:defRPr cap="none" baseline="0">
                <a:solidFill>
                  <a:srgbClr val="002060"/>
                </a:solidFill>
              </a:defRPr>
            </a:lvl3pPr>
            <a:lvl4pPr>
              <a:defRPr cap="none" baseline="0">
                <a:solidFill>
                  <a:srgbClr val="002060"/>
                </a:solidFill>
              </a:defRPr>
            </a:lvl4pPr>
            <a:lvl5pPr>
              <a:defRPr cap="none" baseline="0">
                <a:solidFill>
                  <a:srgbClr val="00206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707024" y="6235371"/>
            <a:ext cx="2743200" cy="365125"/>
          </a:xfrm>
        </p:spPr>
        <p:txBody>
          <a:bodyPr/>
          <a:lstStyle>
            <a:lvl1pPr>
              <a:defRPr sz="1200"/>
            </a:lvl1pPr>
          </a:lstStyle>
          <a:p>
            <a:r>
              <a:rPr lang="en-US" dirty="0" smtClean="0"/>
              <a:t>7/2/2016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3774" y="6235372"/>
            <a:ext cx="6672887" cy="365125"/>
          </a:xfrm>
        </p:spPr>
        <p:txBody>
          <a:bodyPr/>
          <a:lstStyle>
            <a:lvl1pPr>
              <a:defRPr sz="1200"/>
            </a:lvl1pPr>
          </a:lstStyle>
          <a:p>
            <a:r>
              <a:rPr lang="en-US" dirty="0" smtClean="0"/>
              <a:t>Prishtina International Summer University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0587" y="6225758"/>
            <a:ext cx="764215" cy="365125"/>
          </a:xfrm>
        </p:spPr>
        <p:txBody>
          <a:bodyPr/>
          <a:lstStyle>
            <a:lvl1pPr>
              <a:defRPr sz="1200"/>
            </a:lvl1pPr>
          </a:lstStyle>
          <a:p>
            <a:fld id="{37EE0580-9E63-4D0A-9FB5-1B4D75C7E0E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60132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Prishtina International Summer University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E0580-9E63-4D0A-9FB5-1B4D75C7E0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06129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7/2/2016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Prishtina International Summer University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E0580-9E63-4D0A-9FB5-1B4D75C7E0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05424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7/2/2016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Prishtina International Summer University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E0580-9E63-4D0A-9FB5-1B4D75C7E0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91699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7/2/2016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Prishtina International Summer University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E0580-9E63-4D0A-9FB5-1B4D75C7E0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54564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537541" y="6248400"/>
            <a:ext cx="2743200" cy="365125"/>
          </a:xfrm>
        </p:spPr>
        <p:txBody>
          <a:bodyPr/>
          <a:lstStyle>
            <a:lvl1pPr>
              <a:defRPr sz="1400"/>
            </a:lvl1pPr>
          </a:lstStyle>
          <a:p>
            <a:r>
              <a:rPr lang="en-US" smtClean="0"/>
              <a:t>7/2/2016</a:t>
            </a:r>
            <a:endParaRPr lang="en-US" sz="16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25514" y="6241863"/>
            <a:ext cx="6672887" cy="365125"/>
          </a:xfrm>
        </p:spPr>
        <p:txBody>
          <a:bodyPr/>
          <a:lstStyle>
            <a:lvl1pPr>
              <a:defRPr sz="1400"/>
            </a:lvl1pPr>
          </a:lstStyle>
          <a:p>
            <a:r>
              <a:rPr lang="en-US" smtClean="0"/>
              <a:t>Prishtina International Summer University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72155" y="6241862"/>
            <a:ext cx="764215" cy="365125"/>
          </a:xfrm>
        </p:spPr>
        <p:txBody>
          <a:bodyPr/>
          <a:lstStyle>
            <a:lvl1pPr>
              <a:defRPr sz="1400"/>
            </a:lvl1pPr>
          </a:lstStyle>
          <a:p>
            <a:fld id="{37EE0580-9E63-4D0A-9FB5-1B4D75C7E0E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7348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7/2/2016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Prishtina International Summer University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E0580-9E63-4D0A-9FB5-1B4D75C7E0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838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7/2/2016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Prishtina International Summer University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E0580-9E63-4D0A-9FB5-1B4D75C7E0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35162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 cstate="print">
            <a:alphaModFix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7/2/2016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Prishtina International Summer University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37EE0580-9E63-4D0A-9FB5-1B4D75C7E0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18890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  <p:sldLayoutId id="2147483886" r:id="rId12"/>
    <p:sldLayoutId id="2147483887" r:id="rId13"/>
    <p:sldLayoutId id="2147483888" r:id="rId14"/>
    <p:sldLayoutId id="2147483889" r:id="rId15"/>
    <p:sldLayoutId id="2147483890" r:id="rId16"/>
    <p:sldLayoutId id="2147483891" r:id="rId17"/>
  </p:sldLayoutIdLst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.MOV"/><Relationship Id="rId2" Type="http://schemas.openxmlformats.org/officeDocument/2006/relationships/slideLayout" Target="../slideLayouts/slideLayout7.xml"/><Relationship Id="rId1" Type="http://schemas.openxmlformats.org/officeDocument/2006/relationships/video" Target="../media/media1.MOV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unfounder.com/" TargetMode="External"/><Relationship Id="rId2" Type="http://schemas.openxmlformats.org/officeDocument/2006/relationships/hyperlink" Target="mailto:support@sunfounder.com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4452" y="765751"/>
            <a:ext cx="8915399" cy="2262781"/>
          </a:xfrm>
        </p:spPr>
        <p:txBody>
          <a:bodyPr>
            <a:normAutofit fontScale="90000"/>
          </a:bodyPr>
          <a:lstStyle/>
          <a:p>
            <a:pPr algn="l"/>
            <a:r>
              <a:rPr lang="en-US" sz="5400" b="1" dirty="0" smtClean="0">
                <a:solidFill>
                  <a:srgbClr val="002060"/>
                </a:solidFill>
              </a:rPr>
              <a:t>Mechatronics -</a:t>
            </a:r>
            <a:br>
              <a:rPr lang="en-US" sz="5400" b="1" dirty="0" smtClean="0">
                <a:solidFill>
                  <a:srgbClr val="002060"/>
                </a:solidFill>
              </a:rPr>
            </a:br>
            <a:r>
              <a:rPr lang="en-US" sz="5400" b="1" dirty="0" smtClean="0">
                <a:solidFill>
                  <a:srgbClr val="002060"/>
                </a:solidFill>
              </a:rPr>
              <a:t>Hands-on Approach</a:t>
            </a:r>
            <a:br>
              <a:rPr lang="en-US" sz="5400" b="1" dirty="0" smtClean="0">
                <a:solidFill>
                  <a:srgbClr val="002060"/>
                </a:solidFill>
              </a:rPr>
            </a:br>
            <a:r>
              <a:rPr lang="en-US" sz="3600" b="1" dirty="0" smtClean="0">
                <a:solidFill>
                  <a:srgbClr val="002060"/>
                </a:solidFill>
              </a:rPr>
              <a:t/>
            </a:r>
            <a:br>
              <a:rPr lang="en-US" sz="3600" b="1" dirty="0" smtClean="0">
                <a:solidFill>
                  <a:srgbClr val="002060"/>
                </a:solidFill>
              </a:rPr>
            </a:br>
            <a:r>
              <a:rPr lang="en-US" sz="3100" b="1" dirty="0" smtClean="0">
                <a:solidFill>
                  <a:srgbClr val="002060"/>
                </a:solidFill>
              </a:rPr>
              <a:t>Session 3</a:t>
            </a:r>
            <a:endParaRPr lang="en-US" sz="6000" b="1" dirty="0">
              <a:solidFill>
                <a:srgbClr val="00206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4452" y="3552778"/>
            <a:ext cx="8697485" cy="2496877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b="1" dirty="0" smtClean="0">
                <a:solidFill>
                  <a:srgbClr val="C00000"/>
                </a:solidFill>
              </a:rPr>
              <a:t>Prof Ka C Cheok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1600" b="1" dirty="0" smtClean="0">
                <a:solidFill>
                  <a:srgbClr val="C00000"/>
                </a:solidFill>
              </a:rPr>
              <a:t>Electrical &amp; Computer Engineering </a:t>
            </a:r>
            <a:r>
              <a:rPr lang="en-US" sz="1600" b="1" dirty="0" err="1" smtClean="0">
                <a:solidFill>
                  <a:srgbClr val="C00000"/>
                </a:solidFill>
              </a:rPr>
              <a:t>Dept</a:t>
            </a:r>
            <a:endParaRPr lang="en-US" sz="1600" b="1" dirty="0" smtClean="0">
              <a:solidFill>
                <a:srgbClr val="C00000"/>
              </a:solidFill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1600" b="1" dirty="0" smtClean="0">
                <a:solidFill>
                  <a:srgbClr val="C00000"/>
                </a:solidFill>
              </a:rPr>
              <a:t>Oakland University, Rochester, MI, USA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b="1" dirty="0" smtClean="0">
              <a:solidFill>
                <a:srgbClr val="0070C0"/>
              </a:solidFill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b="1" dirty="0" smtClean="0">
                <a:solidFill>
                  <a:srgbClr val="C00000"/>
                </a:solidFill>
              </a:rPr>
              <a:t>Prof Arbnor Pajaziti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1600" b="1" dirty="0" smtClean="0">
                <a:solidFill>
                  <a:srgbClr val="C00000"/>
                </a:solidFill>
              </a:rPr>
              <a:t>Mechanical Engineering</a:t>
            </a:r>
            <a:endParaRPr lang="en-US" sz="1600" b="1" dirty="0">
              <a:solidFill>
                <a:srgbClr val="C00000"/>
              </a:solidFill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1600" b="1" dirty="0" smtClean="0">
                <a:solidFill>
                  <a:srgbClr val="C00000"/>
                </a:solidFill>
              </a:rPr>
              <a:t>University of Prishtina, Prishtina, Kosovo</a:t>
            </a:r>
            <a:endParaRPr lang="en-US" sz="1600" b="1" dirty="0">
              <a:solidFill>
                <a:srgbClr val="C00000"/>
              </a:solidFill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1600" b="1" dirty="0">
              <a:solidFill>
                <a:srgbClr val="0070C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7/2/2016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Prishtina International Summer University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C129A-479B-4853-A720-C4729D7B6580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24057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7/2/2016</a:t>
            </a:r>
            <a:endParaRPr lang="en-US" sz="16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Prishtina International Summer University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E0580-9E63-4D0A-9FB5-1B4D75C7E0E8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31051" y="923844"/>
            <a:ext cx="5486400" cy="48863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8455" y="923844"/>
            <a:ext cx="4970761" cy="381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9839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7/2/2016</a:t>
            </a:r>
            <a:endParaRPr lang="en-US" sz="16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Prishtina International Summer University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E0580-9E63-4D0A-9FB5-1B4D75C7E0E8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5" name="IMG_2430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123267" y="773946"/>
            <a:ext cx="8405248" cy="472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31808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6290" y="714563"/>
            <a:ext cx="10058400" cy="68580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b="1" dirty="0" smtClean="0"/>
              <a:t>Scope of this Course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276402" y="1563160"/>
            <a:ext cx="10058400" cy="428609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 smtClean="0">
                <a:latin typeface="Calibri" panose="020F0502020204030204" pitchFamily="34" charset="0"/>
              </a:rPr>
              <a:t>Overview of Mechatronics</a:t>
            </a:r>
          </a:p>
          <a:p>
            <a:pPr marL="0" indent="0">
              <a:buNone/>
            </a:pPr>
            <a:r>
              <a:rPr lang="en-US" sz="2000" dirty="0" smtClean="0">
                <a:latin typeface="Calibri" panose="020F0502020204030204" pitchFamily="34" charset="0"/>
              </a:rPr>
              <a:t>Microcontrollers – Intro to Arduino &amp; hands-on assignments</a:t>
            </a:r>
          </a:p>
          <a:p>
            <a:pPr marL="0" indent="0">
              <a:buNone/>
            </a:pPr>
            <a:r>
              <a:rPr lang="en-US" sz="2000" dirty="0" smtClean="0">
                <a:latin typeface="Calibri" panose="020F0502020204030204" pitchFamily="34" charset="0"/>
              </a:rPr>
              <a:t>Microcomputers &amp; Microcontrollers – Matlab + Arduino combo</a:t>
            </a:r>
          </a:p>
          <a:p>
            <a:pPr marL="0" indent="0">
              <a:buNone/>
            </a:pPr>
            <a:r>
              <a:rPr lang="en-US" sz="2000" dirty="0" smtClean="0">
                <a:latin typeface="Calibri" panose="020F0502020204030204" pitchFamily="34" charset="0"/>
              </a:rPr>
              <a:t>Feedback Control System – Simple closed-loop examples </a:t>
            </a:r>
          </a:p>
          <a:p>
            <a:pPr marL="0" indent="0">
              <a:buNone/>
            </a:pPr>
            <a:r>
              <a:rPr lang="en-US" sz="2000" dirty="0" smtClean="0">
                <a:latin typeface="Calibri" panose="020F0502020204030204" pitchFamily="34" charset="0"/>
              </a:rPr>
              <a:t>Matlab Video Processing &amp; Simulink Computer Vision – Examples &amp; demos</a:t>
            </a:r>
          </a:p>
          <a:p>
            <a:pPr marL="0" indent="0">
              <a:buNone/>
            </a:pPr>
            <a:r>
              <a:rPr lang="en-US" sz="2000" dirty="0" smtClean="0">
                <a:latin typeface="Calibri" panose="020F0502020204030204" pitchFamily="34" charset="0"/>
              </a:rPr>
              <a:t>Auto-Target Tracking Servo-System – Matlab + Arduino experiment</a:t>
            </a:r>
          </a:p>
          <a:p>
            <a:pPr marL="0" indent="0">
              <a:buNone/>
            </a:pPr>
            <a:r>
              <a:rPr lang="en-US" sz="2000" dirty="0" smtClean="0">
                <a:latin typeface="Calibri" panose="020F0502020204030204" pitchFamily="34" charset="0"/>
              </a:rPr>
              <a:t>Modeling</a:t>
            </a:r>
            <a:r>
              <a:rPr lang="en-US" sz="2000" dirty="0">
                <a:latin typeface="Calibri" panose="020F0502020204030204" pitchFamily="34" charset="0"/>
              </a:rPr>
              <a:t>, Simulation &amp; Visualization of Mechatronics </a:t>
            </a:r>
            <a:r>
              <a:rPr lang="en-US" sz="2000" dirty="0" smtClean="0">
                <a:latin typeface="Calibri" panose="020F0502020204030204" pitchFamily="34" charset="0"/>
              </a:rPr>
              <a:t>- Matlab Simscape (time permitting)</a:t>
            </a:r>
            <a:endParaRPr lang="en-US" sz="200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000" dirty="0" smtClean="0">
                <a:latin typeface="Calibri" panose="020F0502020204030204" pitchFamily="34" charset="0"/>
              </a:rPr>
              <a:t>Other Aspects of Mechatronics</a:t>
            </a:r>
          </a:p>
          <a:p>
            <a:pPr marL="0" indent="0">
              <a:buNone/>
            </a:pPr>
            <a:endParaRPr lang="en-US" sz="2000" dirty="0" smtClean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US" sz="2000" dirty="0" smtClean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1400" dirty="0" smtClean="0"/>
              <a:t>7/2/2016</a:t>
            </a:r>
            <a:endParaRPr lang="en-US" sz="14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400" dirty="0" smtClean="0"/>
              <a:t>Prishtina International Summer University</a:t>
            </a:r>
            <a:endParaRPr lang="en-US" sz="1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E0580-9E63-4D0A-9FB5-1B4D75C7E0E8}" type="slidenum">
              <a:rPr lang="en-US" sz="1400" smtClean="0"/>
              <a:pPr/>
              <a:t>2</a:t>
            </a:fld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7686979" y="498325"/>
            <a:ext cx="326571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i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Tell me and I will forget; </a:t>
            </a:r>
            <a:endParaRPr lang="en-US" sz="1400" b="1" i="1" dirty="0" smtClean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en-US" sz="1400" b="1" i="1" dirty="0" smtClean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show </a:t>
            </a:r>
            <a:r>
              <a:rPr lang="en-US" sz="1400" b="1" i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me and I will remember; </a:t>
            </a:r>
            <a:endParaRPr lang="en-US" sz="1400" b="1" i="1" dirty="0" smtClean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en-US" sz="1400" b="1" i="1" dirty="0" smtClean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but </a:t>
            </a:r>
            <a:r>
              <a:rPr lang="en-US" sz="1400" b="1" i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involve me and I will understand.</a:t>
            </a:r>
            <a:endParaRPr lang="en-US" sz="1400" b="1" i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913774" y="1636670"/>
            <a:ext cx="6928368" cy="982835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1056290" y="2171190"/>
            <a:ext cx="7343791" cy="78764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86667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7/2/2016</a:t>
            </a:r>
            <a:endParaRPr lang="en-US" sz="16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Prishtina International Summer University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E0580-9E63-4D0A-9FB5-1B4D75C7E0E8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79741" y="1134346"/>
            <a:ext cx="9992414" cy="830997"/>
          </a:xfrm>
          <a:prstGeom prst="rect">
            <a:avLst/>
          </a:prstGeom>
          <a:solidFill>
            <a:srgbClr val="CCECFF"/>
          </a:solidFill>
        </p:spPr>
        <p:txBody>
          <a:bodyPr wrap="square">
            <a:spAutoFit/>
          </a:bodyPr>
          <a:lstStyle/>
          <a:p>
            <a:r>
              <a:rPr lang="en-US" sz="2800" b="1" cap="small" dirty="0" smtClean="0">
                <a:solidFill>
                  <a:srgbClr val="C00000"/>
                </a:solidFill>
                <a:latin typeface="Calibri" panose="020F0502020204030204" pitchFamily="34" charset="0"/>
              </a:rPr>
              <a:t>A) Lesson 11 Light Tracker  … to complete </a:t>
            </a:r>
            <a:r>
              <a:rPr lang="en-US" sz="2800" b="1" cap="small" dirty="0" err="1" smtClean="0">
                <a:solidFill>
                  <a:srgbClr val="C00000"/>
                </a:solidFill>
                <a:latin typeface="Calibri" panose="020F0502020204030204" pitchFamily="34" charset="0"/>
              </a:rPr>
              <a:t>SunFounder</a:t>
            </a:r>
            <a:r>
              <a:rPr lang="en-US" sz="2800" b="1" cap="small" dirty="0" smtClean="0">
                <a:solidFill>
                  <a:srgbClr val="C00000"/>
                </a:solidFill>
                <a:latin typeface="Calibri" panose="020F0502020204030204" pitchFamily="34" charset="0"/>
              </a:rPr>
              <a:t> version</a:t>
            </a:r>
          </a:p>
          <a:p>
            <a:pPr lvl="1"/>
            <a:r>
              <a:rPr lang="en-US" sz="20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Explanation of principle, hardware, software</a:t>
            </a:r>
          </a:p>
        </p:txBody>
      </p:sp>
      <p:sp>
        <p:nvSpPr>
          <p:cNvPr id="8" name="Rectangle 7"/>
          <p:cNvSpPr/>
          <p:nvPr/>
        </p:nvSpPr>
        <p:spPr>
          <a:xfrm>
            <a:off x="737812" y="2286247"/>
            <a:ext cx="9476271" cy="1138773"/>
          </a:xfrm>
          <a:prstGeom prst="rect">
            <a:avLst/>
          </a:prstGeom>
          <a:solidFill>
            <a:srgbClr val="CCECFF"/>
          </a:solidFill>
        </p:spPr>
        <p:txBody>
          <a:bodyPr wrap="square">
            <a:spAutoFit/>
          </a:bodyPr>
          <a:lstStyle/>
          <a:p>
            <a:r>
              <a:rPr lang="en-US" sz="2800" b="1" cap="small" dirty="0" smtClean="0">
                <a:solidFill>
                  <a:srgbClr val="C00000"/>
                </a:solidFill>
                <a:latin typeface="Calibri" panose="020F0502020204030204" pitchFamily="34" charset="0"/>
              </a:rPr>
              <a:t>B) Light Tracker  … modify and write own Arduino version</a:t>
            </a:r>
          </a:p>
          <a:p>
            <a:pPr lvl="1"/>
            <a:r>
              <a:rPr lang="en-US" sz="20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Explanation of Arduino serial communication program &amp; code</a:t>
            </a:r>
          </a:p>
          <a:p>
            <a:pPr lvl="1"/>
            <a:r>
              <a:rPr lang="en-US" sz="20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Serial </a:t>
            </a:r>
            <a:r>
              <a:rPr lang="en-US" sz="2000" b="1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comm</a:t>
            </a:r>
            <a:r>
              <a:rPr lang="en-US" sz="20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 viewer in SKETCH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59528" y="334570"/>
            <a:ext cx="10058400" cy="685800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Today’s Goal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50978" y="3745924"/>
            <a:ext cx="9421177" cy="1446550"/>
          </a:xfrm>
          <a:prstGeom prst="rect">
            <a:avLst/>
          </a:prstGeom>
          <a:solidFill>
            <a:srgbClr val="CCECFF"/>
          </a:solidFill>
        </p:spPr>
        <p:txBody>
          <a:bodyPr wrap="square">
            <a:spAutoFit/>
          </a:bodyPr>
          <a:lstStyle/>
          <a:p>
            <a:r>
              <a:rPr lang="en-US" sz="2800" b="1" cap="small" dirty="0" smtClean="0">
                <a:solidFill>
                  <a:srgbClr val="C00000"/>
                </a:solidFill>
                <a:latin typeface="Calibri" panose="020F0502020204030204" pitchFamily="34" charset="0"/>
              </a:rPr>
              <a:t>C) Light Tracker  … write own Arduino + Matlab version</a:t>
            </a:r>
          </a:p>
          <a:p>
            <a:pPr lvl="1"/>
            <a:r>
              <a:rPr lang="en-US" sz="20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Intro to Matlab</a:t>
            </a:r>
          </a:p>
          <a:p>
            <a:pPr lvl="1"/>
            <a:r>
              <a:rPr lang="en-US" sz="20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Matlab commands for serial communication, parsing a string, plotting</a:t>
            </a:r>
          </a:p>
          <a:p>
            <a:pPr lvl="1"/>
            <a:r>
              <a:rPr lang="en-US" sz="20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Arduino </a:t>
            </a:r>
            <a:r>
              <a:rPr lang="en-US" sz="2000" b="1" dirty="0" smtClean="0">
                <a:solidFill>
                  <a:srgbClr val="00206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 Matlab program</a:t>
            </a:r>
            <a:endParaRPr lang="en-US" sz="2000" b="1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5439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ttps://www.sunfounder.com/media/wysiwyg/swatches/basic_kit_for_Arduino/11_Automatically_Tracking_Light_Source/Automatically_Tracking_Light_Source2.png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9833" y="1627227"/>
            <a:ext cx="3177150" cy="194754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7/2/2016</a:t>
            </a:r>
            <a:endParaRPr lang="en-US" sz="16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Prishtina International Summer University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E0580-9E63-4D0A-9FB5-1B4D75C7E0E8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12531" y="276769"/>
            <a:ext cx="11814154" cy="646331"/>
          </a:xfrm>
          <a:prstGeom prst="rect">
            <a:avLst/>
          </a:prstGeom>
          <a:solidFill>
            <a:srgbClr val="CCECFF"/>
          </a:solidFill>
        </p:spPr>
        <p:txBody>
          <a:bodyPr wrap="square">
            <a:spAutoFit/>
          </a:bodyPr>
          <a:lstStyle/>
          <a:p>
            <a:r>
              <a:rPr lang="en-US" sz="3600" b="1" cap="small" dirty="0" smtClean="0">
                <a:solidFill>
                  <a:srgbClr val="C00000"/>
                </a:solidFill>
                <a:latin typeface="Calibri" panose="020F0502020204030204" pitchFamily="34" charset="0"/>
              </a:rPr>
              <a:t>A) Lesson 11 Light Tracking  … complete </a:t>
            </a:r>
            <a:r>
              <a:rPr lang="en-US" sz="3600" b="1" cap="small" dirty="0" err="1" smtClean="0">
                <a:solidFill>
                  <a:srgbClr val="C00000"/>
                </a:solidFill>
                <a:latin typeface="Calibri" panose="020F0502020204030204" pitchFamily="34" charset="0"/>
              </a:rPr>
              <a:t>SunFounder</a:t>
            </a:r>
            <a:r>
              <a:rPr lang="en-US" sz="3600" b="1" cap="small" dirty="0" smtClean="0">
                <a:solidFill>
                  <a:srgbClr val="C00000"/>
                </a:solidFill>
                <a:latin typeface="Calibri" panose="020F0502020204030204" pitchFamily="34" charset="0"/>
              </a:rPr>
              <a:t> version</a:t>
            </a:r>
            <a:endParaRPr lang="en-US" sz="3600" b="1" cap="small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pic>
        <p:nvPicPr>
          <p:cNvPr id="10" name="Picture 9" descr="https://www.sunfounder.com/media/wysiwyg/swatches/basic_kit_for_Arduino/11_Automatically_Tracking_Light_Source/1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531" y="3260627"/>
            <a:ext cx="3046562" cy="336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https://www.sunfounder.com/media/wysiwyg/swatches/basic_kit_for_Arduino/11_Automatically_Tracking_Light_Source/Automatically_Tracking_Light_Source3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55251" y="1739800"/>
            <a:ext cx="6181119" cy="469116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/>
          <p:cNvSpPr/>
          <p:nvPr/>
        </p:nvSpPr>
        <p:spPr>
          <a:xfrm>
            <a:off x="1013957" y="1036636"/>
            <a:ext cx="9266784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500"/>
              </a:lnSpc>
            </a:pPr>
            <a:r>
              <a:rPr lang="en-US" sz="1400" dirty="0">
                <a:solidFill>
                  <a:srgbClr val="6666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servo motor and the </a:t>
            </a:r>
            <a:r>
              <a:rPr lang="en-US" sz="1400" dirty="0" err="1">
                <a:solidFill>
                  <a:srgbClr val="6666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photoresistor</a:t>
            </a:r>
            <a:r>
              <a:rPr lang="en-US" sz="1400" dirty="0">
                <a:solidFill>
                  <a:srgbClr val="6666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scan and look for light source in 180 degree and record the location of light source. After finishing scanning, the servo motor and the </a:t>
            </a:r>
            <a:r>
              <a:rPr lang="en-US" sz="1400" dirty="0" err="1">
                <a:solidFill>
                  <a:srgbClr val="6666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photoresistor</a:t>
            </a:r>
            <a:r>
              <a:rPr lang="en-US" sz="1400" dirty="0">
                <a:solidFill>
                  <a:srgbClr val="6666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stop at the direction of light source.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2886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7/2/2016</a:t>
            </a:r>
            <a:endParaRPr lang="en-US" sz="16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Prishtina International Summer University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E0580-9E63-4D0A-9FB5-1B4D75C7E0E8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68844" y="394958"/>
            <a:ext cx="5854464" cy="523220"/>
          </a:xfrm>
          <a:prstGeom prst="rect">
            <a:avLst/>
          </a:prstGeom>
          <a:solidFill>
            <a:srgbClr val="CCECFF"/>
          </a:solidFill>
        </p:spPr>
        <p:txBody>
          <a:bodyPr wrap="square">
            <a:spAutoFit/>
          </a:bodyPr>
          <a:lstStyle/>
          <a:p>
            <a:r>
              <a:rPr lang="en-US" sz="2800" b="1" cap="small" dirty="0" smtClean="0">
                <a:solidFill>
                  <a:srgbClr val="C00000"/>
                </a:solidFill>
                <a:latin typeface="Calibri" panose="020F0502020204030204" pitchFamily="34" charset="0"/>
              </a:rPr>
              <a:t>Lesson 11 Servo … </a:t>
            </a:r>
            <a:r>
              <a:rPr lang="en-US" sz="2800" b="1" cap="small" dirty="0" err="1" smtClean="0">
                <a:solidFill>
                  <a:srgbClr val="C00000"/>
                </a:solidFill>
                <a:latin typeface="Calibri" panose="020F0502020204030204" pitchFamily="34" charset="0"/>
              </a:rPr>
              <a:t>contd</a:t>
            </a:r>
            <a:endParaRPr lang="en-US" sz="2800" b="1" cap="small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57262" y="506379"/>
            <a:ext cx="4920146" cy="5742021"/>
          </a:xfrm>
          <a:prstGeom prst="rect">
            <a:avLst/>
          </a:prstGeom>
        </p:spPr>
      </p:pic>
      <p:pic>
        <p:nvPicPr>
          <p:cNvPr id="9" name="Picture 8" descr="https://www.sunfounder.com/media/wysiwyg/swatches/basic_kit_for_Arduino/11_Automatically_Tracking_Light_Source/Automatically_Tracking_Light_Source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3528" y="1876533"/>
            <a:ext cx="5859780" cy="3879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043399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7/2/2016</a:t>
            </a:r>
            <a:endParaRPr lang="en-US" sz="16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Prishtina</a:t>
            </a:r>
            <a:r>
              <a:rPr lang="en-US" dirty="0" smtClean="0"/>
              <a:t> International Summer University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E0580-9E63-4D0A-9FB5-1B4D75C7E0E8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05337" y="207392"/>
            <a:ext cx="11257876" cy="646331"/>
          </a:xfrm>
          <a:prstGeom prst="rect">
            <a:avLst/>
          </a:prstGeom>
          <a:solidFill>
            <a:srgbClr val="CCECFF"/>
          </a:solidFill>
        </p:spPr>
        <p:txBody>
          <a:bodyPr wrap="square">
            <a:spAutoFit/>
          </a:bodyPr>
          <a:lstStyle/>
          <a:p>
            <a:r>
              <a:rPr lang="en-US" sz="3600" b="1" cap="small" dirty="0" smtClean="0">
                <a:solidFill>
                  <a:srgbClr val="C00000"/>
                </a:solidFill>
                <a:latin typeface="Calibri" panose="020F0502020204030204" pitchFamily="34" charset="0"/>
              </a:rPr>
              <a:t>B) Light Tracker  … modify and write own Arduino version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440290" y="853723"/>
            <a:ext cx="6096000" cy="54476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/********************************************************************</a:t>
            </a:r>
          </a:p>
          <a:p>
            <a:r>
              <a:rPr lang="en-US" sz="1200" dirty="0"/>
              <a:t> * name : Automatically Tracking Light Source</a:t>
            </a:r>
          </a:p>
          <a:p>
            <a:r>
              <a:rPr lang="en-US" sz="1200" dirty="0"/>
              <a:t> * function :  if you use a flashlight to shine the </a:t>
            </a:r>
            <a:r>
              <a:rPr lang="en-US" sz="1200" dirty="0" err="1"/>
              <a:t>photoresistor</a:t>
            </a:r>
            <a:r>
              <a:rPr lang="en-US" sz="1200" dirty="0"/>
              <a:t>,</a:t>
            </a:r>
          </a:p>
          <a:p>
            <a:r>
              <a:rPr lang="en-US" sz="1200" dirty="0"/>
              <a:t> * you will see the servo motor and the </a:t>
            </a:r>
            <a:r>
              <a:rPr lang="en-US" sz="1200" dirty="0" err="1"/>
              <a:t>photoresistor</a:t>
            </a:r>
            <a:r>
              <a:rPr lang="en-US" sz="1200" dirty="0"/>
              <a:t> rotate, </a:t>
            </a:r>
          </a:p>
          <a:p>
            <a:r>
              <a:rPr lang="en-US" sz="1200" dirty="0"/>
              <a:t> * and finally stop at the direction of light source.</a:t>
            </a:r>
          </a:p>
          <a:p>
            <a:r>
              <a:rPr lang="en-US" sz="1200" dirty="0"/>
              <a:t> ***********************************************************************/</a:t>
            </a:r>
          </a:p>
          <a:p>
            <a:r>
              <a:rPr lang="en-US" sz="1200" dirty="0"/>
              <a:t>//Email: </a:t>
            </a:r>
            <a:r>
              <a:rPr lang="en-US" sz="1200" dirty="0" smtClean="0">
                <a:hlinkClick r:id="rId2"/>
              </a:rPr>
              <a:t>support@sunfounder.com</a:t>
            </a:r>
            <a:r>
              <a:rPr lang="en-US" sz="1200" dirty="0" smtClean="0"/>
              <a:t>    //</a:t>
            </a:r>
            <a:r>
              <a:rPr lang="en-US" sz="1200" dirty="0"/>
              <a:t>Website: </a:t>
            </a:r>
            <a:r>
              <a:rPr lang="en-US" sz="1200" dirty="0" smtClean="0">
                <a:hlinkClick r:id="rId3"/>
              </a:rPr>
              <a:t>www.sunfounder.com</a:t>
            </a:r>
            <a:endParaRPr lang="en-US" sz="1200" dirty="0" smtClean="0"/>
          </a:p>
          <a:p>
            <a:r>
              <a:rPr lang="en-US" sz="1200" dirty="0" smtClean="0"/>
              <a:t>// </a:t>
            </a:r>
            <a:r>
              <a:rPr lang="en-US" sz="1200" dirty="0" err="1" smtClean="0"/>
              <a:t>KaC’s</a:t>
            </a:r>
            <a:r>
              <a:rPr lang="en-US" sz="1200" dirty="0" smtClean="0"/>
              <a:t> version  July 2016     …  write your name here</a:t>
            </a:r>
            <a:endParaRPr lang="en-US" sz="1200" dirty="0"/>
          </a:p>
          <a:p>
            <a:endParaRPr lang="en-US" sz="1200" dirty="0"/>
          </a:p>
          <a:p>
            <a:r>
              <a:rPr lang="en-US" sz="1200" dirty="0"/>
              <a:t>#include &lt;</a:t>
            </a:r>
            <a:r>
              <a:rPr lang="en-US" sz="1200" dirty="0" err="1"/>
              <a:t>Servo.h</a:t>
            </a:r>
            <a:r>
              <a:rPr lang="en-US" sz="1200" dirty="0"/>
              <a:t>&gt;</a:t>
            </a:r>
          </a:p>
          <a:p>
            <a:r>
              <a:rPr lang="en-US" sz="1200" dirty="0" err="1"/>
              <a:t>const</a:t>
            </a:r>
            <a:r>
              <a:rPr lang="en-US" sz="1200" dirty="0"/>
              <a:t> </a:t>
            </a:r>
            <a:r>
              <a:rPr lang="en-US" sz="1200" dirty="0" err="1"/>
              <a:t>int</a:t>
            </a:r>
            <a:r>
              <a:rPr lang="en-US" sz="1200" dirty="0"/>
              <a:t> </a:t>
            </a:r>
            <a:r>
              <a:rPr lang="en-US" sz="1200" dirty="0" err="1"/>
              <a:t>photocellPin</a:t>
            </a:r>
            <a:r>
              <a:rPr lang="en-US" sz="1200" dirty="0"/>
              <a:t> = A0;</a:t>
            </a:r>
          </a:p>
          <a:p>
            <a:r>
              <a:rPr lang="en-US" sz="1200" dirty="0"/>
              <a:t>/************************************************/</a:t>
            </a:r>
          </a:p>
          <a:p>
            <a:r>
              <a:rPr lang="en-US" sz="1200" dirty="0"/>
              <a:t>Servo </a:t>
            </a:r>
            <a:r>
              <a:rPr lang="en-US" sz="1200" dirty="0" err="1"/>
              <a:t>myservo</a:t>
            </a:r>
            <a:r>
              <a:rPr lang="en-US" sz="1200" dirty="0"/>
              <a:t>;//create servo object to control a servo</a:t>
            </a:r>
          </a:p>
          <a:p>
            <a:endParaRPr lang="en-US" sz="1200" dirty="0"/>
          </a:p>
          <a:p>
            <a:r>
              <a:rPr lang="en-US" sz="1200" dirty="0" err="1"/>
              <a:t>int</a:t>
            </a:r>
            <a:r>
              <a:rPr lang="en-US" sz="1200" dirty="0"/>
              <a:t> </a:t>
            </a:r>
            <a:r>
              <a:rPr lang="en-US" sz="1200" dirty="0" err="1"/>
              <a:t>outputValue</a:t>
            </a:r>
            <a:r>
              <a:rPr lang="en-US" sz="1200" dirty="0"/>
              <a:t> = 0;</a:t>
            </a:r>
          </a:p>
          <a:p>
            <a:r>
              <a:rPr lang="en-US" sz="1200" dirty="0" err="1"/>
              <a:t>int</a:t>
            </a:r>
            <a:r>
              <a:rPr lang="en-US" sz="1200" dirty="0"/>
              <a:t> angle[] = {0,10, 20, 30, 40, 50, 60,70, 80, 90, 100,110,120,130,140,150,160,170,180};</a:t>
            </a:r>
          </a:p>
          <a:p>
            <a:r>
              <a:rPr lang="en-US" sz="1200" dirty="0" err="1"/>
              <a:t>int</a:t>
            </a:r>
            <a:r>
              <a:rPr lang="en-US" sz="1200" dirty="0"/>
              <a:t> </a:t>
            </a:r>
            <a:r>
              <a:rPr lang="en-US" sz="1200" dirty="0" err="1"/>
              <a:t>maxVal</a:t>
            </a:r>
            <a:r>
              <a:rPr lang="en-US" sz="1200" dirty="0"/>
              <a:t> = 0;</a:t>
            </a:r>
          </a:p>
          <a:p>
            <a:r>
              <a:rPr lang="en-US" sz="1200" dirty="0" err="1"/>
              <a:t>int</a:t>
            </a:r>
            <a:r>
              <a:rPr lang="en-US" sz="1200" dirty="0"/>
              <a:t> </a:t>
            </a:r>
            <a:r>
              <a:rPr lang="en-US" sz="1200" dirty="0" err="1"/>
              <a:t>maxPos</a:t>
            </a:r>
            <a:r>
              <a:rPr lang="en-US" sz="1200" dirty="0"/>
              <a:t> = 0;</a:t>
            </a:r>
          </a:p>
          <a:p>
            <a:r>
              <a:rPr lang="en-US" sz="1200" dirty="0"/>
              <a:t>char End = </a:t>
            </a:r>
            <a:r>
              <a:rPr lang="en-US" sz="1200" dirty="0" err="1"/>
              <a:t>'r</a:t>
            </a:r>
            <a:r>
              <a:rPr lang="en-US" sz="1200" dirty="0"/>
              <a:t>';</a:t>
            </a:r>
          </a:p>
          <a:p>
            <a:r>
              <a:rPr lang="en-US" sz="1200" dirty="0"/>
              <a:t>/*************************************************/</a:t>
            </a:r>
          </a:p>
          <a:p>
            <a:r>
              <a:rPr lang="en-US" sz="1200" dirty="0"/>
              <a:t>void setup()</a:t>
            </a:r>
          </a:p>
          <a:p>
            <a:r>
              <a:rPr lang="en-US" sz="1200" dirty="0"/>
              <a:t>{</a:t>
            </a:r>
          </a:p>
          <a:p>
            <a:r>
              <a:rPr lang="en-US" sz="1200" dirty="0"/>
              <a:t>  </a:t>
            </a:r>
            <a:r>
              <a:rPr lang="en-US" sz="1200" dirty="0" err="1"/>
              <a:t>Serial.begin</a:t>
            </a:r>
            <a:r>
              <a:rPr lang="en-US" sz="1200" dirty="0"/>
              <a:t>(9600);</a:t>
            </a:r>
          </a:p>
          <a:p>
            <a:r>
              <a:rPr lang="en-US" sz="1200" dirty="0"/>
              <a:t>  </a:t>
            </a:r>
            <a:r>
              <a:rPr lang="en-US" sz="1200" dirty="0" err="1"/>
              <a:t>myservo.attach</a:t>
            </a:r>
            <a:r>
              <a:rPr lang="en-US" sz="1200" dirty="0"/>
              <a:t>(9);//</a:t>
            </a:r>
            <a:r>
              <a:rPr lang="en-US" sz="1200" dirty="0" err="1"/>
              <a:t>attachs</a:t>
            </a:r>
            <a:r>
              <a:rPr lang="en-US" sz="1200" dirty="0"/>
              <a:t> the servo on pin 9 to servo object</a:t>
            </a:r>
          </a:p>
          <a:p>
            <a:r>
              <a:rPr lang="en-US" sz="1200" dirty="0"/>
              <a:t>  </a:t>
            </a:r>
            <a:r>
              <a:rPr lang="en-US" sz="1200" dirty="0" err="1"/>
              <a:t>myservo.write</a:t>
            </a:r>
            <a:r>
              <a:rPr lang="en-US" sz="1200" dirty="0"/>
              <a:t>(angle[0]); delay(500);</a:t>
            </a:r>
          </a:p>
          <a:p>
            <a:r>
              <a:rPr lang="en-US" sz="1200" dirty="0"/>
              <a:t>  </a:t>
            </a:r>
            <a:r>
              <a:rPr lang="en-US" sz="1200" dirty="0" err="1"/>
              <a:t>Serial.print</a:t>
            </a:r>
            <a:r>
              <a:rPr lang="en-US" sz="1200" dirty="0"/>
              <a:t>("       Angle   Value"); </a:t>
            </a:r>
            <a:r>
              <a:rPr lang="en-US" sz="1200" dirty="0" err="1"/>
              <a:t>Serial.println</a:t>
            </a:r>
            <a:r>
              <a:rPr lang="en-US" sz="1200" dirty="0"/>
              <a:t>();</a:t>
            </a:r>
          </a:p>
          <a:p>
            <a:r>
              <a:rPr lang="en-US" sz="1200" dirty="0"/>
              <a:t>}</a:t>
            </a:r>
          </a:p>
          <a:p>
            <a:r>
              <a:rPr lang="en-US" sz="1200" smtClean="0"/>
              <a:t>/*************************************************/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6511003" y="856357"/>
            <a:ext cx="3642102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void loop()</a:t>
            </a:r>
          </a:p>
          <a:p>
            <a:r>
              <a:rPr lang="en-US" sz="1200" dirty="0"/>
              <a:t>{</a:t>
            </a:r>
          </a:p>
          <a:p>
            <a:r>
              <a:rPr lang="en-US" sz="1200" dirty="0"/>
              <a:t>  for(</a:t>
            </a:r>
            <a:r>
              <a:rPr lang="en-US" sz="1200" dirty="0" err="1"/>
              <a:t>int</a:t>
            </a:r>
            <a:r>
              <a:rPr lang="en-US" sz="1200" dirty="0"/>
              <a:t> </a:t>
            </a:r>
            <a:r>
              <a:rPr lang="en-US" sz="1200" dirty="0" err="1"/>
              <a:t>i</a:t>
            </a:r>
            <a:r>
              <a:rPr lang="en-US" sz="1200" dirty="0"/>
              <a:t> = 0; </a:t>
            </a:r>
            <a:r>
              <a:rPr lang="en-US" sz="1200" dirty="0" err="1"/>
              <a:t>i</a:t>
            </a:r>
            <a:r>
              <a:rPr lang="en-US" sz="1200" dirty="0"/>
              <a:t> &lt; 19; </a:t>
            </a:r>
            <a:r>
              <a:rPr lang="en-US" sz="1200" dirty="0" err="1"/>
              <a:t>i</a:t>
            </a:r>
            <a:r>
              <a:rPr lang="en-US" sz="1200" dirty="0"/>
              <a:t> ++)</a:t>
            </a:r>
          </a:p>
          <a:p>
            <a:r>
              <a:rPr lang="en-US" sz="1200" dirty="0"/>
              <a:t>  {</a:t>
            </a:r>
          </a:p>
          <a:p>
            <a:r>
              <a:rPr lang="en-US" sz="1200" dirty="0"/>
              <a:t>    </a:t>
            </a:r>
            <a:r>
              <a:rPr lang="en-US" sz="1200" dirty="0" err="1"/>
              <a:t>myservo.write</a:t>
            </a:r>
            <a:r>
              <a:rPr lang="en-US" sz="1200" dirty="0"/>
              <a:t>(angle[</a:t>
            </a:r>
            <a:r>
              <a:rPr lang="en-US" sz="1200" dirty="0" err="1"/>
              <a:t>i</a:t>
            </a:r>
            <a:r>
              <a:rPr lang="en-US" sz="1200" dirty="0"/>
              <a:t>]);//write the angle to servo</a:t>
            </a:r>
          </a:p>
          <a:p>
            <a:r>
              <a:rPr lang="en-US" sz="1200" dirty="0"/>
              <a:t>    </a:t>
            </a:r>
            <a:r>
              <a:rPr lang="en-US" sz="1200" dirty="0" err="1"/>
              <a:t>outputValue</a:t>
            </a:r>
            <a:r>
              <a:rPr lang="en-US" sz="1200" dirty="0"/>
              <a:t> = </a:t>
            </a:r>
            <a:r>
              <a:rPr lang="en-US" sz="1200" dirty="0" err="1"/>
              <a:t>analogRead</a:t>
            </a:r>
            <a:r>
              <a:rPr lang="en-US" sz="1200" dirty="0"/>
              <a:t>(</a:t>
            </a:r>
            <a:r>
              <a:rPr lang="en-US" sz="1200" dirty="0" err="1"/>
              <a:t>photocellPin</a:t>
            </a:r>
            <a:r>
              <a:rPr lang="en-US" sz="1200" dirty="0"/>
              <a:t>);//read the value of A0</a:t>
            </a:r>
          </a:p>
          <a:p>
            <a:r>
              <a:rPr lang="en-US" sz="1200" dirty="0"/>
              <a:t>    </a:t>
            </a:r>
            <a:r>
              <a:rPr lang="en-US" sz="1200" dirty="0" err="1"/>
              <a:t>Serial.print</a:t>
            </a:r>
            <a:r>
              <a:rPr lang="en-US" sz="1200" dirty="0"/>
              <a:t>("$");</a:t>
            </a:r>
          </a:p>
          <a:p>
            <a:r>
              <a:rPr lang="en-US" sz="1200" dirty="0"/>
              <a:t>    </a:t>
            </a:r>
            <a:r>
              <a:rPr lang="en-US" sz="1200" dirty="0" err="1"/>
              <a:t>Serial.print</a:t>
            </a:r>
            <a:r>
              <a:rPr lang="en-US" sz="1200" dirty="0"/>
              <a:t>(</a:t>
            </a:r>
            <a:r>
              <a:rPr lang="en-US" sz="1200" dirty="0" err="1"/>
              <a:t>i</a:t>
            </a:r>
            <a:r>
              <a:rPr lang="en-US" sz="1200" dirty="0"/>
              <a:t>);</a:t>
            </a:r>
          </a:p>
          <a:p>
            <a:r>
              <a:rPr lang="en-US" sz="1200" dirty="0"/>
              <a:t>    </a:t>
            </a:r>
            <a:r>
              <a:rPr lang="en-US" sz="1200" dirty="0" err="1"/>
              <a:t>Serial.print</a:t>
            </a:r>
            <a:r>
              <a:rPr lang="en-US" sz="1200" dirty="0"/>
              <a:t>(",\t");</a:t>
            </a:r>
          </a:p>
          <a:p>
            <a:r>
              <a:rPr lang="en-US" sz="1200" dirty="0"/>
              <a:t>    </a:t>
            </a:r>
            <a:r>
              <a:rPr lang="en-US" sz="1200" dirty="0" err="1"/>
              <a:t>Serial.print</a:t>
            </a:r>
            <a:r>
              <a:rPr lang="en-US" sz="1200" dirty="0"/>
              <a:t>(angle[</a:t>
            </a:r>
            <a:r>
              <a:rPr lang="en-US" sz="1200" dirty="0" err="1"/>
              <a:t>i</a:t>
            </a:r>
            <a:r>
              <a:rPr lang="en-US" sz="1200" dirty="0"/>
              <a:t>]); </a:t>
            </a:r>
          </a:p>
          <a:p>
            <a:r>
              <a:rPr lang="en-US" sz="1200" dirty="0"/>
              <a:t>    </a:t>
            </a:r>
            <a:r>
              <a:rPr lang="en-US" sz="1200" dirty="0" err="1"/>
              <a:t>Serial.print</a:t>
            </a:r>
            <a:r>
              <a:rPr lang="en-US" sz="1200" dirty="0"/>
              <a:t>(",\t"); </a:t>
            </a:r>
          </a:p>
          <a:p>
            <a:r>
              <a:rPr lang="en-US" sz="1200" dirty="0"/>
              <a:t>    </a:t>
            </a:r>
            <a:r>
              <a:rPr lang="en-US" sz="1200" dirty="0" err="1"/>
              <a:t>Serial.print</a:t>
            </a:r>
            <a:r>
              <a:rPr lang="en-US" sz="1200" dirty="0"/>
              <a:t>(</a:t>
            </a:r>
            <a:r>
              <a:rPr lang="en-US" sz="1200" dirty="0" err="1"/>
              <a:t>outputValue</a:t>
            </a:r>
            <a:r>
              <a:rPr lang="en-US" sz="1200" dirty="0"/>
              <a:t>);</a:t>
            </a:r>
          </a:p>
          <a:p>
            <a:r>
              <a:rPr lang="en-US" sz="1200" dirty="0"/>
              <a:t>    </a:t>
            </a:r>
            <a:r>
              <a:rPr lang="en-US" sz="1200" dirty="0" err="1"/>
              <a:t>Serial.println</a:t>
            </a:r>
            <a:r>
              <a:rPr lang="en-US" sz="1200" dirty="0"/>
              <a:t>(',');</a:t>
            </a:r>
          </a:p>
          <a:p>
            <a:r>
              <a:rPr lang="en-US" sz="1200" dirty="0"/>
              <a:t>    if(</a:t>
            </a:r>
            <a:r>
              <a:rPr lang="en-US" sz="1200" dirty="0" err="1"/>
              <a:t>outputValue</a:t>
            </a:r>
            <a:r>
              <a:rPr lang="en-US" sz="1200" dirty="0"/>
              <a:t> &gt; </a:t>
            </a:r>
            <a:r>
              <a:rPr lang="en-US" sz="1200" dirty="0" err="1"/>
              <a:t>maxVal</a:t>
            </a:r>
            <a:r>
              <a:rPr lang="en-US" sz="1200" dirty="0"/>
              <a:t>)//if the current value of A0 is greater than previous</a:t>
            </a:r>
          </a:p>
          <a:p>
            <a:r>
              <a:rPr lang="en-US" sz="1200" dirty="0"/>
              <a:t>    {</a:t>
            </a:r>
          </a:p>
          <a:p>
            <a:r>
              <a:rPr lang="en-US" sz="1200" dirty="0"/>
              <a:t>      </a:t>
            </a:r>
            <a:r>
              <a:rPr lang="en-US" sz="1200" dirty="0" err="1"/>
              <a:t>maxVal</a:t>
            </a:r>
            <a:r>
              <a:rPr lang="en-US" sz="1200" dirty="0"/>
              <a:t> = </a:t>
            </a:r>
            <a:r>
              <a:rPr lang="en-US" sz="1200" dirty="0" err="1"/>
              <a:t>outputValue</a:t>
            </a:r>
            <a:r>
              <a:rPr lang="en-US" sz="1200" dirty="0"/>
              <a:t>;//write down the value</a:t>
            </a:r>
          </a:p>
          <a:p>
            <a:r>
              <a:rPr lang="en-US" sz="1200" dirty="0"/>
              <a:t>      </a:t>
            </a:r>
            <a:r>
              <a:rPr lang="en-US" sz="1200" dirty="0" err="1"/>
              <a:t>maxPos</a:t>
            </a:r>
            <a:r>
              <a:rPr lang="en-US" sz="1200" dirty="0"/>
              <a:t> =</a:t>
            </a:r>
            <a:r>
              <a:rPr lang="en-US" sz="1200" dirty="0" err="1"/>
              <a:t>i</a:t>
            </a:r>
            <a:r>
              <a:rPr lang="en-US" sz="1200" dirty="0"/>
              <a:t>;//</a:t>
            </a:r>
          </a:p>
          <a:p>
            <a:r>
              <a:rPr lang="en-US" sz="1200" dirty="0"/>
              <a:t>    }</a:t>
            </a:r>
          </a:p>
          <a:p>
            <a:r>
              <a:rPr lang="en-US" sz="1200" dirty="0"/>
              <a:t>    delay(100);</a:t>
            </a:r>
          </a:p>
          <a:p>
            <a:r>
              <a:rPr lang="en-US" sz="1200" dirty="0"/>
              <a:t>  }</a:t>
            </a:r>
          </a:p>
          <a:p>
            <a:r>
              <a:rPr lang="en-US" sz="1200" dirty="0"/>
              <a:t>  </a:t>
            </a:r>
            <a:r>
              <a:rPr lang="en-US" sz="1200" dirty="0" err="1"/>
              <a:t>myservo.write</a:t>
            </a:r>
            <a:r>
              <a:rPr lang="en-US" sz="1200" dirty="0"/>
              <a:t>(angle[</a:t>
            </a:r>
            <a:r>
              <a:rPr lang="en-US" sz="1200" dirty="0" err="1"/>
              <a:t>maxPos</a:t>
            </a:r>
            <a:r>
              <a:rPr lang="en-US" sz="1200" dirty="0"/>
              <a:t>]);//write the angle to servo which A0 has greatest value</a:t>
            </a:r>
          </a:p>
          <a:p>
            <a:r>
              <a:rPr lang="en-US" sz="1200" dirty="0"/>
              <a:t> </a:t>
            </a:r>
            <a:r>
              <a:rPr lang="en-US" sz="1200" dirty="0" err="1"/>
              <a:t>Serial.println</a:t>
            </a:r>
            <a:r>
              <a:rPr lang="en-US" sz="1200" dirty="0"/>
              <a:t>(); </a:t>
            </a:r>
          </a:p>
          <a:p>
            <a:r>
              <a:rPr lang="en-US" sz="1200" dirty="0"/>
              <a:t> </a:t>
            </a:r>
            <a:r>
              <a:rPr lang="en-US" sz="1200" dirty="0" err="1"/>
              <a:t>Serial.print</a:t>
            </a:r>
            <a:r>
              <a:rPr lang="en-US" sz="1200" dirty="0"/>
              <a:t>("$Max");</a:t>
            </a:r>
          </a:p>
          <a:p>
            <a:r>
              <a:rPr lang="en-US" sz="1200" dirty="0"/>
              <a:t>    </a:t>
            </a:r>
            <a:r>
              <a:rPr lang="en-US" sz="1200" dirty="0" err="1"/>
              <a:t>Serial.print</a:t>
            </a:r>
            <a:r>
              <a:rPr lang="en-US" sz="1200" dirty="0"/>
              <a:t>(",\t");</a:t>
            </a:r>
          </a:p>
          <a:p>
            <a:r>
              <a:rPr lang="en-US" sz="1200" dirty="0"/>
              <a:t>    </a:t>
            </a:r>
            <a:r>
              <a:rPr lang="en-US" sz="1200" dirty="0" err="1"/>
              <a:t>Serial.print</a:t>
            </a:r>
            <a:r>
              <a:rPr lang="en-US" sz="1200" dirty="0"/>
              <a:t>(angle[</a:t>
            </a:r>
            <a:r>
              <a:rPr lang="en-US" sz="1200" dirty="0" err="1"/>
              <a:t>maxPos</a:t>
            </a:r>
            <a:r>
              <a:rPr lang="en-US" sz="1200" dirty="0"/>
              <a:t>]); </a:t>
            </a:r>
          </a:p>
          <a:p>
            <a:r>
              <a:rPr lang="en-US" sz="1200" dirty="0"/>
              <a:t>    </a:t>
            </a:r>
            <a:r>
              <a:rPr lang="en-US" sz="1200" dirty="0" err="1"/>
              <a:t>Serial.print</a:t>
            </a:r>
            <a:r>
              <a:rPr lang="en-US" sz="1200" dirty="0"/>
              <a:t>(",\t"); </a:t>
            </a:r>
          </a:p>
          <a:p>
            <a:r>
              <a:rPr lang="en-US" sz="1200" dirty="0"/>
              <a:t>    </a:t>
            </a:r>
            <a:r>
              <a:rPr lang="en-US" sz="1200" dirty="0" err="1"/>
              <a:t>Serial.print</a:t>
            </a:r>
            <a:r>
              <a:rPr lang="en-US" sz="1200" dirty="0"/>
              <a:t>(</a:t>
            </a:r>
            <a:r>
              <a:rPr lang="en-US" sz="1200" dirty="0" err="1"/>
              <a:t>maxVal</a:t>
            </a:r>
            <a:r>
              <a:rPr lang="en-US" sz="1200" dirty="0"/>
              <a:t>);</a:t>
            </a:r>
          </a:p>
          <a:p>
            <a:r>
              <a:rPr lang="en-US" sz="1200" dirty="0"/>
              <a:t>     </a:t>
            </a:r>
            <a:r>
              <a:rPr lang="en-US" sz="1200" dirty="0" err="1"/>
              <a:t>Serial.println</a:t>
            </a:r>
            <a:r>
              <a:rPr lang="en-US" sz="1200" dirty="0"/>
              <a:t>(',');</a:t>
            </a:r>
          </a:p>
          <a:p>
            <a:r>
              <a:rPr lang="en-US" sz="1200" dirty="0"/>
              <a:t>  while(1</a:t>
            </a:r>
            <a:r>
              <a:rPr lang="en-US" sz="1200" dirty="0" smtClean="0"/>
              <a:t>);</a:t>
            </a:r>
          </a:p>
          <a:p>
            <a:r>
              <a:rPr lang="en-US" sz="1200" dirty="0" smtClean="0"/>
              <a:t>}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xmlns="" val="434101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7/2/2016</a:t>
            </a:r>
            <a:endParaRPr lang="en-US" sz="16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Prishtina International Summer University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E0580-9E63-4D0A-9FB5-1B4D75C7E0E8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5716" y="1143000"/>
            <a:ext cx="5286375" cy="5715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08053" y="689240"/>
            <a:ext cx="48578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20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Serial communication viewer in SKETCH</a:t>
            </a:r>
            <a:endParaRPr lang="en-US" sz="2000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10386" y="1487837"/>
            <a:ext cx="790414" cy="63543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7845" y="1268963"/>
            <a:ext cx="3857625" cy="4924425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6226154" y="897908"/>
            <a:ext cx="1379349" cy="645160"/>
          </a:xfrm>
          <a:custGeom>
            <a:avLst/>
            <a:gdLst>
              <a:gd name="connsiteX0" fmla="*/ 0 w 1379349"/>
              <a:gd name="connsiteY0" fmla="*/ 645160 h 645160"/>
              <a:gd name="connsiteX1" fmla="*/ 511444 w 1379349"/>
              <a:gd name="connsiteY1" fmla="*/ 9729 h 645160"/>
              <a:gd name="connsiteX2" fmla="*/ 1379349 w 1379349"/>
              <a:gd name="connsiteY2" fmla="*/ 319695 h 645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9349" h="645160">
                <a:moveTo>
                  <a:pt x="0" y="645160"/>
                </a:moveTo>
                <a:cubicBezTo>
                  <a:pt x="140776" y="354566"/>
                  <a:pt x="281553" y="63973"/>
                  <a:pt x="511444" y="9729"/>
                </a:cubicBezTo>
                <a:cubicBezTo>
                  <a:pt x="741335" y="-44515"/>
                  <a:pt x="1060342" y="137590"/>
                  <a:pt x="1379349" y="319695"/>
                </a:cubicBezTo>
              </a:path>
            </a:pathLst>
          </a:custGeom>
          <a:noFill/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02785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7/2/2016</a:t>
            </a:r>
            <a:endParaRPr lang="en-US" sz="16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Prishtina International Summer University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E0580-9E63-4D0A-9FB5-1B4D75C7E0E8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050978" y="801246"/>
            <a:ext cx="10929212" cy="646331"/>
          </a:xfrm>
          <a:prstGeom prst="rect">
            <a:avLst/>
          </a:prstGeom>
          <a:solidFill>
            <a:srgbClr val="CCECFF"/>
          </a:solidFill>
        </p:spPr>
        <p:txBody>
          <a:bodyPr wrap="square">
            <a:spAutoFit/>
          </a:bodyPr>
          <a:lstStyle/>
          <a:p>
            <a:r>
              <a:rPr lang="en-US" sz="3600" b="1" cap="small" dirty="0" smtClean="0">
                <a:solidFill>
                  <a:srgbClr val="C00000"/>
                </a:solidFill>
                <a:latin typeface="Calibri" panose="020F0502020204030204" pitchFamily="34" charset="0"/>
              </a:rPr>
              <a:t>C) Light Tracker  … write own Arduino + Matlab version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70046" y="1631116"/>
            <a:ext cx="8012116" cy="4610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35768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7/2/2016</a:t>
            </a:r>
            <a:endParaRPr lang="en-US" sz="16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Prishtina International Summer University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E0580-9E63-4D0A-9FB5-1B4D75C7E0E8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013957" y="798651"/>
            <a:ext cx="6096000" cy="600164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rgbClr val="228B22"/>
                </a:solidFill>
                <a:latin typeface="Courier New" panose="02070309020205020404" pitchFamily="49" charset="0"/>
              </a:rPr>
              <a:t>%% </a:t>
            </a:r>
            <a:r>
              <a:rPr lang="en-US" sz="1200" dirty="0" err="1">
                <a:solidFill>
                  <a:srgbClr val="228B22"/>
                </a:solidFill>
                <a:latin typeface="Courier New" panose="02070309020205020404" pitchFamily="49" charset="0"/>
              </a:rPr>
              <a:t>ReadSerialString_KaC.m</a:t>
            </a:r>
            <a:r>
              <a:rPr lang="en-US" sz="1200" dirty="0">
                <a:solidFill>
                  <a:srgbClr val="228B22"/>
                </a:solidFill>
                <a:latin typeface="Courier New" panose="02070309020205020404" pitchFamily="49" charset="0"/>
              </a:rPr>
              <a:t>   by KaC Cheok 06Jul'16</a:t>
            </a:r>
          </a:p>
          <a:p>
            <a:r>
              <a:rPr lang="en-US" sz="1200" dirty="0">
                <a:solidFill>
                  <a:srgbClr val="228B22"/>
                </a:solidFill>
                <a:latin typeface="Courier New" panose="02070309020205020404" pitchFamily="49" charset="0"/>
              </a:rPr>
              <a:t>%% Create a serial port object, read a string, separate values</a:t>
            </a:r>
          </a:p>
          <a:p>
            <a:r>
              <a:rPr lang="da-DK" sz="1200" dirty="0">
                <a:solidFill>
                  <a:srgbClr val="228B22"/>
                </a:solidFill>
                <a:latin typeface="Courier New" panose="02070309020205020404" pitchFamily="49" charset="0"/>
              </a:rPr>
              <a:t>% obj1 = instrfind('Type', 'serial', 'Port', 'COM8', 'Tag', '');</a:t>
            </a:r>
          </a:p>
          <a:p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</a:rPr>
              <a:t>clc</a:t>
            </a:r>
            <a:endParaRPr lang="en-US" sz="1200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</a:rPr>
              <a:t>FindObjects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</a:rPr>
              <a:t>instrfind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</a:rPr>
              <a:t>fclose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</a:rPr>
              <a:t>FindObjects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</a:rPr>
              <a:t>     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</a:rPr>
              <a:t>FindAgain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</a:rPr>
              <a:t>instrfind</a:t>
            </a:r>
            <a:endParaRPr lang="en-US" sz="1200" dirty="0">
              <a:solidFill>
                <a:srgbClr val="000000"/>
              </a:solidFill>
              <a:latin typeface="Courier New" panose="02070309020205020404" pitchFamily="49" charset="0"/>
            </a:endParaRP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200" dirty="0">
                <a:solidFill>
                  <a:srgbClr val="00B050"/>
                </a:solidFill>
              </a:rPr>
              <a:t>%% Connect to instrument object, obj1. </a:t>
            </a:r>
          </a:p>
          <a:p>
            <a:r>
              <a:rPr lang="en-US" sz="1200" b="1" dirty="0">
                <a:solidFill>
                  <a:srgbClr val="FF0000"/>
                </a:solidFill>
              </a:rPr>
              <a:t>%% MUST CLOSE OTHER CPNNECTION TO COM22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Courier New" panose="02070309020205020404" pitchFamily="49" charset="0"/>
              </a:rPr>
              <a:t>obj1 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</a:rPr>
              <a:t>= serial(</a:t>
            </a:r>
            <a:r>
              <a:rPr lang="en-US" sz="1200" dirty="0">
                <a:solidFill>
                  <a:srgbClr val="A020F0"/>
                </a:solidFill>
                <a:latin typeface="Courier New" panose="02070309020205020404" pitchFamily="49" charset="0"/>
              </a:rPr>
              <a:t>'COM22'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</a:rPr>
              <a:t>  obj1.BaudRate = 9600;</a:t>
            </a: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</a:rPr>
              <a:t>fopen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</a:rPr>
              <a:t>(obj1);</a:t>
            </a: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200" dirty="0">
                <a:solidFill>
                  <a:srgbClr val="228B22"/>
                </a:solidFill>
                <a:latin typeface="Courier New" panose="02070309020205020404" pitchFamily="49" charset="0"/>
              </a:rPr>
              <a:t>%% We only want the strings with $GPGGA</a:t>
            </a:r>
          </a:p>
          <a:p>
            <a:r>
              <a:rPr lang="pt-BR" sz="1200" dirty="0">
                <a:solidFill>
                  <a:srgbClr val="000000"/>
                </a:solidFill>
                <a:latin typeface="Courier New" panose="02070309020205020404" pitchFamily="49" charset="0"/>
              </a:rPr>
              <a:t>N = 19;  Angles =  zeros(1,N);  Values = zeros(1,N);</a:t>
            </a: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</a:rPr>
              <a:t>tic</a:t>
            </a:r>
          </a:p>
          <a:p>
            <a:r>
              <a:rPr lang="en-US" sz="1200" dirty="0">
                <a:solidFill>
                  <a:srgbClr val="0000FF"/>
                </a:solidFill>
                <a:latin typeface="Courier New" panose="02070309020205020404" pitchFamily="49" charset="0"/>
              </a:rPr>
              <a:t>for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</a:rPr>
              <a:t> k = 1:N</a:t>
            </a: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</a:rPr>
              <a:t>  Data=</a:t>
            </a:r>
            <a:r>
              <a:rPr lang="en-US" sz="1200" dirty="0">
                <a:solidFill>
                  <a:srgbClr val="A020F0"/>
                </a:solidFill>
                <a:latin typeface="Courier New" panose="02070309020205020404" pitchFamily="49" charset="0"/>
              </a:rPr>
              <a:t>''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en-US" sz="1200" dirty="0">
                <a:solidFill>
                  <a:srgbClr val="0000FF"/>
                </a:solidFill>
                <a:latin typeface="Courier New" panose="02070309020205020404" pitchFamily="49" charset="0"/>
              </a:rPr>
              <a:t>while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</a:rPr>
              <a:t>isempty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</a:rPr>
              <a:t>strmatch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200" dirty="0">
                <a:solidFill>
                  <a:srgbClr val="A020F0"/>
                </a:solidFill>
                <a:latin typeface="Courier New" panose="02070309020205020404" pitchFamily="49" charset="0"/>
              </a:rPr>
              <a:t>'$'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</a:rPr>
              <a:t>,Data))  </a:t>
            </a:r>
            <a:r>
              <a:rPr lang="en-US" sz="1200" dirty="0">
                <a:solidFill>
                  <a:srgbClr val="228B22"/>
                </a:solidFill>
                <a:latin typeface="Courier New" panose="02070309020205020404" pitchFamily="49" charset="0"/>
              </a:rPr>
              <a:t>%</a:t>
            </a: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</a:rPr>
              <a:t>    Data =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</a:rPr>
              <a:t>fscanf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</a:rPr>
              <a:t>(obj1, </a:t>
            </a:r>
            <a:r>
              <a:rPr lang="en-US" sz="1200" dirty="0">
                <a:solidFill>
                  <a:srgbClr val="A020F0"/>
                </a:solidFill>
                <a:latin typeface="Courier New" panose="02070309020205020404" pitchFamily="49" charset="0"/>
              </a:rPr>
              <a:t>'%c'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</a:rPr>
              <a:t>);    </a:t>
            </a:r>
            <a:r>
              <a:rPr lang="en-US" sz="1200" dirty="0">
                <a:solidFill>
                  <a:srgbClr val="228B22"/>
                </a:solidFill>
                <a:latin typeface="Courier New" panose="02070309020205020404" pitchFamily="49" charset="0"/>
              </a:rPr>
              <a:t>% Read till LINE RETURN. See </a:t>
            </a:r>
            <a:r>
              <a:rPr lang="en-US" sz="1200" dirty="0" err="1">
                <a:solidFill>
                  <a:srgbClr val="228B22"/>
                </a:solidFill>
                <a:latin typeface="Courier New" panose="02070309020205020404" pitchFamily="49" charset="0"/>
              </a:rPr>
              <a:t>sscanf</a:t>
            </a:r>
            <a:r>
              <a:rPr lang="en-US" sz="1200" dirty="0">
                <a:solidFill>
                  <a:srgbClr val="228B22"/>
                </a:solidFill>
                <a:latin typeface="Courier New" panose="02070309020205020404" pitchFamily="49" charset="0"/>
              </a:rPr>
              <a:t> help</a:t>
            </a: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en-US" sz="120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</a:rPr>
              <a:t>  [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</a:rPr>
              <a:t>header_string,Data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</a:rPr>
              <a:t>] =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</a:rPr>
              <a:t>strtok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</a:rPr>
              <a:t>(Data,</a:t>
            </a:r>
            <a:r>
              <a:rPr lang="en-US" sz="1200" dirty="0">
                <a:solidFill>
                  <a:srgbClr val="A020F0"/>
                </a:solidFill>
                <a:latin typeface="Courier New" panose="02070309020205020404" pitchFamily="49" charset="0"/>
              </a:rPr>
              <a:t>','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</a:rPr>
              <a:t>    [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</a:rPr>
              <a:t>angle_string,Data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</a:rPr>
              <a:t>] =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</a:rPr>
              <a:t>strtok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</a:rPr>
              <a:t>(Data,</a:t>
            </a:r>
            <a:r>
              <a:rPr lang="en-US" sz="1200" dirty="0">
                <a:solidFill>
                  <a:srgbClr val="A020F0"/>
                </a:solidFill>
                <a:latin typeface="Courier New" panose="02070309020205020404" pitchFamily="49" charset="0"/>
              </a:rPr>
              <a:t>','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</a:rPr>
              <a:t>     [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</a:rPr>
              <a:t>value_string,Data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</a:rPr>
              <a:t>] =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</a:rPr>
              <a:t>strtok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</a:rPr>
              <a:t>(Data,</a:t>
            </a:r>
            <a:r>
              <a:rPr lang="en-US" sz="1200" dirty="0">
                <a:solidFill>
                  <a:srgbClr val="A020F0"/>
                </a:solidFill>
                <a:latin typeface="Courier New" panose="02070309020205020404" pitchFamily="49" charset="0"/>
              </a:rPr>
              <a:t>','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</a:rPr>
              <a:t>  Angles(k) = str2double(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</a:rPr>
              <a:t>angle_string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</a:rPr>
              <a:t>    Values(k) = str2double(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</a:rPr>
              <a:t>value_string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20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</a:p>
          <a:p>
            <a:r>
              <a:rPr lang="en-US" sz="1200" dirty="0">
                <a:solidFill>
                  <a:srgbClr val="0000FF"/>
                </a:solidFill>
                <a:latin typeface="Courier New" panose="02070309020205020404" pitchFamily="49" charset="0"/>
              </a:rPr>
              <a:t> </a:t>
            </a:r>
            <a:endParaRPr lang="en-US" sz="1200" dirty="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18056" y="499008"/>
            <a:ext cx="4365356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 dirty="0">
              <a:solidFill>
                <a:srgbClr val="0000FF"/>
              </a:solidFill>
              <a:latin typeface="Courier New" panose="02070309020205020404" pitchFamily="49" charset="0"/>
            </a:endParaRP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</a:rPr>
              <a:t>  Data=</a:t>
            </a:r>
            <a:r>
              <a:rPr lang="en-US" sz="1200" dirty="0">
                <a:solidFill>
                  <a:srgbClr val="A020F0"/>
                </a:solidFill>
                <a:latin typeface="Courier New" panose="02070309020205020404" pitchFamily="49" charset="0"/>
              </a:rPr>
              <a:t>''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en-US" sz="1200" dirty="0">
                <a:solidFill>
                  <a:srgbClr val="0000FF"/>
                </a:solidFill>
                <a:latin typeface="Courier New" panose="02070309020205020404" pitchFamily="49" charset="0"/>
              </a:rPr>
              <a:t>while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</a:rPr>
              <a:t>isempty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</a:rPr>
              <a:t>strmatch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200" dirty="0">
                <a:solidFill>
                  <a:srgbClr val="A020F0"/>
                </a:solidFill>
                <a:latin typeface="Courier New" panose="02070309020205020404" pitchFamily="49" charset="0"/>
              </a:rPr>
              <a:t>'$</a:t>
            </a:r>
            <a:r>
              <a:rPr lang="en-US" sz="1200" dirty="0" err="1">
                <a:solidFill>
                  <a:srgbClr val="A020F0"/>
                </a:solidFill>
                <a:latin typeface="Courier New" panose="02070309020205020404" pitchFamily="49" charset="0"/>
              </a:rPr>
              <a:t>Max'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</a:rPr>
              <a:t>,Data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</a:rPr>
              <a:t>))  </a:t>
            </a:r>
            <a:r>
              <a:rPr lang="en-US" sz="1200" dirty="0">
                <a:solidFill>
                  <a:srgbClr val="228B22"/>
                </a:solidFill>
                <a:latin typeface="Courier New" panose="02070309020205020404" pitchFamily="49" charset="0"/>
              </a:rPr>
              <a:t>%</a:t>
            </a: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</a:rPr>
              <a:t>    Data =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</a:rPr>
              <a:t>fscanf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</a:rPr>
              <a:t>(obj1, </a:t>
            </a:r>
            <a:r>
              <a:rPr lang="en-US" sz="1200" dirty="0">
                <a:solidFill>
                  <a:srgbClr val="A020F0"/>
                </a:solidFill>
                <a:latin typeface="Courier New" panose="02070309020205020404" pitchFamily="49" charset="0"/>
              </a:rPr>
              <a:t>'%c'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</a:rPr>
              <a:t>); </a:t>
            </a:r>
            <a:r>
              <a:rPr lang="en-US" sz="1200" dirty="0">
                <a:solidFill>
                  <a:srgbClr val="228B22"/>
                </a:solidFill>
                <a:latin typeface="Courier New" panose="02070309020205020404" pitchFamily="49" charset="0"/>
              </a:rPr>
              <a:t>%the terminator was missing, that's why the data buffer was full</a:t>
            </a: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en-US" sz="120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</a:rPr>
              <a:t>  [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</a:rPr>
              <a:t>header_string,Data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</a:rPr>
              <a:t>] =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</a:rPr>
              <a:t>strtok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</a:rPr>
              <a:t>(Data,</a:t>
            </a:r>
            <a:r>
              <a:rPr lang="en-US" sz="1200" dirty="0">
                <a:solidFill>
                  <a:srgbClr val="A020F0"/>
                </a:solidFill>
                <a:latin typeface="Courier New" panose="02070309020205020404" pitchFamily="49" charset="0"/>
              </a:rPr>
              <a:t>','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</a:rPr>
              <a:t>    [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</a:rPr>
              <a:t>angle_string,Data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</a:rPr>
              <a:t>] =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</a:rPr>
              <a:t>strtok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</a:rPr>
              <a:t>(Data,</a:t>
            </a:r>
            <a:r>
              <a:rPr lang="en-US" sz="1200" dirty="0">
                <a:solidFill>
                  <a:srgbClr val="A020F0"/>
                </a:solidFill>
                <a:latin typeface="Courier New" panose="02070309020205020404" pitchFamily="49" charset="0"/>
              </a:rPr>
              <a:t>','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</a:rPr>
              <a:t>      [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</a:rPr>
              <a:t>value_string,Data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</a:rPr>
              <a:t>] =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</a:rPr>
              <a:t>strtok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</a:rPr>
              <a:t>(Data,</a:t>
            </a:r>
            <a:r>
              <a:rPr lang="en-US" sz="1200" dirty="0">
                <a:solidFill>
                  <a:srgbClr val="A020F0"/>
                </a:solidFill>
                <a:latin typeface="Courier New" panose="02070309020205020404" pitchFamily="49" charset="0"/>
              </a:rPr>
              <a:t>','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</a:rPr>
              <a:t>maxAngle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</a:rPr>
              <a:t> = str2double(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</a:rPr>
              <a:t>angle_string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</a:rPr>
              <a:t>maxValue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</a:rPr>
              <a:t> = str2double(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</a:rPr>
              <a:t>value_string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</a:rPr>
              <a:t>  </a:t>
            </a:r>
          </a:p>
          <a:p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</a:rPr>
              <a:t>SecPerSample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</a:rPr>
              <a:t>toc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</a:rPr>
              <a:t>/N'</a:t>
            </a: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</a:rPr>
              <a:t>close(figure(1)); figure(1);</a:t>
            </a: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</a:rPr>
              <a:t>  plot(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</a:rPr>
              <a:t>Angles,Values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</a:rPr>
              <a:t>,</a:t>
            </a:r>
            <a:r>
              <a:rPr lang="en-US" sz="1200" dirty="0">
                <a:solidFill>
                  <a:srgbClr val="A020F0"/>
                </a:solidFill>
                <a:latin typeface="Courier New" panose="02070309020205020404" pitchFamily="49" charset="0"/>
              </a:rPr>
              <a:t>'.-b'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</a:rPr>
              <a:t>); hold </a:t>
            </a:r>
            <a:r>
              <a:rPr lang="en-US" sz="1200" dirty="0">
                <a:solidFill>
                  <a:srgbClr val="A020F0"/>
                </a:solidFill>
                <a:latin typeface="Courier New" panose="02070309020205020404" pitchFamily="49" charset="0"/>
              </a:rPr>
              <a:t>on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</a:rPr>
              <a:t>    title([</a:t>
            </a:r>
            <a:r>
              <a:rPr lang="en-US" sz="1200" dirty="0">
                <a:solidFill>
                  <a:srgbClr val="A020F0"/>
                </a:solidFill>
                <a:latin typeface="Courier New" panose="02070309020205020404" pitchFamily="49" charset="0"/>
              </a:rPr>
              <a:t>'Second per Sample = '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</a:rPr>
              <a:t>, num2str(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</a:rPr>
              <a:t>SecPerSample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</a:rPr>
              <a:t>)]);</a:t>
            </a: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</a:rPr>
              <a:t>     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</a:rPr>
              <a:t>ylabel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200" dirty="0">
                <a:solidFill>
                  <a:srgbClr val="A020F0"/>
                </a:solidFill>
                <a:latin typeface="Courier New" panose="02070309020205020404" pitchFamily="49" charset="0"/>
              </a:rPr>
              <a:t>'Intensity value'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</a:rPr>
              <a:t>); 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</a:rPr>
              <a:t>xlabel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200" dirty="0">
                <a:solidFill>
                  <a:srgbClr val="A020F0"/>
                </a:solidFill>
                <a:latin typeface="Courier New" panose="02070309020205020404" pitchFamily="49" charset="0"/>
              </a:rPr>
              <a:t>'Angles [</a:t>
            </a:r>
            <a:r>
              <a:rPr lang="en-US" sz="1200" dirty="0" err="1">
                <a:solidFill>
                  <a:srgbClr val="A020F0"/>
                </a:solidFill>
                <a:latin typeface="Courier New" panose="02070309020205020404" pitchFamily="49" charset="0"/>
              </a:rPr>
              <a:t>deg</a:t>
            </a:r>
            <a:r>
              <a:rPr lang="en-US" sz="1200" dirty="0">
                <a:solidFill>
                  <a:srgbClr val="A020F0"/>
                </a:solidFill>
                <a:latin typeface="Courier New" panose="02070309020205020404" pitchFamily="49" charset="0"/>
              </a:rPr>
              <a:t>]'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</a:rPr>
              <a:t>plot(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</a:rPr>
              <a:t>maxAngle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</a:rPr>
              <a:t>*[1 1],[min(Values)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</a:rPr>
              <a:t>maxValue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</a:rPr>
              <a:t>],</a:t>
            </a:r>
            <a:r>
              <a:rPr lang="en-US" sz="1200" dirty="0">
                <a:solidFill>
                  <a:srgbClr val="A020F0"/>
                </a:solidFill>
                <a:latin typeface="Courier New" panose="02070309020205020404" pitchFamily="49" charset="0"/>
              </a:rPr>
              <a:t>'-r'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</a:rPr>
              <a:t>  plot(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</a:rPr>
              <a:t>maxAngle,maxValue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</a:rPr>
              <a:t>,</a:t>
            </a:r>
            <a:r>
              <a:rPr lang="en-US" sz="1200" dirty="0">
                <a:solidFill>
                  <a:srgbClr val="A020F0"/>
                </a:solidFill>
                <a:latin typeface="Courier New" panose="02070309020205020404" pitchFamily="49" charset="0"/>
              </a:rPr>
              <a:t>'*r'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</a:rPr>
              <a:t>    text(maxAngle,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</a:rPr>
              <a:t>maxValue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</a:rPr>
              <a:t>,</a:t>
            </a:r>
            <a:r>
              <a:rPr lang="en-US" sz="1200" dirty="0">
                <a:solidFill>
                  <a:srgbClr val="A020F0"/>
                </a:solidFill>
                <a:latin typeface="Courier New" panose="02070309020205020404" pitchFamily="49" charset="0"/>
              </a:rPr>
              <a:t>'Maximum Intensity'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200" dirty="0">
                <a:solidFill>
                  <a:srgbClr val="228B22"/>
                </a:solidFill>
                <a:latin typeface="Courier New" panose="02070309020205020404" pitchFamily="49" charset="0"/>
              </a:rPr>
              <a:t>%% Free the serial port so other program can use the port</a:t>
            </a:r>
          </a:p>
          <a:p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</a:rPr>
              <a:t>fclose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</a:rPr>
              <a:t>(obj1); </a:t>
            </a: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</a:rPr>
              <a:t>delete(obj1);</a:t>
            </a:r>
          </a:p>
        </p:txBody>
      </p:sp>
      <p:sp>
        <p:nvSpPr>
          <p:cNvPr id="8" name="Rectangle 7"/>
          <p:cNvSpPr/>
          <p:nvPr/>
        </p:nvSpPr>
        <p:spPr>
          <a:xfrm>
            <a:off x="725514" y="353092"/>
            <a:ext cx="719412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</a:rPr>
              <a:t>Matlab commands for serial communication, parsing a string, plotting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02513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Droplet</Template>
  <TotalTime>2890</TotalTime>
  <Words>979</Words>
  <Application>Microsoft Office PowerPoint</Application>
  <PresentationFormat>Custom</PresentationFormat>
  <Paragraphs>183</Paragraphs>
  <Slides>11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Droplet</vt:lpstr>
      <vt:lpstr>Mechatronics - Hands-on Approach  Session 3</vt:lpstr>
      <vt:lpstr>Scope of this Course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</vt:vector>
  </TitlesOfParts>
  <Company>Oakland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Mechatronics - Hands-on Approach</dc:title>
  <dc:creator>KaC S855</dc:creator>
  <cp:lastModifiedBy>Arbnor Pajaziti</cp:lastModifiedBy>
  <cp:revision>66</cp:revision>
  <dcterms:created xsi:type="dcterms:W3CDTF">2016-07-02T08:13:00Z</dcterms:created>
  <dcterms:modified xsi:type="dcterms:W3CDTF">2017-03-17T09:07:03Z</dcterms:modified>
</cp:coreProperties>
</file>