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4" r:id="rId1"/>
  </p:sldMasterIdLst>
  <p:notesMasterIdLst>
    <p:notesMasterId r:id="rId13"/>
  </p:notesMasterIdLst>
  <p:sldIdLst>
    <p:sldId id="256" r:id="rId2"/>
    <p:sldId id="257" r:id="rId3"/>
    <p:sldId id="289" r:id="rId4"/>
    <p:sldId id="302" r:id="rId5"/>
    <p:sldId id="297" r:id="rId6"/>
    <p:sldId id="301" r:id="rId7"/>
    <p:sldId id="303" r:id="rId8"/>
    <p:sldId id="304" r:id="rId9"/>
    <p:sldId id="305" r:id="rId10"/>
    <p:sldId id="306" r:id="rId11"/>
    <p:sldId id="30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33CC"/>
    <a:srgbClr val="CCECFF"/>
    <a:srgbClr val="FFFF66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2" autoAdjust="0"/>
    <p:restoredTop sz="94660"/>
  </p:normalViewPr>
  <p:slideViewPr>
    <p:cSldViewPr snapToGrid="0">
      <p:cViewPr varScale="1">
        <p:scale>
          <a:sx n="66" d="100"/>
          <a:sy n="66" d="100"/>
        </p:scale>
        <p:origin x="3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0A6986-794D-46BC-B41D-B37F31300220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5A59E6-94C2-413B-97AA-957270F7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804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A59E6-94C2-413B-97AA-957270F713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071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Prishtina International Summer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129A-479B-4853-A720-C4729D7B65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314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Prishtina International Summer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0580-9E63-4D0A-9FB5-1B4D75C7E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245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Prishtina International Summer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0580-9E63-4D0A-9FB5-1B4D75C7E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087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Prishtina International Summer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0580-9E63-4D0A-9FB5-1B4D75C7E0E8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4483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Prishtina International Summer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0580-9E63-4D0A-9FB5-1B4D75C7E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3286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Prishtina International Summer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0580-9E63-4D0A-9FB5-1B4D75C7E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7500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Prishtina International Summer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0580-9E63-4D0A-9FB5-1B4D75C7E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1987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Prishtina International Summer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0580-9E63-4D0A-9FB5-1B4D75C7E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4755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Prishtina International Summer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0580-9E63-4D0A-9FB5-1B4D75C7E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315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11" y="212474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737314"/>
          </a:xfrm>
        </p:spPr>
        <p:txBody>
          <a:bodyPr>
            <a:normAutofit/>
          </a:bodyPr>
          <a:lstStyle>
            <a:lvl1pPr algn="l">
              <a:defRPr sz="3600" b="1" cap="small" baseline="0">
                <a:solidFill>
                  <a:srgbClr val="C00000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598344"/>
            <a:ext cx="10363826" cy="3424107"/>
          </a:xfrm>
        </p:spPr>
        <p:txBody>
          <a:bodyPr/>
          <a:lstStyle>
            <a:lvl1pPr>
              <a:defRPr sz="2400" b="1" cap="none" baseline="0">
                <a:solidFill>
                  <a:srgbClr val="002060"/>
                </a:solidFill>
              </a:defRPr>
            </a:lvl1pPr>
            <a:lvl2pPr>
              <a:defRPr cap="none" baseline="0">
                <a:solidFill>
                  <a:srgbClr val="002060"/>
                </a:solidFill>
              </a:defRPr>
            </a:lvl2pPr>
            <a:lvl3pPr>
              <a:defRPr cap="none" baseline="0">
                <a:solidFill>
                  <a:srgbClr val="002060"/>
                </a:solidFill>
              </a:defRPr>
            </a:lvl3pPr>
            <a:lvl4pPr>
              <a:defRPr cap="none" baseline="0">
                <a:solidFill>
                  <a:srgbClr val="002060"/>
                </a:solidFill>
              </a:defRPr>
            </a:lvl4pPr>
            <a:lvl5pPr>
              <a:defRPr cap="none" baseline="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07024" y="6235371"/>
            <a:ext cx="2743200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dirty="0" smtClean="0"/>
              <a:t>7/2/2016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3774" y="6235372"/>
            <a:ext cx="6672887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dirty="0" smtClean="0"/>
              <a:t>Prishtina International Summer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70587" y="6225758"/>
            <a:ext cx="764215" cy="365125"/>
          </a:xfrm>
        </p:spPr>
        <p:txBody>
          <a:bodyPr/>
          <a:lstStyle>
            <a:lvl1pPr>
              <a:defRPr sz="1200"/>
            </a:lvl1pPr>
          </a:lstStyle>
          <a:p>
            <a:fld id="{37EE0580-9E63-4D0A-9FB5-1B4D75C7E0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132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Prishtina International Summer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0580-9E63-4D0A-9FB5-1B4D75C7E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29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Prishtina International Summer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0580-9E63-4D0A-9FB5-1B4D75C7E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424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Prishtina International Summer University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0580-9E63-4D0A-9FB5-1B4D75C7E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699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Prishtina International Summer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0580-9E63-4D0A-9FB5-1B4D75C7E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564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537541" y="6248400"/>
            <a:ext cx="2743200" cy="365125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 smtClean="0"/>
              <a:t>7/2/2016</a:t>
            </a:r>
            <a:endParaRPr lang="en-US" sz="1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25514" y="6241863"/>
            <a:ext cx="6672887" cy="365125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 smtClean="0"/>
              <a:t>Prishtina International Summer University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72155" y="6241862"/>
            <a:ext cx="764215" cy="365125"/>
          </a:xfrm>
        </p:spPr>
        <p:txBody>
          <a:bodyPr/>
          <a:lstStyle>
            <a:lvl1pPr>
              <a:defRPr sz="1400"/>
            </a:lvl1pPr>
          </a:lstStyle>
          <a:p>
            <a:fld id="{37EE0580-9E63-4D0A-9FB5-1B4D75C7E0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48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Prishtina International Summer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0580-9E63-4D0A-9FB5-1B4D75C7E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8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Prishtina International Summer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0580-9E63-4D0A-9FB5-1B4D75C7E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162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7/2/2016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Prishtina International Summer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7EE0580-9E63-4D0A-9FB5-1B4D75C7E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890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  <p:sldLayoutId id="2147483886" r:id="rId12"/>
    <p:sldLayoutId id="2147483887" r:id="rId13"/>
    <p:sldLayoutId id="2147483888" r:id="rId14"/>
    <p:sldLayoutId id="2147483889" r:id="rId15"/>
    <p:sldLayoutId id="2147483890" r:id="rId16"/>
    <p:sldLayoutId id="2147483891" r:id="rId17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s://www.youtube.com/watch?v=JHT-VHOFDFY" TargetMode="External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hyperlink" Target="https://www.youtube.com/watch?v=YPlB20a0CQw" TargetMode="External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4452" y="765751"/>
            <a:ext cx="8915399" cy="2262781"/>
          </a:xfrm>
        </p:spPr>
        <p:txBody>
          <a:bodyPr>
            <a:normAutofit fontScale="90000"/>
          </a:bodyPr>
          <a:lstStyle/>
          <a:p>
            <a:pPr algn="l"/>
            <a:r>
              <a:rPr lang="en-US" sz="5400" b="1" dirty="0" smtClean="0">
                <a:solidFill>
                  <a:srgbClr val="002060"/>
                </a:solidFill>
              </a:rPr>
              <a:t>Mechatronics -</a:t>
            </a:r>
            <a:br>
              <a:rPr lang="en-US" sz="5400" b="1" dirty="0" smtClean="0">
                <a:solidFill>
                  <a:srgbClr val="002060"/>
                </a:solidFill>
              </a:rPr>
            </a:br>
            <a:r>
              <a:rPr lang="en-US" sz="5400" b="1" dirty="0" smtClean="0">
                <a:solidFill>
                  <a:srgbClr val="002060"/>
                </a:solidFill>
              </a:rPr>
              <a:t>Hands-on Approach</a:t>
            </a:r>
            <a:br>
              <a:rPr lang="en-US" sz="5400" b="1" dirty="0" smtClean="0">
                <a:solidFill>
                  <a:srgbClr val="002060"/>
                </a:solidFill>
              </a:rPr>
            </a:br>
            <a:r>
              <a:rPr lang="en-US" sz="3600" b="1" dirty="0" smtClean="0">
                <a:solidFill>
                  <a:srgbClr val="002060"/>
                </a:solidFill>
              </a:rPr>
              <a:t/>
            </a:r>
            <a:br>
              <a:rPr lang="en-US" sz="3600" b="1" dirty="0" smtClean="0">
                <a:solidFill>
                  <a:srgbClr val="002060"/>
                </a:solidFill>
              </a:rPr>
            </a:br>
            <a:r>
              <a:rPr lang="en-US" sz="3100" b="1" dirty="0" smtClean="0">
                <a:solidFill>
                  <a:srgbClr val="002060"/>
                </a:solidFill>
              </a:rPr>
              <a:t>Session 5</a:t>
            </a:r>
            <a:endParaRPr lang="en-US" sz="6000" b="1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4452" y="3552778"/>
            <a:ext cx="8697485" cy="2496877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b="1" dirty="0" smtClean="0">
                <a:solidFill>
                  <a:srgbClr val="C00000"/>
                </a:solidFill>
              </a:rPr>
              <a:t>Prof Ka C Cheok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600" b="1" dirty="0" smtClean="0">
                <a:solidFill>
                  <a:srgbClr val="C00000"/>
                </a:solidFill>
              </a:rPr>
              <a:t>Electrical &amp; Computer Engineering </a:t>
            </a:r>
            <a:r>
              <a:rPr lang="en-US" sz="1600" b="1" dirty="0" err="1" smtClean="0">
                <a:solidFill>
                  <a:srgbClr val="C00000"/>
                </a:solidFill>
              </a:rPr>
              <a:t>Dept</a:t>
            </a:r>
            <a:endParaRPr lang="en-US" sz="1600" b="1" dirty="0" smtClean="0">
              <a:solidFill>
                <a:srgbClr val="C00000"/>
              </a:solidFill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600" b="1" dirty="0" smtClean="0">
                <a:solidFill>
                  <a:srgbClr val="C00000"/>
                </a:solidFill>
              </a:rPr>
              <a:t>Oakland University, Rochester, MI, USA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b="1" dirty="0" smtClean="0">
              <a:solidFill>
                <a:srgbClr val="0070C0"/>
              </a:solidFill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b="1" dirty="0" smtClean="0">
                <a:solidFill>
                  <a:srgbClr val="C00000"/>
                </a:solidFill>
              </a:rPr>
              <a:t>Prof Arbnor Pajaziti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600" b="1" dirty="0" smtClean="0">
                <a:solidFill>
                  <a:srgbClr val="C00000"/>
                </a:solidFill>
              </a:rPr>
              <a:t>Mechanical Engineering</a:t>
            </a:r>
            <a:endParaRPr lang="en-US" sz="1600" b="1" dirty="0">
              <a:solidFill>
                <a:srgbClr val="C00000"/>
              </a:solidFill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600" b="1" dirty="0" smtClean="0">
                <a:solidFill>
                  <a:srgbClr val="C00000"/>
                </a:solidFill>
              </a:rPr>
              <a:t>University of Prishtina, Prishtina, Kosovo</a:t>
            </a:r>
            <a:endParaRPr lang="en-US" sz="1600" b="1" dirty="0">
              <a:solidFill>
                <a:srgbClr val="C00000"/>
              </a:solidFill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1600" b="1" dirty="0">
              <a:solidFill>
                <a:srgbClr val="0070C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7/2/2016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Prishtina International Summer University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129A-479B-4853-A720-C4729D7B658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05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7/2/2016</a:t>
            </a:r>
            <a:endParaRPr lang="en-US" sz="1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Prishtina International Summer University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0580-9E63-4D0A-9FB5-1B4D75C7E0E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129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7/2/2016</a:t>
            </a:r>
            <a:endParaRPr lang="en-US" sz="1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Prishtina International Summer University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0580-9E63-4D0A-9FB5-1B4D75C7E0E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327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6290" y="714563"/>
            <a:ext cx="10058400" cy="6858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b="1" dirty="0" smtClean="0"/>
              <a:t>Scope of this Course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76402" y="1563160"/>
            <a:ext cx="10058400" cy="42860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>
                <a:latin typeface="Calibri" panose="020F0502020204030204" pitchFamily="34" charset="0"/>
              </a:rPr>
              <a:t>Overview of Mechatronics</a:t>
            </a:r>
          </a:p>
          <a:p>
            <a:pPr marL="0" indent="0">
              <a:buNone/>
            </a:pPr>
            <a:r>
              <a:rPr lang="en-US" sz="2000" dirty="0" smtClean="0">
                <a:latin typeface="Calibri" panose="020F0502020204030204" pitchFamily="34" charset="0"/>
              </a:rPr>
              <a:t>Microcontrollers – Intro to Arduino &amp; hands-on assignments</a:t>
            </a:r>
          </a:p>
          <a:p>
            <a:pPr marL="0" indent="0">
              <a:buNone/>
            </a:pPr>
            <a:r>
              <a:rPr lang="en-US" sz="2000" dirty="0" smtClean="0">
                <a:latin typeface="Calibri" panose="020F0502020204030204" pitchFamily="34" charset="0"/>
              </a:rPr>
              <a:t>Microcomputers &amp; Microcontrollers – Matlab + Arduino combo</a:t>
            </a:r>
          </a:p>
          <a:p>
            <a:pPr marL="0" indent="0">
              <a:buNone/>
            </a:pPr>
            <a:r>
              <a:rPr lang="en-US" sz="2000" dirty="0" smtClean="0">
                <a:latin typeface="Calibri" panose="020F0502020204030204" pitchFamily="34" charset="0"/>
              </a:rPr>
              <a:t>Feedback Control System – Simple closed-loop examples </a:t>
            </a:r>
          </a:p>
          <a:p>
            <a:pPr marL="0" indent="0">
              <a:buNone/>
            </a:pPr>
            <a:r>
              <a:rPr lang="en-US" sz="2000" dirty="0" smtClean="0">
                <a:latin typeface="Calibri" panose="020F0502020204030204" pitchFamily="34" charset="0"/>
              </a:rPr>
              <a:t>Matlab Video Processing &amp; Simulink Computer Vision – Examples &amp; demos</a:t>
            </a:r>
          </a:p>
          <a:p>
            <a:pPr marL="0" indent="0">
              <a:buNone/>
            </a:pPr>
            <a:r>
              <a:rPr lang="en-US" sz="2000" dirty="0" smtClean="0">
                <a:latin typeface="Calibri" panose="020F0502020204030204" pitchFamily="34" charset="0"/>
              </a:rPr>
              <a:t>Auto-Target Tracking Servo-System – Matlab + Arduino experiment</a:t>
            </a:r>
          </a:p>
          <a:p>
            <a:pPr marL="0" indent="0">
              <a:buNone/>
            </a:pPr>
            <a:r>
              <a:rPr lang="en-US" sz="2000" dirty="0" smtClean="0">
                <a:latin typeface="Calibri" panose="020F0502020204030204" pitchFamily="34" charset="0"/>
              </a:rPr>
              <a:t>Modeling</a:t>
            </a:r>
            <a:r>
              <a:rPr lang="en-US" sz="2000" dirty="0">
                <a:latin typeface="Calibri" panose="020F0502020204030204" pitchFamily="34" charset="0"/>
              </a:rPr>
              <a:t>, Simulation &amp; Visualization of Mechatronics </a:t>
            </a:r>
            <a:r>
              <a:rPr lang="en-US" sz="2000" dirty="0" smtClean="0">
                <a:latin typeface="Calibri" panose="020F0502020204030204" pitchFamily="34" charset="0"/>
              </a:rPr>
              <a:t>- Matlab Simscape (time permitting)</a:t>
            </a:r>
            <a:endParaRPr lang="en-US" sz="2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alibri" panose="020F0502020204030204" pitchFamily="34" charset="0"/>
              </a:rPr>
              <a:t>Other Aspects of Mechatronics</a:t>
            </a:r>
          </a:p>
          <a:p>
            <a:pPr marL="0" indent="0">
              <a:buNone/>
            </a:pPr>
            <a:endParaRPr lang="en-US" sz="20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20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 dirty="0" smtClean="0"/>
              <a:t>7/2/2016</a:t>
            </a:r>
            <a:endParaRPr lang="en-US" sz="1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 smtClean="0"/>
              <a:t>Prishtina International Summer University</a:t>
            </a:r>
            <a:endParaRPr lang="en-US" sz="1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0580-9E63-4D0A-9FB5-1B4D75C7E0E8}" type="slidenum">
              <a:rPr lang="en-US" sz="1400" smtClean="0"/>
              <a:t>2</a:t>
            </a:fld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7686979" y="498325"/>
            <a:ext cx="326571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Tell me and I will forget; </a:t>
            </a:r>
            <a:endParaRPr lang="en-US" sz="1400" b="1" i="1" dirty="0" smtClean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US" sz="1400" b="1" i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show </a:t>
            </a:r>
            <a:r>
              <a:rPr lang="en-US" sz="1400" b="1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me and I will remember; </a:t>
            </a:r>
            <a:endParaRPr lang="en-US" sz="1400" b="1" i="1" dirty="0" smtClean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US" sz="1400" b="1" i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but </a:t>
            </a:r>
            <a:r>
              <a:rPr lang="en-US" sz="1400" b="1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involve me and I will understand.</a:t>
            </a:r>
            <a:endParaRPr lang="en-US" sz="1400" b="1" i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13774" y="1636670"/>
            <a:ext cx="6928368" cy="982835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056290" y="2088561"/>
            <a:ext cx="7343791" cy="996401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314378" y="2526743"/>
            <a:ext cx="912252" cy="525402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1276402" y="3466521"/>
            <a:ext cx="2807918" cy="558417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7138602" y="3466521"/>
            <a:ext cx="2181234" cy="571787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66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7/2/2016</a:t>
            </a:r>
            <a:endParaRPr lang="en-US" sz="1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Prishtina International Summer University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0580-9E63-4D0A-9FB5-1B4D75C7E0E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30735" y="1999787"/>
            <a:ext cx="7778406" cy="1446550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r>
              <a:rPr lang="en-US" sz="2800" b="1" cap="small" dirty="0" smtClean="0">
                <a:solidFill>
                  <a:srgbClr val="C00000"/>
                </a:solidFill>
                <a:latin typeface="Calibri" panose="020F0502020204030204" pitchFamily="34" charset="0"/>
              </a:rPr>
              <a:t>B) </a:t>
            </a:r>
            <a:r>
              <a:rPr lang="en-US" sz="2800" b="1" cap="small" dirty="0" smtClean="0">
                <a:solidFill>
                  <a:srgbClr val="C00000"/>
                </a:solidFill>
                <a:latin typeface="Calibri" panose="020F0502020204030204" pitchFamily="34" charset="0"/>
              </a:rPr>
              <a:t>Computer Vision</a:t>
            </a:r>
            <a:endParaRPr lang="en-US" sz="2800" b="1" cap="small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lvl="1"/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Cameras + Computers</a:t>
            </a:r>
          </a:p>
          <a:p>
            <a:pPr lvl="1"/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Math, algorithms, </a:t>
            </a:r>
          </a:p>
          <a:p>
            <a:pPr lvl="1"/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Selfie</a:t>
            </a:r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, Color tracking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1887175" y="3588219"/>
            <a:ext cx="7370875" cy="830997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r>
              <a:rPr lang="en-US" sz="2800" b="1" cap="small" dirty="0" smtClean="0">
                <a:solidFill>
                  <a:srgbClr val="C00000"/>
                </a:solidFill>
                <a:latin typeface="Calibri" panose="020F0502020204030204" pitchFamily="34" charset="0"/>
              </a:rPr>
              <a:t>C) </a:t>
            </a:r>
            <a:r>
              <a:rPr lang="en-US" sz="2800" b="1" cap="small" dirty="0" smtClean="0">
                <a:solidFill>
                  <a:srgbClr val="C00000"/>
                </a:solidFill>
                <a:latin typeface="Calibri" panose="020F0502020204030204" pitchFamily="34" charset="0"/>
              </a:rPr>
              <a:t>Picking &amp; Tracking a Color using Matlab</a:t>
            </a:r>
            <a:endParaRPr lang="en-US" sz="2800" b="1" cap="small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lvl="1"/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Image 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Acquisition &amp; </a:t>
            </a:r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Processing</a:t>
            </a:r>
            <a:endParaRPr lang="en-US"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43413" y="341108"/>
            <a:ext cx="10058400" cy="685800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FF0000"/>
                </a:solidFill>
              </a:rPr>
              <a:t>Today’s Goal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2521" y="1026908"/>
            <a:ext cx="7613279" cy="830997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r>
              <a:rPr lang="en-US" sz="2800" b="1" cap="small" dirty="0" smtClean="0">
                <a:solidFill>
                  <a:srgbClr val="C00000"/>
                </a:solidFill>
                <a:latin typeface="Calibri" panose="020F0502020204030204" pitchFamily="34" charset="0"/>
              </a:rPr>
              <a:t>A) </a:t>
            </a:r>
            <a:r>
              <a:rPr lang="en-US" sz="2800" b="1" cap="small" dirty="0" smtClean="0">
                <a:solidFill>
                  <a:srgbClr val="C00000"/>
                </a:solidFill>
                <a:latin typeface="Calibri" panose="020F0502020204030204" pitchFamily="34" charset="0"/>
              </a:rPr>
              <a:t>Your Eyes &amp; Brain</a:t>
            </a:r>
          </a:p>
          <a:p>
            <a:pPr lvl="1"/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Millions of years of evolution</a:t>
            </a:r>
            <a:endParaRPr lang="en-US" sz="2000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43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7/2/2016</a:t>
            </a:r>
            <a:endParaRPr lang="en-US" sz="1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Prishtina International Summer University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0580-9E63-4D0A-9FB5-1B4D75C7E0E8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5725" y="184009"/>
            <a:ext cx="4364875" cy="2421808"/>
          </a:xfrm>
          <a:prstGeom prst="rect">
            <a:avLst/>
          </a:prstGeom>
        </p:spPr>
      </p:pic>
      <p:sp>
        <p:nvSpPr>
          <p:cNvPr id="10" name="TextBox 9">
            <a:hlinkClick r:id="rId3"/>
          </p:cNvPr>
          <p:cNvSpPr txBox="1"/>
          <p:nvPr/>
        </p:nvSpPr>
        <p:spPr>
          <a:xfrm>
            <a:off x="885934" y="890314"/>
            <a:ext cx="58736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Your eye retinas are attached directly to your brain! 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11" name="TextBox 10">
            <a:hlinkClick r:id="rId3"/>
          </p:cNvPr>
          <p:cNvSpPr txBox="1"/>
          <p:nvPr/>
        </p:nvSpPr>
        <p:spPr>
          <a:xfrm>
            <a:off x="2126942" y="1310133"/>
            <a:ext cx="5100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Joke:  The next time you look closely into someone’s eyes, you could say, “Oh my, your brain is so beautiful!”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340790" y="2861688"/>
            <a:ext cx="48376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https://www.youtube.com/watch?v=JHT-VHOFDFY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340790" y="3159204"/>
            <a:ext cx="4909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https://www.youtube.com/watch?v=YPlB20a0CQw</a:t>
            </a:r>
            <a:endParaRPr lang="en-US" dirty="0"/>
          </a:p>
        </p:txBody>
      </p:sp>
      <p:sp>
        <p:nvSpPr>
          <p:cNvPr id="14" name="TextBox 13">
            <a:hlinkClick r:id="rId3"/>
          </p:cNvPr>
          <p:cNvSpPr txBox="1"/>
          <p:nvPr/>
        </p:nvSpPr>
        <p:spPr>
          <a:xfrm>
            <a:off x="1736479" y="2868194"/>
            <a:ext cx="1569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Blue = Yellow</a:t>
            </a:r>
            <a:endParaRPr lang="en-US" dirty="0"/>
          </a:p>
        </p:txBody>
      </p:sp>
      <p:sp>
        <p:nvSpPr>
          <p:cNvPr id="15" name="TextBox 14">
            <a:hlinkClick r:id="rId3"/>
          </p:cNvPr>
          <p:cNvSpPr txBox="1"/>
          <p:nvPr/>
        </p:nvSpPr>
        <p:spPr>
          <a:xfrm>
            <a:off x="1869805" y="3141318"/>
            <a:ext cx="2712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Don’t believe your eyes</a:t>
            </a:r>
            <a:endParaRPr lang="en-US" dirty="0"/>
          </a:p>
        </p:txBody>
      </p:sp>
      <p:sp>
        <p:nvSpPr>
          <p:cNvPr id="17" name="TextBox 16">
            <a:hlinkClick r:id="rId3"/>
          </p:cNvPr>
          <p:cNvSpPr txBox="1"/>
          <p:nvPr/>
        </p:nvSpPr>
        <p:spPr>
          <a:xfrm>
            <a:off x="969257" y="2166168"/>
            <a:ext cx="6768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Your eyes and brain have evolved over millions of years!  </a:t>
            </a:r>
          </a:p>
          <a:p>
            <a:r>
              <a:rPr lang="en-US" sz="2000" b="1" dirty="0" smtClean="0">
                <a:solidFill>
                  <a:srgbClr val="002060"/>
                </a:solidFill>
              </a:rPr>
              <a:t>It learns, adapts and interprets the world.   </a:t>
            </a:r>
            <a:endParaRPr lang="en-US" sz="20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://cliparting.com/wp-content/uploads/2016/06/Clip-art-eye-clipart-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11" y="4384518"/>
            <a:ext cx="2421254" cy="552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hlinkClick r:id="rId3"/>
          </p:cNvPr>
          <p:cNvSpPr txBox="1"/>
          <p:nvPr/>
        </p:nvSpPr>
        <p:spPr>
          <a:xfrm>
            <a:off x="135161" y="3839550"/>
            <a:ext cx="116529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Eyes &amp; Brain (very old &amp; proven)	    versus      Computer Vision (very young but full of potential)</a:t>
            </a:r>
            <a:endParaRPr lang="en-US" sz="2000" b="1" dirty="0">
              <a:solidFill>
                <a:srgbClr val="002060"/>
              </a:solidFill>
            </a:endParaRPr>
          </a:p>
        </p:txBody>
      </p:sp>
      <p:pic>
        <p:nvPicPr>
          <p:cNvPr id="1028" name="Picture 4" descr="Image result for Computer visi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144" y="4265410"/>
            <a:ext cx="2488464" cy="173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www.hw.ac.uk/schools/engineering-physical-sciences/img/isss_research_example_image_road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608" y="4262207"/>
            <a:ext cx="3165810" cy="1746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80741" y="4282910"/>
            <a:ext cx="1772613" cy="172842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5514" y="5130309"/>
            <a:ext cx="2366914" cy="82842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48693" y="288290"/>
            <a:ext cx="4345292" cy="523220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r>
              <a:rPr lang="en-US" sz="2800" b="1" cap="small" dirty="0" smtClean="0">
                <a:solidFill>
                  <a:srgbClr val="C00000"/>
                </a:solidFill>
                <a:latin typeface="Calibri" panose="020F0502020204030204" pitchFamily="34" charset="0"/>
              </a:rPr>
              <a:t>A) </a:t>
            </a:r>
            <a:r>
              <a:rPr lang="en-US" sz="2800" b="1" cap="small" dirty="0" smtClean="0">
                <a:solidFill>
                  <a:srgbClr val="C00000"/>
                </a:solidFill>
                <a:latin typeface="Calibri" panose="020F0502020204030204" pitchFamily="34" charset="0"/>
              </a:rPr>
              <a:t>Your Eyes &amp; Brain</a:t>
            </a:r>
          </a:p>
        </p:txBody>
      </p:sp>
    </p:spTree>
    <p:extLst>
      <p:ext uri="{BB962C8B-B14F-4D97-AF65-F5344CB8AC3E}">
        <p14:creationId xmlns:p14="http://schemas.microsoft.com/office/powerpoint/2010/main" val="3230652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7/2/2016</a:t>
            </a:r>
            <a:endParaRPr lang="en-US" sz="1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Prishtina International Summer University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0580-9E63-4D0A-9FB5-1B4D75C7E0E8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34" y="1276086"/>
            <a:ext cx="7130086" cy="5199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7083" y="1173989"/>
            <a:ext cx="6139287" cy="4949801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8909141" y="1715605"/>
            <a:ext cx="2101827" cy="359938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 smtClean="0">
                <a:solidFill>
                  <a:srgbClr val="FF0000"/>
                </a:solidFill>
              </a:rPr>
              <a:t>USB PC Camera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72719" y="394797"/>
            <a:ext cx="34513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Plug &amp; play    ?</a:t>
            </a:r>
            <a:endParaRPr lang="en-US"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92802" y="4145280"/>
            <a:ext cx="5072078" cy="135421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lvl="1"/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</a:rPr>
              <a:t>Plug &amp; play    </a:t>
            </a:r>
            <a:r>
              <a:rPr lang="en-US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?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Plug the camera into the USB port.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Open </a:t>
            </a:r>
            <a:r>
              <a:rPr lang="en-US" sz="1600" dirty="0"/>
              <a:t>in the Control </a:t>
            </a:r>
            <a:r>
              <a:rPr lang="en-US" sz="1600" dirty="0" smtClean="0"/>
              <a:t>Panel.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Open the Device Manager.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Windows should detect the presence of the camera</a:t>
            </a: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568034" y="71632"/>
            <a:ext cx="5104685" cy="1138773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r>
              <a:rPr lang="en-US" sz="2800" b="1" cap="small" dirty="0" smtClean="0">
                <a:solidFill>
                  <a:srgbClr val="C00000"/>
                </a:solidFill>
                <a:latin typeface="Calibri" panose="020F0502020204030204" pitchFamily="34" charset="0"/>
              </a:rPr>
              <a:t>B) </a:t>
            </a:r>
            <a:r>
              <a:rPr lang="en-US" sz="2800" b="1" cap="small" dirty="0" smtClean="0">
                <a:solidFill>
                  <a:srgbClr val="C00000"/>
                </a:solidFill>
                <a:latin typeface="Calibri" panose="020F0502020204030204" pitchFamily="34" charset="0"/>
              </a:rPr>
              <a:t>Computer Vision</a:t>
            </a:r>
            <a:endParaRPr lang="en-US" sz="2800" b="1" cap="small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lvl="1"/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New, exciting &amp; great potential</a:t>
            </a:r>
          </a:p>
          <a:p>
            <a:pPr lvl="1"/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Math, algorithms, sciences, engineering</a:t>
            </a:r>
          </a:p>
        </p:txBody>
      </p:sp>
    </p:spTree>
    <p:extLst>
      <p:ext uri="{BB962C8B-B14F-4D97-AF65-F5344CB8AC3E}">
        <p14:creationId xmlns:p14="http://schemas.microsoft.com/office/powerpoint/2010/main" val="234354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7/2/2016</a:t>
            </a:r>
            <a:endParaRPr lang="en-US" sz="1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Prishtina International Summer University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0580-9E63-4D0A-9FB5-1B4D75C7E0E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6254" y="1037510"/>
            <a:ext cx="557784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%% Program name:  VIP1_VidAcqDispStore.m     Rev </a:t>
            </a:r>
            <a:r>
              <a:rPr lang="en-US" sz="1400" dirty="0" smtClean="0"/>
              <a:t>2016-07-09 </a:t>
            </a:r>
            <a:endParaRPr lang="en-US" sz="1400" dirty="0"/>
          </a:p>
          <a:p>
            <a:r>
              <a:rPr lang="en-US" sz="1400" dirty="0"/>
              <a:t>% Prof KaC Cheok </a:t>
            </a:r>
            <a:r>
              <a:rPr lang="en-US" sz="1400" dirty="0" smtClean="0"/>
              <a:t>– PISU</a:t>
            </a:r>
            <a:endParaRPr lang="en-US" sz="1400" dirty="0"/>
          </a:p>
          <a:p>
            <a:r>
              <a:rPr lang="en-US" sz="1400" dirty="0"/>
              <a:t>% Example of acquiring, displaying and storing images</a:t>
            </a:r>
          </a:p>
          <a:p>
            <a:r>
              <a:rPr lang="en-US" sz="1400" dirty="0"/>
              <a:t> </a:t>
            </a:r>
          </a:p>
          <a:p>
            <a:r>
              <a:rPr lang="en-US" sz="1400" dirty="0"/>
              <a:t>%% Start with a clean slate</a:t>
            </a:r>
          </a:p>
          <a:p>
            <a:r>
              <a:rPr lang="en-US" sz="1400" dirty="0"/>
              <a:t>clear all; close all; </a:t>
            </a:r>
            <a:r>
              <a:rPr lang="en-US" sz="1400" dirty="0" err="1"/>
              <a:t>clc</a:t>
            </a:r>
            <a:r>
              <a:rPr lang="en-US" sz="1400" dirty="0"/>
              <a:t>; </a:t>
            </a:r>
            <a:r>
              <a:rPr lang="en-US" sz="1400" dirty="0" err="1"/>
              <a:t>closepreview</a:t>
            </a:r>
            <a:r>
              <a:rPr lang="en-US" sz="1400" dirty="0"/>
              <a:t>; </a:t>
            </a:r>
          </a:p>
          <a:p>
            <a:r>
              <a:rPr lang="en-US" sz="1400" dirty="0"/>
              <a:t> </a:t>
            </a:r>
          </a:p>
          <a:p>
            <a:r>
              <a:rPr lang="en-US" sz="1400" dirty="0"/>
              <a:t>%% Inquire what type of camera is attached</a:t>
            </a:r>
          </a:p>
          <a:p>
            <a:r>
              <a:rPr lang="en-US" sz="1400" dirty="0" err="1"/>
              <a:t>Image_Acq_Info</a:t>
            </a:r>
            <a:r>
              <a:rPr lang="en-US" sz="1400" dirty="0"/>
              <a:t> = </a:t>
            </a:r>
            <a:r>
              <a:rPr lang="en-US" sz="1400" dirty="0" err="1"/>
              <a:t>imaqhwinfo</a:t>
            </a:r>
            <a:endParaRPr lang="en-US" sz="1400" dirty="0"/>
          </a:p>
          <a:p>
            <a:r>
              <a:rPr lang="en-US" sz="1400" dirty="0" err="1"/>
              <a:t>Image_Acq_Info.InstalledAdaptors</a:t>
            </a:r>
            <a:endParaRPr lang="en-US" sz="1400" dirty="0"/>
          </a:p>
          <a:p>
            <a:r>
              <a:rPr lang="en-US" sz="1400" dirty="0"/>
              <a:t> </a:t>
            </a:r>
          </a:p>
          <a:p>
            <a:r>
              <a:rPr lang="en-US" sz="1400" dirty="0"/>
              <a:t>%% Access the installed camera and preview what it sees</a:t>
            </a:r>
          </a:p>
          <a:p>
            <a:r>
              <a:rPr lang="en-US" sz="1400" dirty="0" err="1"/>
              <a:t>Video_Obj</a:t>
            </a:r>
            <a:r>
              <a:rPr lang="en-US" sz="1400" dirty="0"/>
              <a:t> = </a:t>
            </a:r>
            <a:r>
              <a:rPr lang="en-US" sz="1400" dirty="0" err="1"/>
              <a:t>videoinput</a:t>
            </a:r>
            <a:r>
              <a:rPr lang="en-US" sz="1400" dirty="0"/>
              <a:t>('</a:t>
            </a:r>
            <a:r>
              <a:rPr lang="en-US" sz="1400" dirty="0" err="1"/>
              <a:t>winvideo</a:t>
            </a:r>
            <a:r>
              <a:rPr lang="en-US" sz="1400" dirty="0"/>
              <a:t>', 1);</a:t>
            </a:r>
          </a:p>
          <a:p>
            <a:r>
              <a:rPr lang="en-US" sz="1400" dirty="0"/>
              <a:t>preview(</a:t>
            </a:r>
            <a:r>
              <a:rPr lang="en-US" sz="1400" dirty="0" err="1"/>
              <a:t>Video_Obj</a:t>
            </a:r>
            <a:r>
              <a:rPr lang="en-US" sz="1400" dirty="0"/>
              <a:t>)</a:t>
            </a:r>
          </a:p>
          <a:p>
            <a:r>
              <a:rPr lang="en-US" sz="1400" dirty="0"/>
              <a:t>pause(1.5)</a:t>
            </a:r>
          </a:p>
          <a:p>
            <a:r>
              <a:rPr lang="en-US" sz="1400" dirty="0"/>
              <a:t> </a:t>
            </a:r>
          </a:p>
          <a:p>
            <a:r>
              <a:rPr lang="en-US" sz="1400" dirty="0"/>
              <a:t>%% Acquire and display a </a:t>
            </a:r>
            <a:r>
              <a:rPr lang="en-US" sz="1400" dirty="0" err="1"/>
              <a:t>snapshop</a:t>
            </a:r>
            <a:r>
              <a:rPr lang="en-US" sz="1400" dirty="0"/>
              <a:t> or single image frame:</a:t>
            </a:r>
          </a:p>
          <a:p>
            <a:r>
              <a:rPr lang="en-US" sz="1400" dirty="0"/>
              <a:t>Snapshot = </a:t>
            </a:r>
            <a:r>
              <a:rPr lang="en-US" sz="1400" dirty="0" err="1"/>
              <a:t>getsnapshot</a:t>
            </a:r>
            <a:r>
              <a:rPr lang="en-US" sz="1400" dirty="0"/>
              <a:t>(</a:t>
            </a:r>
            <a:r>
              <a:rPr lang="en-US" sz="1400" dirty="0" err="1"/>
              <a:t>Video_Obj</a:t>
            </a:r>
            <a:r>
              <a:rPr lang="en-US" sz="1400" dirty="0"/>
              <a:t>);</a:t>
            </a:r>
          </a:p>
          <a:p>
            <a:r>
              <a:rPr lang="en-US" sz="1400" dirty="0"/>
              <a:t>figure(2); set(</a:t>
            </a:r>
            <a:r>
              <a:rPr lang="en-US" sz="1400" dirty="0" err="1"/>
              <a:t>gcf</a:t>
            </a:r>
            <a:r>
              <a:rPr lang="en-US" sz="1400" dirty="0"/>
              <a:t>,'</a:t>
            </a:r>
            <a:r>
              <a:rPr lang="en-US" sz="1400" dirty="0" err="1"/>
              <a:t>pos</a:t>
            </a:r>
            <a:r>
              <a:rPr lang="en-US" sz="1400" dirty="0"/>
              <a:t>',[20 100 600 500]);</a:t>
            </a:r>
          </a:p>
          <a:p>
            <a:r>
              <a:rPr lang="en-US" sz="1400" dirty="0"/>
              <a:t>image(Snapshot);  title('Display using image(...)');</a:t>
            </a:r>
          </a:p>
          <a:p>
            <a:r>
              <a:rPr lang="en-US" sz="1400" dirty="0"/>
              <a:t> </a:t>
            </a:r>
          </a:p>
          <a:p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5180230" y="1708696"/>
            <a:ext cx="513007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/>
          </a:p>
          <a:p>
            <a:r>
              <a:rPr lang="en-US" sz="1400" dirty="0"/>
              <a:t>%% Acquiring and displaying multiple images</a:t>
            </a:r>
          </a:p>
          <a:p>
            <a:r>
              <a:rPr lang="en-US" sz="1400" dirty="0"/>
              <a:t>figure(4); set(</a:t>
            </a:r>
            <a:r>
              <a:rPr lang="en-US" sz="1400" dirty="0" err="1"/>
              <a:t>gcf</a:t>
            </a:r>
            <a:r>
              <a:rPr lang="en-US" sz="1400" dirty="0"/>
              <a:t>,'</a:t>
            </a:r>
            <a:r>
              <a:rPr lang="en-US" sz="1400" dirty="0" err="1"/>
              <a:t>pos</a:t>
            </a:r>
            <a:r>
              <a:rPr lang="en-US" sz="1400" dirty="0"/>
              <a:t>',[60 60 600 500]);</a:t>
            </a:r>
          </a:p>
          <a:p>
            <a:r>
              <a:rPr lang="en-US" sz="1400" dirty="0"/>
              <a:t>[d1,d2,d3] = size(Snapshot); 4</a:t>
            </a:r>
          </a:p>
          <a:p>
            <a:r>
              <a:rPr lang="en-US" sz="1400" dirty="0" err="1"/>
              <a:t>MyClip</a:t>
            </a:r>
            <a:r>
              <a:rPr lang="en-US" sz="1400" dirty="0"/>
              <a:t> = uint8(zeros(d1,d2,d3,4));  </a:t>
            </a:r>
          </a:p>
          <a:p>
            <a:r>
              <a:rPr lang="en-US" sz="1400" dirty="0"/>
              <a:t>for </a:t>
            </a:r>
            <a:r>
              <a:rPr lang="en-US" sz="1400" dirty="0" err="1"/>
              <a:t>i</a:t>
            </a:r>
            <a:r>
              <a:rPr lang="en-US" sz="1400" dirty="0"/>
              <a:t> = 1:4</a:t>
            </a:r>
          </a:p>
          <a:p>
            <a:r>
              <a:rPr lang="en-US" sz="1400" dirty="0"/>
              <a:t>    </a:t>
            </a:r>
            <a:r>
              <a:rPr lang="en-US" sz="1400" dirty="0" err="1"/>
              <a:t>MyClip</a:t>
            </a:r>
            <a:r>
              <a:rPr lang="en-US" sz="1400" dirty="0"/>
              <a:t>(:,:,:,</a:t>
            </a:r>
            <a:r>
              <a:rPr lang="en-US" sz="1400" dirty="0" err="1"/>
              <a:t>i</a:t>
            </a:r>
            <a:r>
              <a:rPr lang="en-US" sz="1400" dirty="0"/>
              <a:t>) = </a:t>
            </a:r>
            <a:r>
              <a:rPr lang="en-US" sz="1400" dirty="0" err="1"/>
              <a:t>getsnapshot</a:t>
            </a:r>
            <a:r>
              <a:rPr lang="en-US" sz="1400" dirty="0"/>
              <a:t>(</a:t>
            </a:r>
            <a:r>
              <a:rPr lang="en-US" sz="1400" dirty="0" err="1"/>
              <a:t>Video_Obj</a:t>
            </a:r>
            <a:r>
              <a:rPr lang="en-US" sz="1400" dirty="0"/>
              <a:t>);</a:t>
            </a:r>
          </a:p>
          <a:p>
            <a:r>
              <a:rPr lang="en-US" sz="1400" dirty="0"/>
              <a:t>    subplot(2,2,i); </a:t>
            </a:r>
            <a:r>
              <a:rPr lang="en-US" sz="1400" dirty="0" err="1"/>
              <a:t>imshow</a:t>
            </a:r>
            <a:r>
              <a:rPr lang="en-US" sz="1400" dirty="0"/>
              <a:t>(</a:t>
            </a:r>
            <a:r>
              <a:rPr lang="en-US" sz="1400" dirty="0" err="1"/>
              <a:t>MyClip</a:t>
            </a:r>
            <a:r>
              <a:rPr lang="en-US" sz="1400" dirty="0"/>
              <a:t>(:,:,:,</a:t>
            </a:r>
            <a:r>
              <a:rPr lang="en-US" sz="1400" dirty="0" err="1"/>
              <a:t>i</a:t>
            </a:r>
            <a:r>
              <a:rPr lang="en-US" sz="1400" dirty="0"/>
              <a:t>));</a:t>
            </a:r>
          </a:p>
          <a:p>
            <a:r>
              <a:rPr lang="en-US" sz="1400" dirty="0"/>
              <a:t>    title(</a:t>
            </a:r>
            <a:r>
              <a:rPr lang="en-US" sz="1400" dirty="0" err="1"/>
              <a:t>strcat</a:t>
            </a:r>
            <a:r>
              <a:rPr lang="en-US" sz="1400" dirty="0"/>
              <a:t>('Shot  ',num2str(</a:t>
            </a:r>
            <a:r>
              <a:rPr lang="en-US" sz="1400" dirty="0" err="1"/>
              <a:t>i</a:t>
            </a:r>
            <a:r>
              <a:rPr lang="en-US" sz="1400" dirty="0"/>
              <a:t>)));</a:t>
            </a:r>
          </a:p>
          <a:p>
            <a:r>
              <a:rPr lang="en-US" sz="1400" dirty="0"/>
              <a:t>    pause(0.5);</a:t>
            </a:r>
          </a:p>
          <a:p>
            <a:r>
              <a:rPr lang="en-US" sz="1400" dirty="0"/>
              <a:t>end</a:t>
            </a:r>
          </a:p>
          <a:p>
            <a:r>
              <a:rPr lang="en-US" sz="1400" dirty="0"/>
              <a:t> </a:t>
            </a:r>
          </a:p>
          <a:p>
            <a:r>
              <a:rPr lang="en-US" sz="1400" dirty="0"/>
              <a:t>%% Example of how to save Snapshot to image6.mat file</a:t>
            </a:r>
          </a:p>
          <a:p>
            <a:r>
              <a:rPr lang="en-US" sz="1400" dirty="0"/>
              <a:t>save image6 Snapshot </a:t>
            </a:r>
            <a:r>
              <a:rPr lang="en-US" sz="1400" dirty="0" err="1"/>
              <a:t>MyClip</a:t>
            </a:r>
            <a:endParaRPr lang="en-US" sz="1400" dirty="0"/>
          </a:p>
          <a:p>
            <a:r>
              <a:rPr lang="en-US" sz="1400" dirty="0"/>
              <a:t> </a:t>
            </a:r>
          </a:p>
          <a:p>
            <a:r>
              <a:rPr lang="en-US" sz="1400" dirty="0"/>
              <a:t>%% Clean up </a:t>
            </a:r>
          </a:p>
          <a:p>
            <a:r>
              <a:rPr lang="en-US" sz="1400" dirty="0"/>
              <a:t>% Release the camera from this program so other application may access it</a:t>
            </a:r>
          </a:p>
          <a:p>
            <a:r>
              <a:rPr lang="en-US" sz="1400" dirty="0"/>
              <a:t>delete(</a:t>
            </a:r>
            <a:r>
              <a:rPr lang="en-US" sz="1400" dirty="0" err="1"/>
              <a:t>Video_Obj</a:t>
            </a:r>
            <a:r>
              <a:rPr lang="en-US" sz="1400" dirty="0"/>
              <a:t>)</a:t>
            </a:r>
          </a:p>
          <a:p>
            <a:r>
              <a:rPr lang="en-US" sz="1400" dirty="0"/>
              <a:t>clear </a:t>
            </a:r>
            <a:r>
              <a:rPr lang="en-US" sz="1400" dirty="0" err="1"/>
              <a:t>Video_Obj</a:t>
            </a:r>
            <a:endParaRPr lang="en-US" sz="1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2355" y="118402"/>
            <a:ext cx="2171429" cy="431428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26254" y="335546"/>
            <a:ext cx="2392001" cy="76944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400" b="1" cap="small" dirty="0" smtClean="0">
                <a:solidFill>
                  <a:srgbClr val="FF0000"/>
                </a:solidFill>
                <a:latin typeface="Calibri" panose="020F0502020204030204" pitchFamily="34" charset="0"/>
              </a:rPr>
              <a:t>Camera + Matlab </a:t>
            </a:r>
          </a:p>
          <a:p>
            <a:pPr marL="0" lvl="1"/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Selfie</a:t>
            </a:r>
            <a:endParaRPr lang="en-US" sz="2400" b="1" cap="small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892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7/2/2016</a:t>
            </a:r>
            <a:endParaRPr lang="en-US" sz="1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Prishtina International Summer University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0580-9E63-4D0A-9FB5-1B4D75C7E0E8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5510" y="381000"/>
            <a:ext cx="7181850" cy="5867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9657" y="317550"/>
            <a:ext cx="3817257" cy="1569660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r>
              <a:rPr lang="en-US" sz="2800" b="1" cap="small" dirty="0" smtClean="0">
                <a:solidFill>
                  <a:srgbClr val="C00000"/>
                </a:solidFill>
                <a:latin typeface="Calibri" panose="020F0502020204030204" pitchFamily="34" charset="0"/>
              </a:rPr>
              <a:t>C) </a:t>
            </a:r>
            <a:r>
              <a:rPr lang="en-US" sz="2800" b="1" cap="small" dirty="0" smtClean="0">
                <a:solidFill>
                  <a:srgbClr val="C00000"/>
                </a:solidFill>
                <a:latin typeface="Calibri" panose="020F0502020204030204" pitchFamily="34" charset="0"/>
              </a:rPr>
              <a:t>Picking &amp; Tracking a</a:t>
            </a:r>
          </a:p>
          <a:p>
            <a:r>
              <a:rPr lang="en-US" sz="2800" b="1" cap="small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en-US" sz="2800" b="1" cap="small" dirty="0" smtClean="0">
                <a:solidFill>
                  <a:srgbClr val="C00000"/>
                </a:solidFill>
                <a:latin typeface="Calibri" panose="020F0502020204030204" pitchFamily="34" charset="0"/>
              </a:rPr>
              <a:t>   </a:t>
            </a:r>
            <a:r>
              <a:rPr lang="en-US" sz="2800" b="1" cap="small" dirty="0" smtClean="0">
                <a:solidFill>
                  <a:srgbClr val="C00000"/>
                </a:solidFill>
                <a:latin typeface="Calibri" panose="020F0502020204030204" pitchFamily="34" charset="0"/>
              </a:rPr>
              <a:t> Color using Matlab</a:t>
            </a:r>
            <a:endParaRPr lang="en-US" sz="2800" b="1" cap="small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lvl="1"/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Examples 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of Image Acquisition &amp; </a:t>
            </a:r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Processing </a:t>
            </a:r>
            <a:endParaRPr lang="en-US"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732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7/2/2016</a:t>
            </a:r>
            <a:endParaRPr lang="en-US" sz="1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Prishtina International Summer University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0580-9E63-4D0A-9FB5-1B4D75C7E0E8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1200" y="421821"/>
            <a:ext cx="7010400" cy="4533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835" y="1366384"/>
            <a:ext cx="3661686" cy="322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931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7/2/2016</a:t>
            </a:r>
            <a:endParaRPr lang="en-US" sz="1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Prishtina International Summer University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0580-9E63-4D0A-9FB5-1B4D75C7E0E8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7568" y="1538514"/>
            <a:ext cx="8961666" cy="3875315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725514" y="540641"/>
            <a:ext cx="10029572" cy="830997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r>
              <a:rPr lang="en-US" sz="2800" b="1" cap="small" dirty="0" smtClean="0">
                <a:solidFill>
                  <a:srgbClr val="C00000"/>
                </a:solidFill>
                <a:latin typeface="Calibri" panose="020F0502020204030204" pitchFamily="34" charset="0"/>
              </a:rPr>
              <a:t>D) Auto-Target Tracking using Matlab</a:t>
            </a:r>
            <a:endParaRPr lang="en-US" sz="2800" b="1" cap="small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lvl="1"/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Matlab: Camera, processing, control + </a:t>
            </a:r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Arduino: Servomotor</a:t>
            </a:r>
            <a:endParaRPr lang="en-US"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912639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4071</TotalTime>
  <Words>609</Words>
  <Application>Microsoft Office PowerPoint</Application>
  <PresentationFormat>Widescreen</PresentationFormat>
  <Paragraphs>131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Tw Cen MT</vt:lpstr>
      <vt:lpstr>Droplet</vt:lpstr>
      <vt:lpstr>Mechatronics - Hands-on Approach  Session 5</vt:lpstr>
      <vt:lpstr>Scope of this 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Oakland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Mechatronics - Hands-on Approach</dc:title>
  <dc:creator>KaC S855</dc:creator>
  <cp:lastModifiedBy>KaC S855</cp:lastModifiedBy>
  <cp:revision>90</cp:revision>
  <dcterms:created xsi:type="dcterms:W3CDTF">2016-07-02T08:13:00Z</dcterms:created>
  <dcterms:modified xsi:type="dcterms:W3CDTF">2016-07-10T22:47:59Z</dcterms:modified>
</cp:coreProperties>
</file>