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e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7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1.wmf"/><Relationship Id="rId4" Type="http://schemas.openxmlformats.org/officeDocument/2006/relationships/image" Target="../media/image8.e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304800"/>
            <a:ext cx="8229600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endParaRPr lang="en-US" sz="320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7200" y="1851025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r>
              <a:rPr lang="en-US" sz="2400" dirty="0" err="1"/>
              <a:t>Lënda</a:t>
            </a:r>
            <a:r>
              <a:rPr lang="en-US" sz="2400" dirty="0"/>
              <a:t>: </a:t>
            </a:r>
            <a:r>
              <a:rPr lang="en-US" sz="2800" dirty="0" smtClean="0"/>
              <a:t>DINAMIKA E MAKINAVE</a:t>
            </a:r>
            <a:endParaRPr lang="en-US" sz="2800" dirty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endParaRPr lang="en-US" sz="1600" dirty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endParaRPr lang="en-US" sz="2000" dirty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endParaRPr lang="en-US" sz="2000" dirty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endParaRPr lang="en-US" sz="2000" dirty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endParaRPr lang="en-US" sz="2000" dirty="0"/>
          </a:p>
          <a:p>
            <a:pPr lvl="0" algn="ctr"/>
            <a:r>
              <a:rPr lang="de-DE" sz="3200" b="1" dirty="0" smtClean="0"/>
              <a:t>METODA E LLOGARITJES SË SAKTË TË VOLANTIT</a:t>
            </a:r>
          </a:p>
          <a:p>
            <a:pPr lvl="0" algn="ctr">
              <a:buFontTx/>
              <a:buChar char="-"/>
            </a:pPr>
            <a:endParaRPr lang="de-DE" sz="3200" b="1" dirty="0" smtClean="0"/>
          </a:p>
          <a:p>
            <a:pPr lvl="0" algn="ctr"/>
            <a:r>
              <a:rPr lang="de-DE" sz="3200" b="1" dirty="0" smtClean="0"/>
              <a:t> </a:t>
            </a:r>
            <a:endParaRPr lang="en-US" sz="2000" dirty="0" smtClean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/>
              <a:t>PRISHTINË </a:t>
            </a:r>
            <a:r>
              <a:rPr lang="en-US" sz="2000" dirty="0" smtClean="0"/>
              <a:t>2021</a:t>
            </a:r>
            <a:endParaRPr lang="en-US" sz="1600" dirty="0" smtClean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endParaRPr lang="en-US" sz="2000" dirty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endParaRPr lang="en-US" sz="2000" dirty="0"/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</a:pPr>
            <a:endParaRPr lang="en-US" sz="2000" dirty="0"/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762000" y="5080000"/>
            <a:ext cx="7632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827088" y="1695450"/>
            <a:ext cx="76327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416956"/>
            <a:ext cx="914399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/>
              <a:t>UNIVERSITETI I PRISHTINËS “Hasan </a:t>
            </a:r>
            <a:r>
              <a:rPr lang="en-US" sz="2400" dirty="0" err="1"/>
              <a:t>Prishtina</a:t>
            </a:r>
            <a:r>
              <a:rPr lang="en-US" sz="2400" dirty="0"/>
              <a:t>”</a:t>
            </a:r>
            <a:br>
              <a:rPr lang="en-US" sz="2400" dirty="0"/>
            </a:br>
            <a:r>
              <a:rPr lang="en-US" sz="2400" dirty="0"/>
              <a:t>FAKULTETI I INXHINIERISË </a:t>
            </a:r>
            <a:r>
              <a:rPr lang="en-US" sz="2400" dirty="0" smtClean="0"/>
              <a:t>MEKANIKE</a:t>
            </a:r>
            <a:br>
              <a:rPr lang="en-US" sz="2400" dirty="0" smtClean="0"/>
            </a:br>
            <a:r>
              <a:rPr lang="en-US" sz="2000" dirty="0" err="1" smtClean="0"/>
              <a:t>Drejtimet</a:t>
            </a:r>
            <a:r>
              <a:rPr lang="en-US" sz="2000" dirty="0" smtClean="0"/>
              <a:t>: </a:t>
            </a:r>
            <a:r>
              <a:rPr lang="en-US" sz="2000" dirty="0" err="1" smtClean="0"/>
              <a:t>Mekatronikë</a:t>
            </a:r>
            <a:r>
              <a:rPr lang="en-US" sz="2000" dirty="0" smtClean="0"/>
              <a:t> +</a:t>
            </a:r>
            <a:endParaRPr lang="en-US" sz="2000" dirty="0"/>
          </a:p>
          <a:p>
            <a:pPr algn="ctr"/>
            <a:r>
              <a:rPr lang="en-US" sz="2000" dirty="0" err="1" smtClean="0"/>
              <a:t>Konstruksione</a:t>
            </a:r>
            <a:r>
              <a:rPr lang="en-US" sz="2000" dirty="0" smtClean="0"/>
              <a:t> </a:t>
            </a:r>
            <a:r>
              <a:rPr lang="en-US" sz="2000" dirty="0" err="1" smtClean="0"/>
              <a:t>Makinerike</a:t>
            </a:r>
            <a:endParaRPr lang="en-US" sz="200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987675" y="3135312"/>
            <a:ext cx="33949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/>
              <a:t>PREZENTIME </a:t>
            </a:r>
            <a:r>
              <a:rPr lang="en-US" dirty="0" smtClean="0"/>
              <a:t>– LIGJËRATA 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Zgjidhje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pjesën</a:t>
            </a:r>
            <a:r>
              <a:rPr lang="en-US" dirty="0" smtClean="0"/>
              <a:t> e </a:t>
            </a:r>
            <a:r>
              <a:rPr lang="en-US" dirty="0" err="1" smtClean="0"/>
              <a:t>parë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rrotullimit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pjesën</a:t>
            </a:r>
            <a:r>
              <a:rPr lang="en-US" dirty="0" smtClean="0"/>
              <a:t> e </a:t>
            </a:r>
            <a:r>
              <a:rPr lang="en-US" dirty="0" err="1" smtClean="0"/>
              <a:t>dytë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rrotullimit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1447799" y="2209800"/>
          <a:ext cx="5839385" cy="154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2" name="Equation" r:id="rId3" imgW="2450880" imgH="647640" progId="Equation.3">
                  <p:embed/>
                </p:oleObj>
              </mc:Choice>
              <mc:Fallback>
                <p:oleObj name="Equation" r:id="rId3" imgW="2450880" imgH="647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799" y="2209800"/>
                        <a:ext cx="5839385" cy="154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2286000" y="4724400"/>
          <a:ext cx="3100388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3" name="Equation" r:id="rId5" imgW="1180800" imgH="609480" progId="Equation.3">
                  <p:embed/>
                </p:oleObj>
              </mc:Choice>
              <mc:Fallback>
                <p:oleObj name="Equation" r:id="rId5" imgW="1180800" imgH="609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724400"/>
                        <a:ext cx="3100388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Zgjidhje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rastin</a:t>
            </a:r>
            <a:r>
              <a:rPr lang="en-US" dirty="0" smtClean="0"/>
              <a:t> ton</a:t>
            </a:r>
            <a:r>
              <a:rPr lang="de-DE" dirty="0" smtClean="0"/>
              <a:t>ë,</a:t>
            </a:r>
            <a:r>
              <a:rPr lang="en-US" dirty="0" smtClean="0"/>
              <a:t> </a:t>
            </a:r>
            <a:r>
              <a:rPr lang="en-US" dirty="0" err="1" smtClean="0"/>
              <a:t>nxitimi</a:t>
            </a:r>
            <a:r>
              <a:rPr lang="en-US" dirty="0" smtClean="0"/>
              <a:t> </a:t>
            </a:r>
            <a:r>
              <a:rPr lang="en-US" dirty="0" err="1" smtClean="0"/>
              <a:t>këndor</a:t>
            </a:r>
            <a:r>
              <a:rPr lang="en-US" dirty="0" smtClean="0"/>
              <a:t> </a:t>
            </a:r>
            <a:r>
              <a:rPr lang="en-US" dirty="0" err="1" smtClean="0"/>
              <a:t>është</a:t>
            </a:r>
            <a:r>
              <a:rPr lang="en-US" dirty="0" smtClean="0"/>
              <a:t> </a:t>
            </a:r>
            <a:r>
              <a:rPr lang="en-US" dirty="0" err="1" smtClean="0"/>
              <a:t>proporcionalisht</a:t>
            </a:r>
            <a:r>
              <a:rPr lang="en-US" dirty="0" smtClean="0"/>
              <a:t> me </a:t>
            </a:r>
            <a:r>
              <a:rPr lang="en-US" dirty="0" err="1" smtClean="0"/>
              <a:t>momentin</a:t>
            </a:r>
            <a:r>
              <a:rPr lang="en-US" dirty="0" smtClean="0"/>
              <a:t> </a:t>
            </a:r>
            <a:r>
              <a:rPr lang="en-US" dirty="0" err="1" smtClean="0"/>
              <a:t>rezistues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Shpejtësia</a:t>
            </a:r>
            <a:r>
              <a:rPr lang="en-US" dirty="0" smtClean="0"/>
              <a:t> </a:t>
            </a:r>
            <a:r>
              <a:rPr lang="en-US" dirty="0" err="1" smtClean="0"/>
              <a:t>këndore</a:t>
            </a:r>
            <a:r>
              <a:rPr lang="en-US" dirty="0" smtClean="0"/>
              <a:t> e </a:t>
            </a:r>
            <a:r>
              <a:rPr lang="en-US" dirty="0" err="1" smtClean="0"/>
              <a:t>hallkës</a:t>
            </a:r>
            <a:r>
              <a:rPr lang="en-US" dirty="0" smtClean="0"/>
              <a:t> </a:t>
            </a:r>
            <a:r>
              <a:rPr lang="en-US" dirty="0" err="1" smtClean="0"/>
              <a:t>udhëheqëse</a:t>
            </a:r>
            <a:r>
              <a:rPr lang="en-US" dirty="0" smtClean="0"/>
              <a:t>  </a:t>
            </a:r>
            <a:r>
              <a:rPr lang="en-US" dirty="0" smtClean="0">
                <a:sym typeface="Symbol"/>
              </a:rPr>
              <a:t></a:t>
            </a:r>
            <a:r>
              <a:rPr lang="en-US" dirty="0" smtClean="0"/>
              <a:t> </a:t>
            </a:r>
            <a:r>
              <a:rPr lang="en-US" dirty="0" err="1" smtClean="0"/>
              <a:t>përcaktohet</a:t>
            </a:r>
            <a:r>
              <a:rPr lang="en-US" dirty="0" smtClean="0"/>
              <a:t> </a:t>
            </a:r>
            <a:r>
              <a:rPr lang="en-US" dirty="0" err="1" smtClean="0"/>
              <a:t>sipas</a:t>
            </a:r>
            <a:r>
              <a:rPr lang="en-US" dirty="0" smtClean="0"/>
              <a:t> </a:t>
            </a:r>
            <a:r>
              <a:rPr lang="en-US" dirty="0" err="1" smtClean="0"/>
              <a:t>ekuacionit</a:t>
            </a:r>
            <a:r>
              <a:rPr lang="en-US" dirty="0" smtClean="0"/>
              <a:t>  (4.7):</a:t>
            </a:r>
          </a:p>
          <a:p>
            <a:pPr lvl="0">
              <a:buNone/>
            </a:pPr>
            <a:r>
              <a:rPr lang="en-US" dirty="0" smtClean="0"/>
              <a:t>	-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pjesën</a:t>
            </a:r>
            <a:r>
              <a:rPr lang="en-US" dirty="0" smtClean="0"/>
              <a:t> e par</a:t>
            </a:r>
            <a:r>
              <a:rPr lang="de-DE" dirty="0" smtClean="0"/>
              <a:t>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rrotullimit</a:t>
            </a:r>
            <a:r>
              <a:rPr lang="en-US" dirty="0" smtClean="0"/>
              <a:t>:</a:t>
            </a:r>
          </a:p>
          <a:p>
            <a:pPr lvl="0">
              <a:buNone/>
            </a:pP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</a:t>
            </a:r>
            <a:r>
              <a:rPr lang="en-US" dirty="0" smtClean="0"/>
              <a:t> =  </a:t>
            </a:r>
            <a:r>
              <a:rPr lang="en-US" dirty="0" smtClean="0">
                <a:sym typeface="Symbol"/>
              </a:rPr>
              <a:t></a:t>
            </a:r>
            <a:r>
              <a:rPr lang="en-US" dirty="0" smtClean="0"/>
              <a:t>     </a:t>
            </a:r>
            <a:r>
              <a:rPr lang="en-US" dirty="0" smtClean="0">
                <a:sym typeface="Symbol"/>
              </a:rPr>
              <a:t></a:t>
            </a:r>
            <a:r>
              <a:rPr lang="en-US" dirty="0" smtClean="0"/>
              <a:t>    </a:t>
            </a:r>
            <a:r>
              <a:rPr lang="en-US" dirty="0" smtClean="0">
                <a:sym typeface="Symbol"/>
              </a:rPr>
              <a:t></a:t>
            </a:r>
            <a:r>
              <a:rPr lang="en-US" dirty="0" smtClean="0"/>
              <a:t> = 9.487 s</a:t>
            </a:r>
            <a:r>
              <a:rPr lang="en-US" baseline="30000" dirty="0" smtClean="0"/>
              <a:t>-1</a:t>
            </a: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304800" y="3886200"/>
          <a:ext cx="8660482" cy="1447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2" name="Equation" r:id="rId3" imgW="4178160" imgH="698400" progId="Equation.3">
                  <p:embed/>
                </p:oleObj>
              </mc:Choice>
              <mc:Fallback>
                <p:oleObj name="Equation" r:id="rId3" imgW="4178160" imgH="698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886200"/>
                        <a:ext cx="8660482" cy="14478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Zgjidhje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pjesën</a:t>
            </a:r>
            <a:r>
              <a:rPr lang="en-US" dirty="0" smtClean="0"/>
              <a:t> e </a:t>
            </a:r>
            <a:r>
              <a:rPr lang="en-US" dirty="0" err="1" smtClean="0"/>
              <a:t>dyt</a:t>
            </a:r>
            <a:r>
              <a:rPr lang="de-DE" dirty="0" smtClean="0"/>
              <a:t>ë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rrotullimit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533400" y="2438400"/>
          <a:ext cx="7855527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0" name="Equation" r:id="rId3" imgW="3429000" imgH="698400" progId="Equation.3">
                  <p:embed/>
                </p:oleObj>
              </mc:Choice>
              <mc:Fallback>
                <p:oleObj name="Equation" r:id="rId3" imgW="3429000" imgH="698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38400"/>
                        <a:ext cx="7855527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2971800" y="4267200"/>
          <a:ext cx="2630533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1" name="Equation" r:id="rId5" imgW="1028520" imgH="444240" progId="Equation.3">
                  <p:embed/>
                </p:oleObj>
              </mc:Choice>
              <mc:Fallback>
                <p:oleObj name="Equation" r:id="rId5" imgW="1028520" imgH="444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267200"/>
                        <a:ext cx="2630533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Zgjidhje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Në</a:t>
            </a:r>
            <a:r>
              <a:rPr lang="en-US" dirty="0" smtClean="0"/>
              <a:t> </a:t>
            </a:r>
            <a:r>
              <a:rPr lang="en-US" dirty="0" err="1" smtClean="0"/>
              <a:t>pasqyrë</a:t>
            </a:r>
            <a:r>
              <a:rPr lang="en-US" dirty="0" smtClean="0"/>
              <a:t> </a:t>
            </a:r>
            <a:r>
              <a:rPr lang="en-US" dirty="0" err="1" smtClean="0"/>
              <a:t>janë</a:t>
            </a:r>
            <a:r>
              <a:rPr lang="en-US" dirty="0" smtClean="0"/>
              <a:t> </a:t>
            </a:r>
            <a:r>
              <a:rPr lang="en-US" dirty="0" err="1" smtClean="0"/>
              <a:t>dhënë</a:t>
            </a:r>
            <a:r>
              <a:rPr lang="en-US" dirty="0" smtClean="0"/>
              <a:t> </a:t>
            </a:r>
            <a:r>
              <a:rPr lang="en-US" dirty="0" err="1" smtClean="0"/>
              <a:t>zgjidhjet</a:t>
            </a:r>
            <a:r>
              <a:rPr lang="en-US" dirty="0" smtClean="0"/>
              <a:t>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shpejtësinë</a:t>
            </a:r>
            <a:r>
              <a:rPr lang="en-US" dirty="0" smtClean="0"/>
              <a:t>  </a:t>
            </a:r>
            <a:r>
              <a:rPr lang="en-US" dirty="0" err="1" smtClean="0"/>
              <a:t>këndore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,</a:t>
            </a:r>
            <a:r>
              <a:rPr lang="en-US" dirty="0" smtClean="0"/>
              <a:t>  </a:t>
            </a:r>
            <a:r>
              <a:rPr lang="en-US" dirty="0" err="1" smtClean="0"/>
              <a:t>për</a:t>
            </a:r>
            <a:r>
              <a:rPr lang="en-US" dirty="0" smtClean="0"/>
              <a:t> </a:t>
            </a:r>
            <a:r>
              <a:rPr lang="en-US" dirty="0" err="1" smtClean="0"/>
              <a:t>vlera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ndryshme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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Koeficienti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jonjëtrajtshërisë</a:t>
            </a:r>
            <a:r>
              <a:rPr lang="en-US" dirty="0" smtClean="0"/>
              <a:t> </a:t>
            </a:r>
            <a:r>
              <a:rPr lang="en-US" dirty="0" err="1" smtClean="0"/>
              <a:t>përcaktohet</a:t>
            </a:r>
            <a:r>
              <a:rPr lang="en-US" dirty="0" smtClean="0"/>
              <a:t> </a:t>
            </a:r>
            <a:r>
              <a:rPr lang="en-US" dirty="0" err="1" smtClean="0"/>
              <a:t>sipas</a:t>
            </a:r>
            <a:r>
              <a:rPr lang="en-US" dirty="0" smtClean="0"/>
              <a:t>  </a:t>
            </a:r>
            <a:r>
              <a:rPr lang="en-US" dirty="0" err="1" smtClean="0"/>
              <a:t>barazimit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Sipas</a:t>
            </a:r>
            <a:r>
              <a:rPr lang="en-US" dirty="0" smtClean="0"/>
              <a:t> </a:t>
            </a:r>
            <a:r>
              <a:rPr lang="en-US" dirty="0" err="1" smtClean="0"/>
              <a:t>të</a:t>
            </a:r>
            <a:r>
              <a:rPr lang="en-US" dirty="0" smtClean="0"/>
              <a:t>  </a:t>
            </a:r>
            <a:r>
              <a:rPr lang="en-US" dirty="0" err="1" smtClean="0"/>
              <a:t>të</a:t>
            </a:r>
            <a:r>
              <a:rPr lang="en-US" dirty="0" smtClean="0"/>
              <a:t> </a:t>
            </a:r>
            <a:r>
              <a:rPr lang="en-US" dirty="0" err="1" smtClean="0"/>
              <a:t>dhënave</a:t>
            </a:r>
            <a:r>
              <a:rPr lang="en-US" dirty="0" smtClean="0"/>
              <a:t> </a:t>
            </a:r>
            <a:r>
              <a:rPr lang="en-US" dirty="0" err="1" smtClean="0"/>
              <a:t>nga</a:t>
            </a:r>
            <a:r>
              <a:rPr lang="en-US" dirty="0" smtClean="0"/>
              <a:t> </a:t>
            </a:r>
            <a:r>
              <a:rPr lang="en-US" dirty="0" err="1" smtClean="0"/>
              <a:t>pasqyra</a:t>
            </a:r>
            <a:r>
              <a:rPr lang="en-US" dirty="0" smtClean="0"/>
              <a:t> </a:t>
            </a:r>
            <a:r>
              <a:rPr lang="en-US" dirty="0" err="1" smtClean="0"/>
              <a:t>kemi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</a:t>
            </a:r>
            <a:r>
              <a:rPr lang="en-US" baseline="-25000" dirty="0" smtClean="0"/>
              <a:t>max</a:t>
            </a:r>
            <a:r>
              <a:rPr lang="en-US" dirty="0" smtClean="0"/>
              <a:t> = 10.17  ;   </a:t>
            </a:r>
            <a:r>
              <a:rPr lang="en-US" dirty="0" smtClean="0">
                <a:sym typeface="Symbol"/>
              </a:rPr>
              <a:t></a:t>
            </a:r>
            <a:r>
              <a:rPr lang="en-US" baseline="-25000" dirty="0" smtClean="0"/>
              <a:t>min</a:t>
            </a:r>
            <a:r>
              <a:rPr lang="en-US" dirty="0" smtClean="0"/>
              <a:t> = 9.470        </a:t>
            </a:r>
            <a:r>
              <a:rPr lang="en-US" dirty="0" smtClean="0">
                <a:sym typeface="Symbol"/>
              </a:rPr>
              <a:t>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</a:t>
            </a:r>
            <a:r>
              <a:rPr lang="en-US" dirty="0" smtClean="0"/>
              <a:t>  0.056.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371461"/>
              </p:ext>
            </p:extLst>
          </p:nvPr>
        </p:nvGraphicFramePr>
        <p:xfrm>
          <a:off x="0" y="2252631"/>
          <a:ext cx="9144000" cy="1661160"/>
        </p:xfrm>
        <a:graphic>
          <a:graphicData uri="http://schemas.openxmlformats.org/drawingml/2006/table">
            <a:tbl>
              <a:tblPr/>
              <a:tblGrid>
                <a:gridCol w="1143000"/>
                <a:gridCol w="1143000"/>
                <a:gridCol w="1143000"/>
                <a:gridCol w="1143000"/>
                <a:gridCol w="1143000"/>
                <a:gridCol w="1143000"/>
                <a:gridCol w="1143000"/>
                <a:gridCol w="1143000"/>
              </a:tblGrid>
              <a:tr h="415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Times New Roman"/>
                        </a:rPr>
                        <a:t>     </a:t>
                      </a:r>
                      <a:r>
                        <a:rPr lang="en-US" sz="2200" dirty="0">
                          <a:latin typeface="Times New Roman"/>
                          <a:ea typeface="Times New Roman"/>
                          <a:sym typeface="Symbol"/>
                        </a:rPr>
                        <a:t></a:t>
                      </a:r>
                      <a:r>
                        <a:rPr lang="en-US" sz="2200" baseline="30000" dirty="0">
                          <a:latin typeface="Times New Roman"/>
                          <a:ea typeface="Times New Roman"/>
                        </a:rPr>
                        <a:t>o</a:t>
                      </a:r>
                      <a:endParaRPr lang="en-US" sz="2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Times New Roman"/>
                        </a:rPr>
                        <a:t>         0       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</a:rPr>
                        <a:t>         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</a:rPr>
                        <a:t>      45     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</a:rPr>
                        <a:t>        60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</a:rPr>
                        <a:t>        90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</a:rPr>
                        <a:t>       120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</a:rPr>
                        <a:t>       150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en-US" sz="2200" dirty="0">
                          <a:latin typeface="Times New Roman"/>
                          <a:ea typeface="Times New Roman"/>
                          <a:sym typeface="Symbol"/>
                        </a:rPr>
                        <a:t></a:t>
                      </a:r>
                      <a:r>
                        <a:rPr lang="en-US" sz="2200" dirty="0">
                          <a:latin typeface="Times New Roman"/>
                          <a:ea typeface="Times New Roman"/>
                        </a:rPr>
                        <a:t>  sek</a:t>
                      </a:r>
                      <a:r>
                        <a:rPr lang="en-US" sz="2200" baseline="30000" dirty="0">
                          <a:latin typeface="Times New Roman"/>
                          <a:ea typeface="Times New Roman"/>
                        </a:rPr>
                        <a:t>-1</a:t>
                      </a:r>
                      <a:endParaRPr lang="en-US" sz="2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Times New Roman"/>
                        </a:rPr>
                        <a:t>        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Times New Roman"/>
                        </a:rPr>
                        <a:t>   10.17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Times New Roman"/>
                        </a:rPr>
                        <a:t>    9.978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</a:rPr>
                        <a:t>    9.917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</a:rPr>
                        <a:t>     9.747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</a:rPr>
                        <a:t>     9.573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</a:rPr>
                        <a:t>    9.470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en-US" sz="2200">
                          <a:latin typeface="Times New Roman"/>
                          <a:ea typeface="Times New Roman"/>
                          <a:sym typeface="Symbol"/>
                        </a:rPr>
                        <a:t></a:t>
                      </a:r>
                      <a:r>
                        <a:rPr lang="en-US" sz="2200" baseline="30000">
                          <a:latin typeface="Times New Roman"/>
                          <a:ea typeface="Times New Roman"/>
                        </a:rPr>
                        <a:t>o</a:t>
                      </a:r>
                      <a:endParaRPr lang="en-US" sz="2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</a:rPr>
                        <a:t>     180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</a:rPr>
                        <a:t>       210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Times New Roman"/>
                        </a:rPr>
                        <a:t>     240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Times New Roman"/>
                        </a:rPr>
                        <a:t>       270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Times New Roman"/>
                        </a:rPr>
                        <a:t>    300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Times New Roman"/>
                        </a:rPr>
                        <a:t>       330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Times New Roman"/>
                        </a:rPr>
                        <a:t>       360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  <a:sym typeface="Symbol"/>
                        </a:rPr>
                        <a:t></a:t>
                      </a:r>
                      <a:r>
                        <a:rPr lang="en-US" sz="2200">
                          <a:latin typeface="Times New Roman"/>
                          <a:ea typeface="Times New Roman"/>
                        </a:rPr>
                        <a:t>  sek</a:t>
                      </a:r>
                      <a:r>
                        <a:rPr lang="en-US" sz="2200" baseline="30000">
                          <a:latin typeface="Times New Roman"/>
                          <a:ea typeface="Times New Roman"/>
                        </a:rPr>
                        <a:t>-1</a:t>
                      </a:r>
                      <a:endParaRPr lang="en-US" sz="2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Times New Roman"/>
                        </a:rPr>
                        <a:t>    9.487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Times New Roman"/>
                        </a:rPr>
                        <a:t>    9.574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Times New Roman"/>
                        </a:rPr>
                        <a:t>    9.661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</a:rPr>
                        <a:t>    9.747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</a:rPr>
                        <a:t>    9.832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>
                          <a:latin typeface="Times New Roman"/>
                          <a:ea typeface="Times New Roman"/>
                        </a:rPr>
                        <a:t>    9.917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en-US" sz="2200" dirty="0" smtClean="0">
                          <a:latin typeface="Times New Roman"/>
                          <a:ea typeface="Times New Roman"/>
                        </a:rPr>
                        <a:t>    10</a:t>
                      </a:r>
                      <a:endParaRPr lang="en-US" sz="2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734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0513621"/>
              </p:ext>
            </p:extLst>
          </p:nvPr>
        </p:nvGraphicFramePr>
        <p:xfrm>
          <a:off x="2247900" y="4428018"/>
          <a:ext cx="4648200" cy="10130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9" name="Equation" r:id="rId3" imgW="1981080" imgH="431640" progId="Equation.3">
                  <p:embed/>
                </p:oleObj>
              </mc:Choice>
              <mc:Fallback>
                <p:oleObj name="Equation" r:id="rId3" imgW="1981080" imgH="43164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4428018"/>
                        <a:ext cx="4648200" cy="10130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de-DE" b="1" dirty="0" smtClean="0"/>
              <a:t>METODA E LLOGARITJES SË SAKTË TË VOLANTIT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5029200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Deri më sot janë shkruar mjaft punime, që marrin për bazë analizën e ekuacionit të lëvizjes së makinës. Disa nga metodat japin zgjidhje të përafërta, kurse disa janë teoretikisht të sakta. Më tej do të ndalemi në metodën e llogaritjes së saktë të volantit-metoda e Wittenbauerit.</a:t>
            </a:r>
            <a:endParaRPr lang="en-US" dirty="0" smtClean="0"/>
          </a:p>
          <a:p>
            <a:r>
              <a:rPr lang="de-DE" dirty="0" smtClean="0"/>
              <a:t>Kjo metodë mbështetet në diagramin e  E = E (I</a:t>
            </a:r>
            <a:r>
              <a:rPr lang="de-DE" baseline="-25000" dirty="0" smtClean="0"/>
              <a:t>r</a:t>
            </a:r>
            <a:r>
              <a:rPr lang="de-DE" dirty="0" smtClean="0"/>
              <a:t>). Në këtë diagram: </a:t>
            </a:r>
          </a:p>
          <a:p>
            <a:pPr>
              <a:buNone/>
            </a:pPr>
            <a:r>
              <a:rPr lang="en-US" dirty="0" smtClean="0"/>
              <a:t>                                                ;                               ; </a:t>
            </a:r>
          </a:p>
          <a:p>
            <a:pPr>
              <a:buNone/>
            </a:pPr>
            <a:r>
              <a:rPr lang="de-DE" dirty="0" smtClean="0"/>
              <a:t> </a:t>
            </a:r>
            <a:r>
              <a:rPr lang="en-US" dirty="0" smtClean="0"/>
              <a:t>					</a:t>
            </a:r>
          </a:p>
          <a:p>
            <a:r>
              <a:rPr lang="de-DE" dirty="0" smtClean="0"/>
              <a:t>Kur shpejtësia këndore     merr vlerë absolute minimale dhe maksimale, atëherë këndi       duhet të merrë po ashtu vlerë absolute maksimale dhe minimale.</a:t>
            </a:r>
            <a:endParaRPr lang="en-US" dirty="0" smtClean="0"/>
          </a:p>
          <a:p>
            <a:pPr>
              <a:buNone/>
            </a:pPr>
            <a:r>
              <a:rPr lang="de-DE" dirty="0" smtClean="0"/>
              <a:t>        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2133600" y="3810000"/>
          <a:ext cx="1981200" cy="10806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7" name="Equation" r:id="rId3" imgW="838080" imgH="457200" progId="Equation.3">
                  <p:embed/>
                </p:oleObj>
              </mc:Choice>
              <mc:Fallback>
                <p:oleObj name="Equation" r:id="rId3" imgW="83808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810000"/>
                        <a:ext cx="1981200" cy="10806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4230688" y="3886200"/>
          <a:ext cx="2382837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8" name="Equation" r:id="rId5" imgW="1155600" imgH="431640" progId="Equation.3">
                  <p:embed/>
                </p:oleObj>
              </mc:Choice>
              <mc:Fallback>
                <p:oleObj name="Equation" r:id="rId5" imgW="115560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688" y="3886200"/>
                        <a:ext cx="2382837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6781800" y="3914526"/>
          <a:ext cx="1981200" cy="886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9" name="Equation" r:id="rId7" imgW="1206500" imgH="431800" progId="Equation.3">
                  <p:embed/>
                </p:oleObj>
              </mc:Choice>
              <mc:Fallback>
                <p:oleObj name="Equation" r:id="rId7" imgW="1206500" imgH="4318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914526"/>
                        <a:ext cx="1981200" cy="8860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3886200" y="4953000"/>
          <a:ext cx="381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0" name="Equation" r:id="rId9" imgW="152280" imgH="139680" progId="Equation.3">
                  <p:embed/>
                </p:oleObj>
              </mc:Choice>
              <mc:Fallback>
                <p:oleObj name="Equation" r:id="rId9" imgW="152280" imgH="1396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953000"/>
                        <a:ext cx="381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4953000" y="5251450"/>
          <a:ext cx="457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1" name="Equation" r:id="rId11" imgW="152280" imgH="164880" progId="Equation.3">
                  <p:embed/>
                </p:oleObj>
              </mc:Choice>
              <mc:Fallback>
                <p:oleObj name="Equation" r:id="rId11" imgW="152280" imgH="1648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251450"/>
                        <a:ext cx="457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de-DE" b="1" dirty="0" smtClean="0"/>
              <a:t>METODA E LLOGARITJES SË SAKTË TË VOLANTIT</a:t>
            </a: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286000" y="2362200"/>
          <a:ext cx="5215466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3" name="Equation" r:id="rId3" imgW="2234880" imgH="457200" progId="Equation.3">
                  <p:embed/>
                </p:oleObj>
              </mc:Choice>
              <mc:Fallback>
                <p:oleObj name="Equation" r:id="rId3" imgW="2234880" imgH="4572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362200"/>
                        <a:ext cx="5215466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2286000" y="3505200"/>
          <a:ext cx="509693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4" name="Equation" r:id="rId5" imgW="2184120" imgH="457200" progId="Equation.3">
                  <p:embed/>
                </p:oleObj>
              </mc:Choice>
              <mc:Fallback>
                <p:oleObj name="Equation" r:id="rId5" imgW="2184120" imgH="457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5096933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304800" y="1406351"/>
            <a:ext cx="792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Këto vlera, duke shfrytëzuar ekuacionet e sllajdit</a:t>
            </a:r>
            <a:r>
              <a:rPr kumimoji="0" lang="de-D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paraprak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do të jenë:  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304800" y="4655403"/>
            <a:ext cx="853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Në këto vlera është neglizhuar termi  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</a:t>
            </a:r>
            <a:r>
              <a:rPr kumimoji="0" lang="de-DE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/4 pasi ky do të jetë relativisht shumë i vogël.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de-DE" b="1" dirty="0" smtClean="0"/>
              <a:t>METODA E LLOGARITJES SË SAKTË TË VOLANTIT</a:t>
            </a:r>
            <a:endParaRPr lang="en-US" dirty="0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514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</a:t>
            </a: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0" y="1243281"/>
            <a:ext cx="9144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de-DE" sz="2000" dirty="0" smtClean="0"/>
              <a:t>Në të shumtën e rasteve, duke shikuar nga aspekti praktik, origjina e koordinatës O mund të dalë dhe jashtë vazhdimisht, nga rezulton se matja e momentit të inercisë së volantit nuk mund të bëhet në mënyrë direkte, prandaj në këto raste duhet vepruar në mënyrë si vijon:</a:t>
            </a:r>
            <a:endParaRPr kumimoji="0" lang="de-DE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0" y="2424378"/>
          <a:ext cx="5073373" cy="4433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39" r:id="rId3" imgW="6890760" imgH="6012720" progId="">
                  <p:embed/>
                </p:oleObj>
              </mc:Choice>
              <mc:Fallback>
                <p:oleObj r:id="rId3" imgW="6890760" imgH="601272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424378"/>
                        <a:ext cx="5073373" cy="44336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7" name="Object 11"/>
          <p:cNvGraphicFramePr>
            <a:graphicFrameLocks noChangeAspect="1"/>
          </p:cNvGraphicFramePr>
          <p:nvPr/>
        </p:nvGraphicFramePr>
        <p:xfrm>
          <a:off x="6629400" y="2334408"/>
          <a:ext cx="1805517" cy="382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0" name="Equation" r:id="rId5" imgW="1079280" imgH="228600" progId="Equation.3">
                  <p:embed/>
                </p:oleObj>
              </mc:Choice>
              <mc:Fallback>
                <p:oleObj name="Equation" r:id="rId5" imgW="1079280" imgH="228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2334408"/>
                        <a:ext cx="1805517" cy="3823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6553200" y="2773326"/>
          <a:ext cx="1935629" cy="382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1" name="Equation" r:id="rId7" imgW="1091880" imgH="215640" progId="Equation.3">
                  <p:embed/>
                </p:oleObj>
              </mc:Choice>
              <mc:Fallback>
                <p:oleObj name="Equation" r:id="rId7" imgW="1091880" imgH="215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773326"/>
                        <a:ext cx="1935629" cy="3826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9" name="Object 13"/>
          <p:cNvGraphicFramePr>
            <a:graphicFrameLocks noChangeAspect="1"/>
          </p:cNvGraphicFramePr>
          <p:nvPr/>
        </p:nvGraphicFramePr>
        <p:xfrm>
          <a:off x="4495800" y="3124200"/>
          <a:ext cx="4707467" cy="4323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2" name="Equation" r:id="rId9" imgW="2489040" imgH="228600" progId="Equation.3">
                  <p:embed/>
                </p:oleObj>
              </mc:Choice>
              <mc:Fallback>
                <p:oleObj name="Equation" r:id="rId9" imgW="2489040" imgH="2286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124200"/>
                        <a:ext cx="4707467" cy="4323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0" name="Object 14"/>
          <p:cNvGraphicFramePr>
            <a:graphicFrameLocks noChangeAspect="1"/>
          </p:cNvGraphicFramePr>
          <p:nvPr/>
        </p:nvGraphicFramePr>
        <p:xfrm>
          <a:off x="4495800" y="3538979"/>
          <a:ext cx="4334933" cy="8044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3" name="Equation" r:id="rId11" imgW="2463480" imgH="457200" progId="Equation.3">
                  <p:embed/>
                </p:oleObj>
              </mc:Choice>
              <mc:Fallback>
                <p:oleObj name="Equation" r:id="rId11" imgW="2463480" imgH="4572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538979"/>
                        <a:ext cx="4334933" cy="8044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1" name="Object 15"/>
          <p:cNvGraphicFramePr>
            <a:graphicFrameLocks noChangeAspect="1"/>
          </p:cNvGraphicFramePr>
          <p:nvPr/>
        </p:nvGraphicFramePr>
        <p:xfrm>
          <a:off x="6172200" y="4343400"/>
          <a:ext cx="182033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4" name="Equation" r:id="rId13" imgW="1091880" imgH="457200" progId="Equation.3">
                  <p:embed/>
                </p:oleObj>
              </mc:Choice>
              <mc:Fallback>
                <p:oleObj name="Equation" r:id="rId13" imgW="1091880" imgH="45720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343400"/>
                        <a:ext cx="182033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4800600" y="5105400"/>
            <a:ext cx="1676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Nëse</a:t>
            </a:r>
            <a:r>
              <a:rPr lang="en-US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është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 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4832" name="Object 16"/>
          <p:cNvGraphicFramePr>
            <a:graphicFrameLocks noChangeAspect="1"/>
          </p:cNvGraphicFramePr>
          <p:nvPr/>
        </p:nvGraphicFramePr>
        <p:xfrm>
          <a:off x="6324600" y="5029200"/>
          <a:ext cx="184594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5" name="Equation" r:id="rId15" imgW="812447" imgH="241195" progId="Equation.3">
                  <p:embed/>
                </p:oleObj>
              </mc:Choice>
              <mc:Fallback>
                <p:oleObj name="Equation" r:id="rId15" imgW="812447" imgH="241195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029200"/>
                        <a:ext cx="1845945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800600" y="5638800"/>
            <a:ext cx="32455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err="1" smtClean="0"/>
              <a:t>Atëherë</a:t>
            </a:r>
            <a:r>
              <a:rPr lang="en-US" sz="2000" dirty="0" smtClean="0"/>
              <a:t>, </a:t>
            </a:r>
            <a:r>
              <a:rPr lang="en-US" sz="2000" dirty="0" err="1" smtClean="0"/>
              <a:t>përfundimisht</a:t>
            </a:r>
            <a:r>
              <a:rPr lang="en-US" sz="2000" dirty="0" smtClean="0"/>
              <a:t> </a:t>
            </a:r>
            <a:r>
              <a:rPr lang="en-US" sz="2000" dirty="0" err="1" smtClean="0"/>
              <a:t>kemi</a:t>
            </a:r>
            <a:r>
              <a:rPr lang="en-US" sz="2000" dirty="0" smtClean="0"/>
              <a:t>:</a:t>
            </a:r>
            <a:endParaRPr lang="en-US" sz="2000" dirty="0"/>
          </a:p>
        </p:txBody>
      </p:sp>
      <p:graphicFrame>
        <p:nvGraphicFramePr>
          <p:cNvPr id="34834" name="Object 18"/>
          <p:cNvGraphicFramePr>
            <a:graphicFrameLocks noChangeAspect="1"/>
          </p:cNvGraphicFramePr>
          <p:nvPr/>
        </p:nvGraphicFramePr>
        <p:xfrm>
          <a:off x="6248400" y="5994400"/>
          <a:ext cx="16002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6" name="Equation" r:id="rId17" imgW="799920" imgH="431640" progId="Equation.3">
                  <p:embed/>
                </p:oleObj>
              </mc:Choice>
              <mc:Fallback>
                <p:oleObj name="Equation" r:id="rId17" imgW="799920" imgH="43164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5994400"/>
                        <a:ext cx="16002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000" b="1" dirty="0" smtClean="0">
                <a:latin typeface="+mj-lt"/>
              </a:rPr>
              <a:t>SHEMBULLI 1</a:t>
            </a:r>
            <a:endParaRPr lang="en-US" sz="4000" b="1" dirty="0">
              <a:latin typeface="+mj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76200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de-DE" sz="2400" b="1" dirty="0" smtClean="0"/>
              <a:t>	</a:t>
            </a:r>
            <a:r>
              <a:rPr lang="de-DE" sz="2400" dirty="0" smtClean="0">
                <a:latin typeface="Arial" pitchFamily="34" charset="0"/>
                <a:cs typeface="Arial" pitchFamily="34" charset="0"/>
              </a:rPr>
              <a:t>Momenti i forcës rezistuese në hallkën udhëheqëse të mekanizmit ndryshon sipas ligjit: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381000" y="2169616"/>
            <a:ext cx="8763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M</a:t>
            </a:r>
            <a:r>
              <a:rPr kumimoji="0" lang="de-DE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rez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=  10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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sin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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ku  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është këndi i zhvendosjes  së hallkës udhëheqëse.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Momenti i forcës rezistuese vepron në njërën gjysmë të rrotullimit të hallkës udhëheqëse, ndërsa momenti motorik (i forcave ngasëse) është konstant.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                       M</a:t>
            </a:r>
            <a:r>
              <a:rPr kumimoji="0" lang="de-DE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m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= konst.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Momenti i reduktuar i inercisë së mekanizmit është konstant dhe baras me: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                       I</a:t>
            </a:r>
            <a:r>
              <a:rPr kumimoji="0" lang="de-DE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r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= 2 kg m</a:t>
            </a:r>
            <a:r>
              <a:rPr kumimoji="0" lang="de-DE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2</a:t>
            </a:r>
            <a:r>
              <a:rPr kumimoji="0" lang="de-D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.</a:t>
            </a:r>
            <a:endParaRPr kumimoji="0" lang="de-D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SHEMBULLI 1</a:t>
            </a:r>
            <a:endParaRPr lang="en-US" sz="4000" b="1" dirty="0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1809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8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8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18"/>
          <p:cNvGraphicFramePr>
            <a:graphicFrameLocks noChangeAspect="1"/>
          </p:cNvGraphicFramePr>
          <p:nvPr/>
        </p:nvGraphicFramePr>
        <p:xfrm>
          <a:off x="152400" y="1105568"/>
          <a:ext cx="3962400" cy="5439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0" r:id="rId3" imgW="1703520" imgH="2337480" progId="">
                  <p:embed/>
                </p:oleObj>
              </mc:Choice>
              <mc:Fallback>
                <p:oleObj r:id="rId3" imgW="1703520" imgH="2337480" progId="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105568"/>
                        <a:ext cx="3962400" cy="54396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8" name="Rectangle 20"/>
          <p:cNvSpPr>
            <a:spLocks noChangeArrowheads="1"/>
          </p:cNvSpPr>
          <p:nvPr/>
        </p:nvSpPr>
        <p:spPr bwMode="auto">
          <a:xfrm>
            <a:off x="4343400" y="1447800"/>
            <a:ext cx="35814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Duhet të përcaktohen: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Ndryshimi i shpejtësisë këndore 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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dhe i nxitimit këndor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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të hallkës udhëheqëse.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Koeficienti </a:t>
            </a:r>
            <a:r>
              <a:rPr lang="de-DE" sz="2400" dirty="0" smtClean="0"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i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jonjëtrajtshmërisë 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nëse shpejtësia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këndore në fillim të periodës të lëvizjes s</a:t>
            </a:r>
            <a:r>
              <a:rPr lang="de-DE" sz="2400" dirty="0" smtClean="0"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ë</a:t>
            </a:r>
            <a:r>
              <a:rPr kumimoji="0" lang="de-DE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njëtrajtshme është: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        </a:t>
            </a:r>
            <a:r>
              <a:rPr kumimoji="0" lang="de-DE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= 10 s</a:t>
            </a:r>
            <a:r>
              <a:rPr kumimoji="0" lang="de-DE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-1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/>
          <a:lstStyle/>
          <a:p>
            <a:r>
              <a:rPr lang="de-DE" b="1" dirty="0" smtClean="0"/>
              <a:t>Zgjidhje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458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 smtClean="0"/>
              <a:t>	</a:t>
            </a:r>
            <a:r>
              <a:rPr lang="de-DE" dirty="0" smtClean="0"/>
              <a:t>Momenti  motorik M</a:t>
            </a:r>
            <a:r>
              <a:rPr lang="de-DE" baseline="-25000" dirty="0" smtClean="0"/>
              <a:t>m</a:t>
            </a:r>
            <a:r>
              <a:rPr lang="de-DE" dirty="0" smtClean="0"/>
              <a:t>, caktohet nga kushti që brenda një rrotullimi të plotë të hallkës udhëheqëse puna e forcave rezistuese dhe puna e forcave motorike (ngasëse) janë të barabarta.</a:t>
            </a:r>
            <a:endParaRPr lang="en-US" dirty="0" smtClean="0"/>
          </a:p>
          <a:p>
            <a:pPr>
              <a:buNone/>
            </a:pPr>
            <a:r>
              <a:rPr lang="de-DE" dirty="0" smtClean="0"/>
              <a:t>                           W</a:t>
            </a:r>
            <a:r>
              <a:rPr lang="de-DE" baseline="-25000" dirty="0" smtClean="0"/>
              <a:t>m</a:t>
            </a:r>
            <a:r>
              <a:rPr lang="de-DE" dirty="0" smtClean="0"/>
              <a:t> = W</a:t>
            </a:r>
            <a:r>
              <a:rPr lang="de-DE" baseline="-25000" dirty="0" smtClean="0"/>
              <a:t>rez</a:t>
            </a:r>
            <a:r>
              <a:rPr lang="de-DE" dirty="0" smtClean="0"/>
              <a:t> 			(4.36)                                                       </a:t>
            </a:r>
            <a:endParaRPr lang="en-US" dirty="0" smtClean="0"/>
          </a:p>
          <a:p>
            <a:pPr>
              <a:buNone/>
            </a:pPr>
            <a:r>
              <a:rPr lang="de-DE" dirty="0" smtClean="0"/>
              <a:t>	Nga figura e dhënë kemi:</a:t>
            </a:r>
          </a:p>
          <a:p>
            <a:pPr>
              <a:buNone/>
            </a:pPr>
            <a:r>
              <a:rPr lang="de-DE" dirty="0" smtClean="0"/>
              <a:t>   W</a:t>
            </a:r>
            <a:r>
              <a:rPr lang="de-DE" baseline="-25000" dirty="0" smtClean="0"/>
              <a:t>m</a:t>
            </a:r>
            <a:r>
              <a:rPr lang="de-DE" dirty="0" smtClean="0"/>
              <a:t>  = M</a:t>
            </a:r>
            <a:r>
              <a:rPr lang="de-DE" baseline="-25000" dirty="0" smtClean="0"/>
              <a:t>m</a:t>
            </a:r>
            <a:r>
              <a:rPr lang="de-DE" dirty="0" smtClean="0"/>
              <a:t> </a:t>
            </a:r>
            <a:r>
              <a:rPr lang="de-DE" dirty="0" smtClean="0">
                <a:sym typeface="Symbol"/>
              </a:rPr>
              <a:t></a:t>
            </a:r>
            <a:r>
              <a:rPr lang="de-DE" dirty="0" smtClean="0"/>
              <a:t> 2 </a:t>
            </a:r>
            <a:r>
              <a:rPr lang="de-DE" dirty="0" smtClean="0">
                <a:sym typeface="Symbol"/>
              </a:rPr>
              <a:t> , </a:t>
            </a:r>
            <a:endParaRPr lang="en-US" dirty="0" smtClean="0"/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3124200" y="5080000"/>
          <a:ext cx="5862721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6" name="Equation" r:id="rId3" imgW="2273040" imgH="482400" progId="Equation.3">
                  <p:embed/>
                </p:oleObj>
              </mc:Choice>
              <mc:Fallback>
                <p:oleObj name="Equation" r:id="rId3" imgW="227304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080000"/>
                        <a:ext cx="5862721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Zgjidhje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816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Duke zëvendësuar në ekuacionin (4.36) kemi:</a:t>
            </a:r>
          </a:p>
          <a:p>
            <a:pPr>
              <a:buNone/>
            </a:pPr>
            <a:r>
              <a:rPr lang="de-DE" dirty="0" smtClean="0"/>
              <a:t>                         W</a:t>
            </a:r>
            <a:r>
              <a:rPr lang="de-DE" baseline="-25000" dirty="0" smtClean="0"/>
              <a:t>m</a:t>
            </a:r>
            <a:r>
              <a:rPr lang="de-DE" dirty="0" smtClean="0"/>
              <a:t>  = M</a:t>
            </a:r>
            <a:r>
              <a:rPr lang="de-DE" baseline="-25000" dirty="0" smtClean="0"/>
              <a:t>m</a:t>
            </a:r>
            <a:r>
              <a:rPr lang="de-DE" dirty="0" smtClean="0"/>
              <a:t> </a:t>
            </a:r>
            <a:r>
              <a:rPr lang="de-DE" dirty="0" smtClean="0">
                <a:sym typeface="Symbol"/>
              </a:rPr>
              <a:t></a:t>
            </a:r>
            <a:r>
              <a:rPr lang="de-DE" dirty="0" smtClean="0"/>
              <a:t> 2 </a:t>
            </a:r>
            <a:r>
              <a:rPr lang="de-DE" dirty="0" smtClean="0">
                <a:sym typeface="Symbol"/>
              </a:rPr>
              <a:t></a:t>
            </a:r>
            <a:r>
              <a:rPr lang="de-DE" dirty="0" smtClean="0"/>
              <a:t>  = 20</a:t>
            </a:r>
            <a:endParaRPr lang="en-US" dirty="0" smtClean="0"/>
          </a:p>
          <a:p>
            <a:pPr>
              <a:buNone/>
            </a:pPr>
            <a:r>
              <a:rPr lang="de-DE" dirty="0" smtClean="0"/>
              <a:t>                          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2819400" y="2895600"/>
          <a:ext cx="150187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5" name="Equation" r:id="rId3" imgW="596880" imgH="393480" progId="Equation.3">
                  <p:embed/>
                </p:oleObj>
              </mc:Choice>
              <mc:Fallback>
                <p:oleObj name="Equation" r:id="rId3" imgW="5968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895600"/>
                        <a:ext cx="1501877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304800" y="3962400"/>
            <a:ext cx="8229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de-DE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Momenti rezistues që vepron në hallkën udhëheqëse është: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de-DE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Për pjesën e parë të rrotullimit:</a:t>
            </a:r>
            <a:endParaRPr kumimoji="0" lang="de-DE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838200" y="5575300"/>
          <a:ext cx="5960782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6" name="Equation" r:id="rId5" imgW="2006280" imgH="431640" progId="Equation.3">
                  <p:embed/>
                </p:oleObj>
              </mc:Choice>
              <mc:Fallback>
                <p:oleObj name="Equation" r:id="rId5" imgW="200628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575300"/>
                        <a:ext cx="5960782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Zgjidhje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Për pjesën e dytë të rrotullimit:</a:t>
            </a:r>
            <a:endParaRPr lang="en-US" dirty="0" smtClean="0"/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1752600" y="2133600"/>
          <a:ext cx="4423833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9" name="Equation" r:id="rId3" imgW="1396800" imgH="228600" progId="Equation.3">
                  <p:embed/>
                </p:oleObj>
              </mc:Choice>
              <mc:Fallback>
                <p:oleObj name="Equation" r:id="rId3" imgW="13968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133600"/>
                        <a:ext cx="4423833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381000" y="3141821"/>
            <a:ext cx="85344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grafikisht është treguar varëshmëria  e momentit  rezistues  M</a:t>
            </a:r>
            <a:r>
              <a:rPr kumimoji="0" lang="de-DE" sz="3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rez  </a:t>
            </a:r>
            <a:r>
              <a:rPr kumimoji="0" lang="de-DE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prej këndit </a:t>
            </a:r>
            <a:r>
              <a:rPr kumimoji="0" lang="de-DE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  <a:sym typeface="Symbol" pitchFamily="18" charset="2"/>
              </a:rPr>
              <a:t></a:t>
            </a:r>
            <a:r>
              <a:rPr kumimoji="0" lang="de-DE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de-DE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  <a:sym typeface="Symbol" pitchFamily="18" charset="2"/>
              </a:rPr>
              <a:t>të rrotullimit të hallkës udhëheqëse të treguar në Fig.4.9 b.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  <a:sym typeface="Symbol" pitchFamily="18" charset="2"/>
              </a:rPr>
              <a:t>Ndryshimi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  <a:sym typeface="Symbol" pitchFamily="18" charset="2"/>
              </a:rPr>
              <a:t>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  <a:sym typeface="Symbol" pitchFamily="18" charset="2"/>
              </a:rPr>
              <a:t>nxitimit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  <a:sym typeface="Symbol" pitchFamily="18" charset="2"/>
              </a:rPr>
              <a:t>këndor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  <a:sym typeface="Symbol" pitchFamily="18" charset="2"/>
              </a:rPr>
              <a:t>është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  <a:sym typeface="Symbol" pitchFamily="18" charset="2"/>
              </a:rPr>
              <a:t>:</a:t>
            </a: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3276600" y="5410199"/>
          <a:ext cx="1219200" cy="1151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0" name="Equation" r:id="rId5" imgW="457200" imgH="431640" progId="Equation.3">
                  <p:embed/>
                </p:oleObj>
              </mc:Choice>
              <mc:Fallback>
                <p:oleObj name="Equation" r:id="rId5" imgW="45720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410199"/>
                        <a:ext cx="1219200" cy="11514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519</Words>
  <Application>Microsoft Office PowerPoint</Application>
  <PresentationFormat>On-screen Show (4:3)</PresentationFormat>
  <Paragraphs>119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Symbol</vt:lpstr>
      <vt:lpstr>Times New Roman</vt:lpstr>
      <vt:lpstr>Office Theme</vt:lpstr>
      <vt:lpstr>Equation</vt:lpstr>
      <vt:lpstr>PowerPoint Presentation</vt:lpstr>
      <vt:lpstr>METODA E LLOGARITJES SË SAKTË TË VOLANTIT</vt:lpstr>
      <vt:lpstr>METODA E LLOGARITJES SË SAKTË TË VOLANTIT</vt:lpstr>
      <vt:lpstr>METODA E LLOGARITJES SË SAKTË TË VOLANTIT</vt:lpstr>
      <vt:lpstr>SHEMBULLI 1</vt:lpstr>
      <vt:lpstr>SHEMBULLI 1</vt:lpstr>
      <vt:lpstr>Zgjidhje</vt:lpstr>
      <vt:lpstr>Zgjidhje</vt:lpstr>
      <vt:lpstr>Zgjidhje</vt:lpstr>
      <vt:lpstr>Zgjidhje</vt:lpstr>
      <vt:lpstr>Zgjidhje</vt:lpstr>
      <vt:lpstr>Zgjidhje</vt:lpstr>
      <vt:lpstr>Zgjidhje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Arbnor Pajaziti</dc:creator>
  <cp:lastModifiedBy>PC</cp:lastModifiedBy>
  <cp:revision>141</cp:revision>
  <dcterms:created xsi:type="dcterms:W3CDTF">2006-08-16T00:00:00Z</dcterms:created>
  <dcterms:modified xsi:type="dcterms:W3CDTF">2021-02-17T20:12:39Z</dcterms:modified>
</cp:coreProperties>
</file>