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5" r:id="rId5"/>
    <p:sldId id="276" r:id="rId6"/>
    <p:sldId id="259" r:id="rId7"/>
    <p:sldId id="260" r:id="rId8"/>
    <p:sldId id="261" r:id="rId9"/>
    <p:sldId id="266" r:id="rId10"/>
    <p:sldId id="269" r:id="rId11"/>
    <p:sldId id="270" r:id="rId12"/>
    <p:sldId id="271" r:id="rId13"/>
    <p:sldId id="273" r:id="rId14"/>
    <p:sldId id="274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7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E800C-E6AF-465A-8EAF-5519CD3E3529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BE9A8-30AF-4347-BCCB-F02FD2ED2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BE9A8-30AF-4347-BCCB-F02FD2ED23A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C1D0-41BB-4E24-9FE1-0EC14667C3F5}" type="datetime1">
              <a:rPr lang="sq-AL" smtClean="0"/>
              <a:pPr/>
              <a:t>8.6.2016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AB6E-B98E-4DFE-8710-2ADA88066210}" type="datetime1">
              <a:rPr lang="sq-AL" smtClean="0"/>
              <a:pPr/>
              <a:t>8.6.2016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BBEF-1287-4787-9D9E-AF246DDD40BF}" type="datetime1">
              <a:rPr lang="sq-AL" smtClean="0"/>
              <a:pPr/>
              <a:t>8.6.2016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94A0B-A8C3-45A5-8972-3EF6048E8D57}" type="datetime1">
              <a:rPr lang="sq-AL" smtClean="0"/>
              <a:pPr/>
              <a:t>8.6.2016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142C-D994-4A81-B0D0-D1026B4E5517}" type="datetime1">
              <a:rPr lang="sq-AL" smtClean="0"/>
              <a:pPr/>
              <a:t>8.6.2016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3580-BB79-4EE6-BC8F-84D95240CFB0}" type="datetime1">
              <a:rPr lang="sq-AL" smtClean="0"/>
              <a:pPr/>
              <a:t>8.6.2016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Prishtinë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0131-2E7E-4816-90C7-2DC0FF290701}" type="datetime1">
              <a:rPr lang="sq-AL" smtClean="0"/>
              <a:pPr/>
              <a:t>8.6.2016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Prishtinë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AE69-847C-421E-92F1-80600A4D0657}" type="datetime1">
              <a:rPr lang="sq-AL" smtClean="0"/>
              <a:pPr/>
              <a:t>8.6.2016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Prishtinë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113DE-F256-4B9D-8078-DD6DE19EA6A6}" type="datetime1">
              <a:rPr lang="sq-AL" smtClean="0"/>
              <a:pPr/>
              <a:t>8.6.2016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Prishtinë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E4BB-87EB-4798-8168-C93C419F24B8}" type="datetime1">
              <a:rPr lang="sq-AL" smtClean="0"/>
              <a:pPr/>
              <a:t>8.6.2016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Prishtinë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2A73-5232-4B0E-BDF8-C3B8A512F6EA}" type="datetime1">
              <a:rPr lang="sq-AL" smtClean="0"/>
              <a:pPr/>
              <a:t>8.6.2016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Prishtinë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8671C-047B-45F4-88D5-FC998DDFCB75}" type="datetime1">
              <a:rPr lang="sq-AL" smtClean="0"/>
              <a:pPr/>
              <a:t>8.6.2016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Prishtinë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hyperlink" Target="mailto:arbnor.pajaziti@uni-pr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70YWNuOB8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fm-SYMZ7_BU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3cf49c_Wj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WUwiu0YU3WM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62200"/>
            <a:ext cx="4572000" cy="3124200"/>
          </a:xfrm>
        </p:spPr>
        <p:txBody>
          <a:bodyPr>
            <a:noAutofit/>
          </a:bodyPr>
          <a:lstStyle/>
          <a:p>
            <a:r>
              <a:rPr lang="sq-AL" sz="3600" dirty="0" smtClean="0"/>
              <a:t>Titulli i projektit: </a:t>
            </a:r>
            <a:r>
              <a:rPr lang="sq-AL" sz="3600" b="1" dirty="0" smtClean="0"/>
              <a:t>Zhvillimi i NdërfaqesTruri-Makina për Dorën Artificiale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62600"/>
            <a:ext cx="5943600" cy="1371600"/>
          </a:xfrm>
        </p:spPr>
        <p:txBody>
          <a:bodyPr>
            <a:normAutofit/>
          </a:bodyPr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Koodinatori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projektit</a:t>
            </a:r>
            <a:r>
              <a:rPr lang="en-US" sz="16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Prof. Dr. </a:t>
            </a:r>
            <a:r>
              <a:rPr lang="en-US" sz="1600" b="1" dirty="0" err="1" smtClean="0">
                <a:solidFill>
                  <a:schemeClr val="tx1"/>
                </a:solidFill>
              </a:rPr>
              <a:t>Arbnor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Pajaziti</a:t>
            </a:r>
            <a:endParaRPr lang="en-US" sz="1600" b="1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E-mail: </a:t>
            </a:r>
            <a:r>
              <a:rPr lang="en-US" sz="1600" dirty="0" smtClean="0">
                <a:solidFill>
                  <a:schemeClr val="tx1"/>
                </a:solidFill>
                <a:hlinkClick r:id="rId4"/>
              </a:rPr>
              <a:t>arbnor.pajaziti@uni-pr.edu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Tel.mobil</a:t>
            </a:r>
            <a:r>
              <a:rPr lang="en-US" sz="1600" dirty="0" smtClean="0">
                <a:solidFill>
                  <a:schemeClr val="tx1"/>
                </a:solidFill>
              </a:rPr>
              <a:t>: +377 44 110 802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457200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UNIVERSITETI I PRISHTINËS “HASAN PRISHTINA”</a:t>
            </a:r>
          </a:p>
          <a:p>
            <a:r>
              <a:rPr lang="en-US" sz="2000" b="1" dirty="0" smtClean="0"/>
              <a:t>FAKULTETI I INXHINIERISË MEKANIKE</a:t>
            </a:r>
          </a:p>
          <a:p>
            <a:r>
              <a:rPr lang="en-US" sz="2000" b="1" dirty="0" err="1" smtClean="0"/>
              <a:t>Departamenti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Mekatronikës</a:t>
            </a:r>
            <a:endParaRPr lang="en-US" sz="2000" b="1" dirty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76200" y="90488"/>
          <a:ext cx="1738313" cy="1738312"/>
        </p:xfrm>
        <a:graphic>
          <a:graphicData uri="http://schemas.openxmlformats.org/presentationml/2006/ole">
            <p:oleObj spid="_x0000_s11266" r:id="rId5" imgW="10239375" imgH="10239375" progId="">
              <p:embed/>
            </p:oleObj>
          </a:graphicData>
        </a:graphic>
      </p:graphicFrame>
      <p:pic>
        <p:nvPicPr>
          <p:cNvPr id="7" name="Picture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2362200"/>
            <a:ext cx="3200400" cy="309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sz="3300" b="1" dirty="0" smtClean="0"/>
              <a:t>Personeli i projektit</a:t>
            </a:r>
            <a:endParaRPr lang="en-US" sz="33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0" y="1828800"/>
          <a:ext cx="7467599" cy="327660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90706"/>
                <a:gridCol w="3051200"/>
                <a:gridCol w="1306779"/>
                <a:gridCol w="818914"/>
              </a:tblGrid>
              <a:tr h="327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800" b="0" dirty="0" smtClean="0"/>
                        <a:t>Arbnor </a:t>
                      </a:r>
                      <a:r>
                        <a:rPr lang="sq-AL" sz="1800" b="0" dirty="0"/>
                        <a:t>Pajaziti </a:t>
                      </a:r>
                      <a:endParaRPr lang="en-US" sz="1800" b="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800" b="0"/>
                        <a:t>Udhëheqës i projektit </a:t>
                      </a:r>
                      <a:endParaRPr lang="en-US" sz="1800" b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800" b="0"/>
                        <a:t>M</a:t>
                      </a:r>
                      <a:endParaRPr lang="en-US" sz="1800" b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800" b="0"/>
                        <a:t>55</a:t>
                      </a:r>
                      <a:endParaRPr lang="en-US" sz="1800" b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800" b="0" dirty="0" smtClean="0"/>
                        <a:t>Valdet </a:t>
                      </a:r>
                      <a:r>
                        <a:rPr lang="sq-AL" sz="1800" b="0" dirty="0"/>
                        <a:t>Bajraktari    </a:t>
                      </a:r>
                      <a:endParaRPr lang="en-US" sz="1800" b="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800" b="0" dirty="0"/>
                        <a:t>Bashkëpunëtor shkencor     </a:t>
                      </a:r>
                      <a:endParaRPr lang="en-US" sz="1800" b="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800" b="0"/>
                        <a:t>M</a:t>
                      </a:r>
                      <a:endParaRPr lang="en-US" sz="1800" b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800" b="0"/>
                        <a:t>49     </a:t>
                      </a:r>
                      <a:endParaRPr lang="en-US" sz="1800" b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800" b="0" dirty="0" smtClean="0"/>
                        <a:t>Ilir </a:t>
                      </a:r>
                      <a:r>
                        <a:rPr lang="sq-AL" sz="1800" b="0" dirty="0"/>
                        <a:t>Doçi</a:t>
                      </a:r>
                      <a:endParaRPr lang="en-US" sz="1800" b="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800" b="0" dirty="0"/>
                        <a:t>Bashkëpunëtor shkencor   </a:t>
                      </a:r>
                      <a:endParaRPr lang="en-US" sz="1800" b="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800" b="0"/>
                        <a:t>M</a:t>
                      </a:r>
                      <a:endParaRPr lang="en-US" sz="1800" b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800" b="0"/>
                        <a:t>45    </a:t>
                      </a:r>
                      <a:endParaRPr lang="en-US" sz="1800" b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800" b="0" dirty="0" smtClean="0"/>
                        <a:t>Riad </a:t>
                      </a:r>
                      <a:r>
                        <a:rPr lang="sq-AL" sz="1800" b="0" dirty="0"/>
                        <a:t>Ramadani</a:t>
                      </a:r>
                      <a:endParaRPr lang="en-US" sz="1800" b="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800" b="0" dirty="0"/>
                        <a:t>Asistent</a:t>
                      </a:r>
                      <a:endParaRPr lang="en-US" sz="1800" b="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800" b="0"/>
                        <a:t>M</a:t>
                      </a:r>
                      <a:endParaRPr lang="en-US" sz="1800" b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800" b="0" dirty="0"/>
                        <a:t>33    </a:t>
                      </a:r>
                      <a:endParaRPr lang="en-US" sz="1800" b="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800" b="0" dirty="0" smtClean="0"/>
                        <a:t>Halil </a:t>
                      </a:r>
                      <a:r>
                        <a:rPr lang="sq-AL" sz="1800" b="0" dirty="0"/>
                        <a:t>Demolli </a:t>
                      </a:r>
                      <a:endParaRPr lang="en-US" sz="1800" b="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800" b="0" dirty="0"/>
                        <a:t>Asistent</a:t>
                      </a:r>
                      <a:endParaRPr lang="en-US" sz="1800" b="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800" b="0"/>
                        <a:t>M</a:t>
                      </a:r>
                      <a:endParaRPr lang="en-US" sz="1800" b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800" b="0"/>
                        <a:t>34    </a:t>
                      </a:r>
                      <a:endParaRPr lang="en-US" sz="1800" b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800" b="0" dirty="0" smtClean="0"/>
                        <a:t>Drilon </a:t>
                      </a:r>
                      <a:r>
                        <a:rPr lang="sq-AL" sz="1800" b="0" dirty="0"/>
                        <a:t>Bunjaku</a:t>
                      </a:r>
                      <a:endParaRPr lang="en-US" sz="1800" b="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800" b="0" dirty="0"/>
                        <a:t>Asistent     </a:t>
                      </a:r>
                      <a:endParaRPr lang="en-US" sz="1800" b="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800" b="0"/>
                        <a:t>M</a:t>
                      </a:r>
                      <a:endParaRPr lang="en-US" sz="1800" b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800" b="0"/>
                        <a:t>28     </a:t>
                      </a:r>
                      <a:endParaRPr lang="en-US" sz="1800" b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5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800" b="0" dirty="0" smtClean="0"/>
                        <a:t>Emanuela </a:t>
                      </a:r>
                      <a:r>
                        <a:rPr lang="sq-AL" sz="1800" b="0" dirty="0"/>
                        <a:t>Elisa </a:t>
                      </a:r>
                      <a:r>
                        <a:rPr lang="en-US" sz="1800" b="0" dirty="0" smtClean="0"/>
                        <a:t>    </a:t>
                      </a:r>
                      <a:r>
                        <a:rPr lang="sq-AL" sz="1800" b="0" dirty="0" smtClean="0"/>
                        <a:t>Cepolina</a:t>
                      </a:r>
                      <a:endParaRPr lang="en-US" sz="1800" b="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800" b="0" dirty="0"/>
                        <a:t>Bashkëpunëtore e jashtme, Itali</a:t>
                      </a:r>
                      <a:endParaRPr lang="en-US" sz="1800" b="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800" b="0" dirty="0"/>
                        <a:t>F</a:t>
                      </a:r>
                      <a:endParaRPr lang="en-US" sz="1800" b="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800" b="0"/>
                        <a:t>37</a:t>
                      </a:r>
                      <a:endParaRPr lang="en-US" sz="1800" b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5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800" b="0" dirty="0"/>
                        <a:t>Vincenzo De Florio</a:t>
                      </a:r>
                      <a:endParaRPr lang="en-US" sz="1800" b="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800" b="0"/>
                        <a:t>Bashkëpunëtor i jashtëm, Belgjikë</a:t>
                      </a:r>
                      <a:endParaRPr lang="en-US" sz="1800" b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800" b="0" dirty="0"/>
                        <a:t>M</a:t>
                      </a:r>
                      <a:endParaRPr lang="en-US" sz="1800" b="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800" b="0" dirty="0"/>
                        <a:t>53</a:t>
                      </a:r>
                      <a:endParaRPr lang="en-US" sz="1800" b="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sz="3300" b="1" dirty="0" smtClean="0"/>
              <a:t>Plani buxhetor</a:t>
            </a:r>
            <a:endParaRPr lang="en-US" sz="33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752600"/>
          <a:ext cx="8153400" cy="329184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943254"/>
                <a:gridCol w="1966495"/>
                <a:gridCol w="2243651"/>
              </a:tblGrid>
              <a:tr h="0">
                <a:tc>
                  <a:txBody>
                    <a:bodyPr/>
                    <a:lstStyle/>
                    <a:p>
                      <a:pPr marL="365760" indent="-365760" algn="just">
                        <a:spcAft>
                          <a:spcPts val="0"/>
                        </a:spcAft>
                        <a:tabLst>
                          <a:tab pos="365760" algn="l"/>
                        </a:tabLst>
                      </a:pPr>
                      <a:r>
                        <a:rPr lang="sq-AL" sz="1800" b="1" dirty="0"/>
                        <a:t>Përmbledhja në euro</a:t>
                      </a:r>
                      <a:endParaRPr lang="en-US" sz="18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q-AL" sz="1800" b="1" dirty="0"/>
                        <a:t>Viti i parë</a:t>
                      </a:r>
                      <a:endParaRPr lang="en-US" sz="1800" b="1" dirty="0">
                        <a:latin typeface="Times New Roman"/>
                        <a:ea typeface="Batang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q-AL" sz="1800" b="1" dirty="0"/>
                        <a:t>Totali</a:t>
                      </a:r>
                      <a:endParaRPr lang="en-US" sz="1800" b="1" dirty="0">
                        <a:latin typeface="Times New Roman"/>
                        <a:ea typeface="Batang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q-AL" sz="1800" dirty="0"/>
                        <a:t>Kostot e personalet</a:t>
                      </a:r>
                      <a:endParaRPr lang="en-US" sz="1800" dirty="0">
                        <a:latin typeface="Times New Roman"/>
                        <a:ea typeface="Batang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q-AL" sz="1800"/>
                        <a:t>      0     </a:t>
                      </a:r>
                      <a:endParaRPr lang="en-US" sz="1800">
                        <a:latin typeface="Times New Roman"/>
                        <a:ea typeface="Batang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q-AL" sz="1800"/>
                        <a:t>      0     </a:t>
                      </a:r>
                      <a:endParaRPr lang="en-US" sz="1800">
                        <a:latin typeface="Times New Roman"/>
                        <a:ea typeface="Batang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q-AL" sz="1800"/>
                        <a:t>Udhëtimi dhe qëndrimi jashtë vendit</a:t>
                      </a:r>
                      <a:endParaRPr lang="en-US" sz="1800">
                        <a:latin typeface="Times New Roman"/>
                        <a:ea typeface="Batang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2</a:t>
                      </a:r>
                      <a:r>
                        <a:rPr lang="sq-AL" sz="1800" dirty="0" smtClean="0"/>
                        <a:t>,</a:t>
                      </a:r>
                      <a:r>
                        <a:rPr lang="en-US" sz="1800" dirty="0" smtClean="0"/>
                        <a:t>749</a:t>
                      </a:r>
                      <a:r>
                        <a:rPr lang="sq-AL" sz="1800" dirty="0"/>
                        <a:t>          </a:t>
                      </a:r>
                      <a:endParaRPr lang="en-US" sz="1800" dirty="0">
                        <a:latin typeface="Times New Roman"/>
                        <a:ea typeface="Batang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2</a:t>
                      </a:r>
                      <a:r>
                        <a:rPr lang="sq-AL" sz="1800" dirty="0" smtClean="0"/>
                        <a:t>,</a:t>
                      </a:r>
                      <a:r>
                        <a:rPr lang="en-US" sz="1800" dirty="0" smtClean="0"/>
                        <a:t>749</a:t>
                      </a:r>
                      <a:r>
                        <a:rPr lang="sq-AL" sz="1800" dirty="0"/>
                        <a:t>     </a:t>
                      </a:r>
                      <a:endParaRPr lang="en-US" sz="1800" dirty="0">
                        <a:latin typeface="Times New Roman"/>
                        <a:ea typeface="Batang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q-AL" sz="1800" dirty="0"/>
                        <a:t>Pajisje </a:t>
                      </a:r>
                      <a:r>
                        <a:rPr lang="sq-AL" sz="1800" dirty="0" smtClean="0"/>
                        <a:t>specifike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harduerike&amp;elektronike</a:t>
                      </a:r>
                      <a:r>
                        <a:rPr lang="sq-AL" sz="1800" dirty="0" smtClean="0"/>
                        <a:t>  </a:t>
                      </a:r>
                      <a:endParaRPr lang="en-US" sz="1800" dirty="0">
                        <a:latin typeface="Times New Roman"/>
                        <a:ea typeface="Batang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2</a:t>
                      </a:r>
                      <a:r>
                        <a:rPr lang="sq-AL" sz="1800" dirty="0" smtClean="0"/>
                        <a:t>,</a:t>
                      </a:r>
                      <a:r>
                        <a:rPr lang="en-US" sz="1800" dirty="0" smtClean="0"/>
                        <a:t>251</a:t>
                      </a:r>
                      <a:r>
                        <a:rPr lang="sq-AL" sz="1800" dirty="0"/>
                        <a:t>     </a:t>
                      </a:r>
                      <a:endParaRPr lang="en-US" sz="1800" dirty="0">
                        <a:latin typeface="Times New Roman"/>
                        <a:ea typeface="Batang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2251</a:t>
                      </a:r>
                      <a:r>
                        <a:rPr lang="sq-AL" sz="1800" dirty="0"/>
                        <a:t>     </a:t>
                      </a:r>
                      <a:endParaRPr lang="en-US" sz="1800" dirty="0">
                        <a:latin typeface="Times New Roman"/>
                        <a:ea typeface="Batang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q-AL" sz="1800" dirty="0"/>
                        <a:t>Kosto të tjera</a:t>
                      </a:r>
                      <a:endParaRPr lang="en-US" sz="1800" dirty="0">
                        <a:latin typeface="Times New Roman"/>
                        <a:ea typeface="Batang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q-AL" sz="1800"/>
                        <a:t>      0</a:t>
                      </a:r>
                      <a:endParaRPr lang="en-US" sz="1800">
                        <a:latin typeface="Times New Roman"/>
                        <a:ea typeface="Batang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q-AL" sz="1800"/>
                        <a:t>      0     </a:t>
                      </a:r>
                      <a:endParaRPr lang="en-US" sz="1800">
                        <a:latin typeface="Times New Roman"/>
                        <a:ea typeface="Batang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q-AL" sz="1800" dirty="0"/>
                        <a:t>Kostot e ekspertizës së jashtme dhe konsulencës</a:t>
                      </a:r>
                      <a:endParaRPr lang="en-US" sz="1800" dirty="0">
                        <a:latin typeface="Times New Roman"/>
                        <a:ea typeface="Batang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  6</a:t>
                      </a:r>
                      <a:r>
                        <a:rPr lang="sq-AL" sz="1800" dirty="0" smtClean="0"/>
                        <a:t>00</a:t>
                      </a:r>
                      <a:r>
                        <a:rPr lang="sq-AL" sz="1800" dirty="0"/>
                        <a:t>     </a:t>
                      </a:r>
                      <a:endParaRPr lang="en-US" sz="1800" dirty="0">
                        <a:latin typeface="Times New Roman"/>
                        <a:ea typeface="Batang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  6</a:t>
                      </a:r>
                      <a:r>
                        <a:rPr lang="sq-AL" sz="1800" dirty="0" smtClean="0"/>
                        <a:t>00</a:t>
                      </a:r>
                      <a:r>
                        <a:rPr lang="sq-AL" sz="1800" dirty="0"/>
                        <a:t>     </a:t>
                      </a:r>
                      <a:endParaRPr lang="en-US" sz="1800" dirty="0">
                        <a:latin typeface="Times New Roman"/>
                        <a:ea typeface="Batang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q-AL" sz="1800" dirty="0"/>
                        <a:t>Kostot totale</a:t>
                      </a:r>
                      <a:endParaRPr lang="en-US" sz="1800" dirty="0">
                        <a:latin typeface="Times New Roman"/>
                        <a:ea typeface="Batang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5</a:t>
                      </a:r>
                      <a:r>
                        <a:rPr lang="sq-AL" sz="1800" dirty="0" smtClean="0"/>
                        <a:t>,</a:t>
                      </a:r>
                      <a:r>
                        <a:rPr lang="en-US" sz="1800" dirty="0" smtClean="0"/>
                        <a:t>6</a:t>
                      </a:r>
                      <a:r>
                        <a:rPr lang="sq-AL" sz="1800" dirty="0" smtClean="0"/>
                        <a:t>00</a:t>
                      </a:r>
                      <a:r>
                        <a:rPr lang="sq-AL" sz="1800" dirty="0"/>
                        <a:t>     </a:t>
                      </a:r>
                      <a:endParaRPr lang="en-US" sz="1800" dirty="0">
                        <a:latin typeface="Times New Roman"/>
                        <a:ea typeface="Batang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5</a:t>
                      </a:r>
                      <a:r>
                        <a:rPr lang="sq-AL" sz="1800" dirty="0" smtClean="0"/>
                        <a:t>,</a:t>
                      </a:r>
                      <a:r>
                        <a:rPr lang="en-US" sz="1800" dirty="0" smtClean="0"/>
                        <a:t>6</a:t>
                      </a:r>
                      <a:r>
                        <a:rPr lang="sq-AL" sz="1800" dirty="0" smtClean="0"/>
                        <a:t>00</a:t>
                      </a:r>
                      <a:r>
                        <a:rPr lang="sq-AL" sz="1800" dirty="0"/>
                        <a:t>     </a:t>
                      </a:r>
                      <a:endParaRPr lang="en-US" sz="1800" dirty="0">
                        <a:latin typeface="Times New Roman"/>
                        <a:ea typeface="Batang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sq-AL" sz="1800" dirty="0"/>
                        <a:t>Shuma totale e kërkuar </a:t>
                      </a:r>
                      <a:endParaRPr lang="en-US" sz="1800" dirty="0"/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sq-AL" sz="1800" dirty="0"/>
                        <a:t>(duke përjashtuar bashkëfinancimin dhe duke përjashtuar shumën e mbuluar nga burimet vetjake)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5</a:t>
                      </a:r>
                      <a:r>
                        <a:rPr lang="sq-AL" sz="1800" dirty="0" smtClean="0"/>
                        <a:t>,</a:t>
                      </a:r>
                      <a:r>
                        <a:rPr lang="en-US" sz="1800" dirty="0" smtClean="0"/>
                        <a:t>6</a:t>
                      </a:r>
                      <a:r>
                        <a:rPr lang="sq-AL" sz="1800" dirty="0" smtClean="0"/>
                        <a:t>00</a:t>
                      </a:r>
                      <a:r>
                        <a:rPr lang="sq-AL" sz="1800" dirty="0"/>
                        <a:t>     </a:t>
                      </a:r>
                      <a:endParaRPr lang="en-US" sz="1800" dirty="0">
                        <a:latin typeface="Times New Roman"/>
                        <a:ea typeface="Batang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5</a:t>
                      </a:r>
                      <a:r>
                        <a:rPr lang="sq-AL" sz="1800" dirty="0" smtClean="0"/>
                        <a:t>,</a:t>
                      </a:r>
                      <a:r>
                        <a:rPr lang="en-US" sz="1800" dirty="0" smtClean="0"/>
                        <a:t>6</a:t>
                      </a:r>
                      <a:r>
                        <a:rPr lang="sq-AL" sz="1800" dirty="0" smtClean="0"/>
                        <a:t>00</a:t>
                      </a:r>
                      <a:r>
                        <a:rPr lang="sq-AL" sz="1800" dirty="0"/>
                        <a:t>     </a:t>
                      </a:r>
                      <a:endParaRPr lang="en-US" sz="1800" dirty="0">
                        <a:latin typeface="Times New Roman"/>
                        <a:ea typeface="Batang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300" b="1" dirty="0" err="1" smtClean="0"/>
              <a:t>Komponentët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elektronike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dhe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elektrike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për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dorën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robotike</a:t>
            </a:r>
            <a:endParaRPr lang="en-US" sz="33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295399" y="1066800"/>
          <a:ext cx="6934201" cy="569242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92269"/>
                <a:gridCol w="4010295"/>
                <a:gridCol w="577142"/>
                <a:gridCol w="1001512"/>
                <a:gridCol w="852983"/>
              </a:tblGrid>
              <a:tr h="1795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err="1"/>
                        <a:t>Nr.r</a:t>
                      </a:r>
                      <a:r>
                        <a:rPr lang="en-US" sz="1200" b="1" u="none" strike="noStrike" dirty="0"/>
                        <a:t>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err="1"/>
                        <a:t>Komponenta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/>
                        <a:t>Copë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/>
                        <a:t>Çmimi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/>
                        <a:t>Shuma</a:t>
                      </a:r>
                      <a:r>
                        <a:rPr lang="en-US" sz="1200" b="1" u="none" strike="noStrike" dirty="0"/>
                        <a:t> €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</a:tr>
              <a:tr h="17955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Ball bearing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1.38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19.35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</a:tr>
              <a:tr h="17955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Flat Head M2 bolt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0.12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1.61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</a:tr>
              <a:tr h="17955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Gearbox Motor Combo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26.05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130.24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</a:tr>
              <a:tr h="17955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9g Micro Servo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5.11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5.11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</a:tr>
              <a:tr h="17955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Cross Head M2 bolt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0.12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2.30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</a:tr>
              <a:tr h="17955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M2 grub screw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0.17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</a:tr>
              <a:tr h="17955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M2 nut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0.09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2.69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</a:tr>
              <a:tr h="17955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Grooved Ball bearing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1.29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12.93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</a:tr>
              <a:tr h="17955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Spring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0.76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7.55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</a:tr>
              <a:tr h="17955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Steel cable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1.37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6.85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</a:tr>
              <a:tr h="17955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M3 bolt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0.47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1.89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</a:tr>
              <a:tr h="17955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M3 nut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0.13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0.51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</a:tr>
              <a:tr h="17955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12mm Steel Dowel Pin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0.06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0.58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</a:tr>
              <a:tr h="17955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14mm Steel Dowel Pin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0.06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0.64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</a:tr>
              <a:tr h="17955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6mm Steel Dowel Pin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0.10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1.02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</a:tr>
              <a:tr h="17955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Copper Double Ferrules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0.33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3.33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</a:tr>
              <a:tr h="17955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Nylon Collar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0.09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0.09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</a:tr>
              <a:tr h="17955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Arduino UNO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29.00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29.00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</a:tr>
              <a:tr h="17955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Motor Shield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30.00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30.00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</a:tr>
              <a:tr h="17955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Motor servo analog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18.00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18.00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</a:tr>
              <a:tr h="17955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Dynamixel AX-12A Smart Serial Servo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39.52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79.04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</a:tr>
              <a:tr h="17955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Tendon Line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5.12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25.60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</a:tr>
              <a:tr h="17955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MyoWare Muscle Sensor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33.40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66.79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</a:tr>
              <a:tr h="19137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Sensor Cable - Electrode Pads (3 connector)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4.36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8.71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</a:tr>
              <a:tr h="19137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Biomedical Sensor Pad (10 pack)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7.00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7.00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</a:tr>
              <a:tr h="17955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9V Alkaline Battery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1.72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3.43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</a:tr>
              <a:tr h="17955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3.5mm 4 Pole Jack Plug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2.80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2.80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</a:tr>
              <a:tr h="17955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9V Snap Connector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1.10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2.20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</a:tr>
              <a:tr h="17955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Totali: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470.27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1" marR="6751" marT="6751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300" b="1" dirty="0" err="1" smtClean="0"/>
              <a:t>Komponentët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elektronike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për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për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punë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eksperimentale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të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studentëve</a:t>
            </a:r>
            <a:endParaRPr lang="en-US" sz="33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3000" y="1676400"/>
          <a:ext cx="6781800" cy="246300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81449"/>
                <a:gridCol w="3922155"/>
                <a:gridCol w="564458"/>
                <a:gridCol w="823138"/>
                <a:gridCol w="990600"/>
              </a:tblGrid>
              <a:tr h="3569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err="1"/>
                        <a:t>Nr.r</a:t>
                      </a:r>
                      <a:r>
                        <a:rPr lang="en-US" sz="1800" b="1" u="none" strike="noStrike" dirty="0"/>
                        <a:t>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err="1"/>
                        <a:t>Komponenta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/>
                        <a:t>Copë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/>
                        <a:t>Çmimi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/>
                        <a:t>Shuma</a:t>
                      </a:r>
                      <a:r>
                        <a:rPr lang="en-US" sz="1800" b="1" u="none" strike="noStrike" dirty="0"/>
                        <a:t> €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696067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/>
                        <a:t>SunFounder</a:t>
                      </a:r>
                      <a:r>
                        <a:rPr lang="en-US" sz="1800" u="none" strike="noStrike" dirty="0"/>
                        <a:t> Project 1602 LCD Starter Kit For </a:t>
                      </a:r>
                      <a:r>
                        <a:rPr lang="en-US" sz="1800" u="none" strike="noStrike" dirty="0" err="1"/>
                        <a:t>Arduino</a:t>
                      </a:r>
                      <a:r>
                        <a:rPr lang="en-US" sz="1800" u="none" strike="noStrike" dirty="0"/>
                        <a:t> UNO R3           </a:t>
                      </a:r>
                      <a:endParaRPr lang="en-US" sz="1800" b="0" i="0" u="none" strike="noStrike" dirty="0">
                        <a:solidFill>
                          <a:srgbClr val="222222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40.73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610.88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696067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/>
                        <a:t>Fosmon</a:t>
                      </a:r>
                      <a:r>
                        <a:rPr lang="en-US" sz="1800" u="none" strike="noStrike" dirty="0"/>
                        <a:t> 12.0 Megapixel USB 6 LED PC Webcam Camera Plus                        </a:t>
                      </a:r>
                      <a:endParaRPr lang="en-US" sz="1800" b="0" i="0" u="none" strike="noStrike" dirty="0">
                        <a:solidFill>
                          <a:srgbClr val="222222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7.47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112.04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56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Shipping &amp; handling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704.00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704.00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5695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/>
                        <a:t>Totali</a:t>
                      </a:r>
                      <a:r>
                        <a:rPr lang="en-US" sz="1800" u="none" strike="noStrike" dirty="0"/>
                        <a:t>: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1426.92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sv-SE" sz="3300" b="1" dirty="0" smtClean="0"/>
              <a:t>Pjesët për konstruktimin e printerit 3D</a:t>
            </a:r>
            <a:endParaRPr lang="en-US" sz="33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8800"/>
          <a:ext cx="7391400" cy="425767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24726"/>
                <a:gridCol w="4274708"/>
                <a:gridCol w="615196"/>
                <a:gridCol w="1067546"/>
                <a:gridCol w="909224"/>
              </a:tblGrid>
              <a:tr h="233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err="1"/>
                        <a:t>Nr.r</a:t>
                      </a:r>
                      <a:r>
                        <a:rPr lang="en-US" sz="1800" b="1" u="none" strike="noStrike" dirty="0"/>
                        <a:t>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err="1"/>
                        <a:t>Komponenta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/>
                        <a:t>Copë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/>
                        <a:t>Çmimi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/>
                        <a:t>Shuma</a:t>
                      </a:r>
                      <a:r>
                        <a:rPr lang="en-US" sz="1800" b="1" u="none" strike="noStrike" dirty="0"/>
                        <a:t> €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394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NEMA 17 stepper motor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5.29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21.16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394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NEMA 17 linear motor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31.77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63.54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394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Ramps 1.4 Board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7.77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7.77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394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DRV 8825 Steper Driver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2.65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18.55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394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Gear (GT2)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1.85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20.35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394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Gear (GT2)-1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1.59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4.77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394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Open Belt (GT2)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1.59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9.54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394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Closed Belt (GT2) 204 mm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0.35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1.40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394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40 W Heater 24 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1.06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4.24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394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Metal MK8 Extruder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30.89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30.89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394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Shaft track 2m length 10 mm diam.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35.00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70.00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394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Shaft bearings (radi-ax.)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10.00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40.00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394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Shipping &amp; handling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61.77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61.77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3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Totali: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353.98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1828800"/>
          </a:xfrm>
        </p:spPr>
        <p:txBody>
          <a:bodyPr/>
          <a:lstStyle/>
          <a:p>
            <a:pPr algn="ctr">
              <a:buNone/>
            </a:pPr>
            <a:r>
              <a:rPr lang="en-US" sz="6000" dirty="0" err="1" smtClean="0"/>
              <a:t>Ju</a:t>
            </a:r>
            <a:r>
              <a:rPr lang="en-US" sz="6000" dirty="0" smtClean="0"/>
              <a:t> </a:t>
            </a:r>
            <a:r>
              <a:rPr lang="en-US" sz="6000" dirty="0" err="1" smtClean="0"/>
              <a:t>falemnderit</a:t>
            </a:r>
            <a:r>
              <a:rPr lang="en-US" sz="6000" dirty="0" smtClean="0"/>
              <a:t>!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sq-AL" sz="3300" b="1" dirty="0" smtClean="0"/>
              <a:t>Informacion</a:t>
            </a:r>
            <a:r>
              <a:rPr lang="en-US" sz="3300" b="1" dirty="0" smtClean="0"/>
              <a:t>e </a:t>
            </a:r>
            <a:r>
              <a:rPr lang="en-US" sz="3300" b="1" dirty="0" err="1" smtClean="0"/>
              <a:t>të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përgjithshme</a:t>
            </a:r>
            <a:r>
              <a:rPr lang="sq-AL" sz="3300" b="1" dirty="0" smtClean="0"/>
              <a:t> për projektin </a:t>
            </a:r>
            <a:endParaRPr lang="en-US" sz="3300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28600" y="3505200"/>
            <a:ext cx="8915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sq-AL" sz="2000" dirty="0" smtClean="0"/>
              <a:t>Qëllimet e projektit janë për të zhvilluar një dorë artificiale që do të jetë në gjendje për të kryer lëvizje të ndrysh</a:t>
            </a:r>
            <a:r>
              <a:rPr lang="en-US" sz="2000" dirty="0" smtClean="0"/>
              <a:t>m</a:t>
            </a:r>
            <a:r>
              <a:rPr lang="sq-AL" sz="2000" dirty="0" smtClean="0"/>
              <a:t>e si </a:t>
            </a:r>
            <a:r>
              <a:rPr lang="en-US" sz="2000" dirty="0" err="1" smtClean="0"/>
              <a:t>kapja</a:t>
            </a:r>
            <a:r>
              <a:rPr lang="en-US" sz="2000" dirty="0" smtClean="0"/>
              <a:t>, </a:t>
            </a:r>
            <a:r>
              <a:rPr lang="sq-AL" sz="2000" dirty="0" smtClean="0"/>
              <a:t>ngritja e gjësendeve etj.</a:t>
            </a:r>
            <a:endParaRPr lang="en-US" sz="2000" dirty="0" smtClean="0"/>
          </a:p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sq-AL" sz="2000" dirty="0" smtClean="0"/>
              <a:t>Ndërfaqja me trupin e njeriut është thelbësore për funksionimin e protezave ose të duarve që janë për t'u zhvilluar. Lëvizjet e dorës artificiale duhet të jenë të kontrolluara nga sinjale të trupit</a:t>
            </a:r>
            <a:r>
              <a:rPr lang="en-US" sz="2000" dirty="0" smtClean="0"/>
              <a:t>,</a:t>
            </a:r>
            <a:r>
              <a:rPr lang="sq-AL" sz="2000" dirty="0" smtClean="0"/>
              <a:t> nga muskujt e krahut që kanë mbetur të padëmtuara. Lëvizja e protezave duhet të koordinohet nga</a:t>
            </a:r>
            <a:r>
              <a:rPr lang="en-US" sz="2000" dirty="0" smtClean="0"/>
              <a:t> </a:t>
            </a:r>
            <a:r>
              <a:rPr lang="sq-AL" sz="2000" dirty="0" smtClean="0"/>
              <a:t>muskujt e krahut,  </a:t>
            </a:r>
            <a:r>
              <a:rPr lang="en-US" sz="2000" dirty="0" err="1" smtClean="0"/>
              <a:t>njëri</a:t>
            </a:r>
            <a:r>
              <a:rPr lang="en-US" sz="2000" dirty="0" smtClean="0"/>
              <a:t> </a:t>
            </a:r>
            <a:r>
              <a:rPr lang="sq-AL" sz="2000" dirty="0" smtClean="0"/>
              <a:t>përgjegjës </a:t>
            </a:r>
            <a:r>
              <a:rPr lang="sq-AL" sz="2000" dirty="0" smtClean="0"/>
              <a:t>për hapjen e dorës dhe </a:t>
            </a:r>
            <a:r>
              <a:rPr lang="sq-AL" sz="2000" dirty="0" smtClean="0"/>
              <a:t>tje</a:t>
            </a:r>
            <a:r>
              <a:rPr lang="en-US" sz="2000" dirty="0" smtClean="0"/>
              <a:t>t</a:t>
            </a:r>
            <a:r>
              <a:rPr lang="sq-AL" sz="2000" dirty="0" smtClean="0"/>
              <a:t>r</a:t>
            </a:r>
            <a:r>
              <a:rPr lang="en-US" sz="2000" dirty="0" err="1" smtClean="0"/>
              <a:t>i</a:t>
            </a:r>
            <a:r>
              <a:rPr lang="sq-AL" sz="2000" dirty="0" smtClean="0"/>
              <a:t> </a:t>
            </a:r>
            <a:r>
              <a:rPr lang="sq-AL" sz="2000" dirty="0" smtClean="0"/>
              <a:t>për mbylljen e saj. </a:t>
            </a:r>
            <a:endParaRPr lang="en-US" sz="2000" dirty="0" smtClean="0"/>
          </a:p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sq-AL" sz="2000" dirty="0" smtClean="0"/>
              <a:t>Projekti është menduar për qëllime kërkimore dhe për formim të protot</a:t>
            </a:r>
            <a:r>
              <a:rPr lang="en-US" sz="2000" dirty="0" err="1" smtClean="0"/>
              <a:t>i</a:t>
            </a:r>
            <a:r>
              <a:rPr lang="sq-AL" sz="2000" dirty="0" smtClean="0"/>
              <a:t>pit, përfshirë zhvillimin e algoritmeve për sisteme inteligjente komplekse.</a:t>
            </a:r>
            <a:endParaRPr lang="en-US" sz="2000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1371600"/>
          <a:ext cx="7924801" cy="173164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155700"/>
                <a:gridCol w="668060"/>
                <a:gridCol w="1395690"/>
                <a:gridCol w="655296"/>
                <a:gridCol w="1243355"/>
                <a:gridCol w="760822"/>
                <a:gridCol w="1302929"/>
                <a:gridCol w="742949"/>
              </a:tblGrid>
              <a:tr h="600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600" dirty="0"/>
                        <a:t>Disiplina kryesore shkencore</a:t>
                      </a:r>
                      <a:endParaRPr lang="en-US" sz="1600" dirty="0">
                        <a:latin typeface="+mj-lt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600"/>
                        <a:t>%</a:t>
                      </a:r>
                      <a:endParaRPr lang="en-US" sz="1600">
                        <a:latin typeface="+mj-lt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600" dirty="0"/>
                        <a:t>Tjetër disiplinë shkencore </a:t>
                      </a:r>
                      <a:endParaRPr lang="en-US" sz="1600" dirty="0">
                        <a:latin typeface="+mj-lt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600" dirty="0"/>
                        <a:t>%</a:t>
                      </a:r>
                      <a:endParaRPr lang="en-US" sz="1600" dirty="0">
                        <a:latin typeface="+mj-lt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600" dirty="0"/>
                        <a:t>Tjetër disiplinë shkencore </a:t>
                      </a:r>
                      <a:endParaRPr lang="en-US" sz="1600" dirty="0">
                        <a:latin typeface="+mj-lt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600"/>
                        <a:t>%</a:t>
                      </a:r>
                      <a:endParaRPr lang="en-US" sz="1600">
                        <a:latin typeface="+mj-lt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600"/>
                        <a:t>Tjetër disiplinë shkencore </a:t>
                      </a:r>
                      <a:endParaRPr lang="en-US" sz="1600">
                        <a:latin typeface="+mj-lt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600"/>
                        <a:t>%</a:t>
                      </a:r>
                      <a:endParaRPr lang="en-US" sz="1600">
                        <a:latin typeface="+mj-lt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00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600" dirty="0"/>
                        <a:t>Sistemi neuro-muskulor i njeriut </a:t>
                      </a:r>
                      <a:endParaRPr lang="en-US" sz="1600" b="1" dirty="0">
                        <a:latin typeface="+mj-lt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q-AL" sz="1600" dirty="0"/>
                        <a:t>30 %</a:t>
                      </a:r>
                      <a:endParaRPr lang="en-US" sz="1600" b="1" dirty="0">
                        <a:latin typeface="+mj-lt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600" dirty="0"/>
                        <a:t>Teknologjia e komunikimit dhe informacionit</a:t>
                      </a:r>
                      <a:endParaRPr lang="en-US" sz="1600" b="1" dirty="0">
                        <a:latin typeface="+mj-lt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600" dirty="0" smtClean="0"/>
                        <a:t>20 </a:t>
                      </a:r>
                      <a:r>
                        <a:rPr lang="sq-AL" sz="1600" dirty="0"/>
                        <a:t>% </a:t>
                      </a:r>
                      <a:endParaRPr lang="en-US" sz="1600" b="1" dirty="0">
                        <a:latin typeface="+mj-lt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600" dirty="0"/>
                        <a:t>Programimi dhe Simulimi</a:t>
                      </a:r>
                      <a:endParaRPr lang="en-US" sz="1600" b="1" dirty="0">
                        <a:latin typeface="+mj-lt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600" dirty="0"/>
                        <a:t> </a:t>
                      </a:r>
                      <a:r>
                        <a:rPr lang="sq-AL" sz="1600" dirty="0" smtClean="0"/>
                        <a:t>30 </a:t>
                      </a:r>
                      <a:r>
                        <a:rPr lang="sq-AL" sz="1600" dirty="0"/>
                        <a:t>% </a:t>
                      </a:r>
                      <a:endParaRPr lang="en-US" sz="1600" b="1" dirty="0">
                        <a:latin typeface="+mj-lt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600" dirty="0"/>
                        <a:t>Sensorët dhe Aktuatorët,</a:t>
                      </a:r>
                      <a:endParaRPr lang="en-US" sz="16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600" dirty="0"/>
                        <a:t>Robotika     </a:t>
                      </a:r>
                      <a:endParaRPr lang="en-US" sz="1600" b="1" dirty="0">
                        <a:latin typeface="+mj-lt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q-AL" sz="1600" dirty="0"/>
                        <a:t> </a:t>
                      </a:r>
                      <a:r>
                        <a:rPr lang="sq-AL" sz="1600" dirty="0" smtClean="0"/>
                        <a:t>20 </a:t>
                      </a:r>
                      <a:r>
                        <a:rPr lang="sq-AL" sz="1600" dirty="0"/>
                        <a:t>% </a:t>
                      </a:r>
                      <a:endParaRPr lang="en-US" sz="1600" b="1" dirty="0">
                        <a:latin typeface="+mj-lt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sq-AL" sz="3300" b="1" dirty="0" smtClean="0"/>
              <a:t>Përmbledhje – Përshkrimi i projektit në mënyrë të përgjithshme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q-AL" dirty="0" smtClean="0"/>
              <a:t>Ky propozim projekt merret me ndërtimin dhe programimin e dorës artificiale që do të jetë në gjendje për të kryer disa lëvizje.</a:t>
            </a:r>
            <a:r>
              <a:rPr lang="en-US" dirty="0" smtClean="0"/>
              <a:t> </a:t>
            </a:r>
            <a:r>
              <a:rPr lang="sq-AL" dirty="0" smtClean="0"/>
              <a:t>Dora artificiale duhet të jetë në gjendje të ketë vetëkontroll nëpërmjet përdorimit të algoritmeve të </a:t>
            </a:r>
            <a:r>
              <a:rPr lang="sq-AL" dirty="0" smtClean="0"/>
              <a:t>propozuar </a:t>
            </a:r>
            <a:r>
              <a:rPr lang="sq-AL" dirty="0" smtClean="0"/>
              <a:t>që do të bazohen në mi</a:t>
            </a:r>
            <a:r>
              <a:rPr lang="en-US" dirty="0" smtClean="0"/>
              <a:t>k</a:t>
            </a:r>
            <a:r>
              <a:rPr lang="sq-AL" dirty="0" smtClean="0"/>
              <a:t>rokontroller, por edhe nga sinjalet e trupit</a:t>
            </a:r>
            <a:r>
              <a:rPr lang="en-US" dirty="0" smtClean="0"/>
              <a:t>,</a:t>
            </a:r>
            <a:r>
              <a:rPr lang="sq-AL" dirty="0" smtClean="0"/>
              <a:t> nga muskujt e krahut </a:t>
            </a:r>
            <a:r>
              <a:rPr lang="en-US" dirty="0" smtClean="0"/>
              <a:t>. </a:t>
            </a:r>
          </a:p>
          <a:p>
            <a:r>
              <a:rPr lang="sq-AL" dirty="0" smtClean="0"/>
              <a:t>Shumica e duarve artificiale komerciale që janë në dispozicion përbëhen kryesisht nga pjesë të bëra me porosi. </a:t>
            </a:r>
            <a:r>
              <a:rPr lang="sq-AL" dirty="0" smtClean="0">
                <a:solidFill>
                  <a:srgbClr val="FF0000"/>
                </a:solidFill>
              </a:rPr>
              <a:t>Dizajni dhe prodhimi i këtyre pjesëve i bëjnë protezat artificiale shumë të shtrenjta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sq-AL" dirty="0" smtClean="0">
                <a:solidFill>
                  <a:srgbClr val="FF0000"/>
                </a:solidFill>
              </a:rPr>
              <a:t> </a:t>
            </a:r>
            <a:r>
              <a:rPr lang="sq-AL" dirty="0" smtClean="0">
                <a:solidFill>
                  <a:srgbClr val="0070C0"/>
                </a:solidFill>
              </a:rPr>
              <a:t>Një dorë artificiale duhet të jetë me kosto efektive në krahasim me kostot lokale të punës. </a:t>
            </a:r>
            <a:r>
              <a:rPr lang="sq-AL" dirty="0" smtClean="0"/>
              <a:t>Ne duhet dizajnuar dhe prodhuar pjesët përbërëse të dorës artificiale në printerin 3D.Duhet  zhvilluar elektronikën si dhe kontrollerët e ndërfaqes.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300" b="1" dirty="0" err="1" smtClean="0">
                <a:cs typeface="Arial" pitchFamily="34" charset="0"/>
              </a:rPr>
              <a:t>Projektet</a:t>
            </a:r>
            <a:r>
              <a:rPr lang="en-US" sz="3300" b="1" dirty="0" smtClean="0">
                <a:cs typeface="Arial" pitchFamily="34" charset="0"/>
              </a:rPr>
              <a:t> e </a:t>
            </a:r>
            <a:r>
              <a:rPr lang="en-US" sz="3300" b="1" dirty="0" err="1" smtClean="0">
                <a:cs typeface="Arial" pitchFamily="34" charset="0"/>
              </a:rPr>
              <a:t>zhvilluara</a:t>
            </a:r>
            <a:r>
              <a:rPr lang="en-US" sz="3300" b="1" dirty="0" smtClean="0">
                <a:cs typeface="Arial" pitchFamily="34" charset="0"/>
              </a:rPr>
              <a:t> </a:t>
            </a:r>
            <a:r>
              <a:rPr lang="en-US" sz="3300" b="1" dirty="0" err="1" smtClean="0">
                <a:cs typeface="Arial" pitchFamily="34" charset="0"/>
              </a:rPr>
              <a:t>të</a:t>
            </a:r>
            <a:r>
              <a:rPr lang="en-US" sz="3300" b="1" dirty="0" smtClean="0">
                <a:cs typeface="Arial" pitchFamily="34" charset="0"/>
              </a:rPr>
              <a:t> </a:t>
            </a:r>
            <a:r>
              <a:rPr lang="en-US" sz="3300" b="1" dirty="0" err="1" smtClean="0">
                <a:cs typeface="Arial" pitchFamily="34" charset="0"/>
              </a:rPr>
              <a:t>dorës</a:t>
            </a:r>
            <a:r>
              <a:rPr lang="en-US" sz="3300" b="1" dirty="0" smtClean="0">
                <a:cs typeface="Arial" pitchFamily="34" charset="0"/>
              </a:rPr>
              <a:t> </a:t>
            </a:r>
            <a:r>
              <a:rPr lang="en-US" sz="3300" b="1" dirty="0" err="1" smtClean="0">
                <a:cs typeface="Arial" pitchFamily="34" charset="0"/>
              </a:rPr>
              <a:t>artificiale</a:t>
            </a:r>
            <a:r>
              <a:rPr lang="en-US" sz="3300" b="1" dirty="0" smtClean="0">
                <a:cs typeface="Arial" pitchFamily="34" charset="0"/>
              </a:rPr>
              <a:t> </a:t>
            </a:r>
            <a:endParaRPr lang="en-US" sz="3300" b="1" dirty="0">
              <a:cs typeface="Arial" pitchFamily="34" charset="0"/>
            </a:endParaRPr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513860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34290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https://www.youtube.com/watch?v=Z70YWNuOB8E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810000"/>
            <a:ext cx="4981575" cy="256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10000" y="6488668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https://www.youtube.com/watch?v=fm-SYMZ7_BU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300" b="1" dirty="0" err="1" smtClean="0">
                <a:cs typeface="Arial" pitchFamily="34" charset="0"/>
              </a:rPr>
              <a:t>Projektet</a:t>
            </a:r>
            <a:r>
              <a:rPr lang="en-US" sz="3300" b="1" dirty="0" smtClean="0">
                <a:cs typeface="Arial" pitchFamily="34" charset="0"/>
              </a:rPr>
              <a:t> e </a:t>
            </a:r>
            <a:r>
              <a:rPr lang="en-US" sz="3300" b="1" dirty="0" err="1" smtClean="0">
                <a:cs typeface="Arial" pitchFamily="34" charset="0"/>
              </a:rPr>
              <a:t>zhvilluara</a:t>
            </a:r>
            <a:r>
              <a:rPr lang="en-US" sz="3300" b="1" dirty="0" smtClean="0">
                <a:cs typeface="Arial" pitchFamily="34" charset="0"/>
              </a:rPr>
              <a:t> </a:t>
            </a:r>
            <a:r>
              <a:rPr lang="en-US" sz="3300" b="1" dirty="0" err="1" smtClean="0">
                <a:cs typeface="Arial" pitchFamily="34" charset="0"/>
              </a:rPr>
              <a:t>të</a:t>
            </a:r>
            <a:r>
              <a:rPr lang="en-US" sz="3300" b="1" dirty="0" smtClean="0">
                <a:cs typeface="Arial" pitchFamily="34" charset="0"/>
              </a:rPr>
              <a:t> </a:t>
            </a:r>
            <a:r>
              <a:rPr lang="en-US" sz="3300" b="1" dirty="0" err="1" smtClean="0">
                <a:cs typeface="Arial" pitchFamily="34" charset="0"/>
              </a:rPr>
              <a:t>dorës</a:t>
            </a:r>
            <a:r>
              <a:rPr lang="en-US" sz="3300" b="1" dirty="0" smtClean="0">
                <a:cs typeface="Arial" pitchFamily="34" charset="0"/>
              </a:rPr>
              <a:t> </a:t>
            </a:r>
            <a:r>
              <a:rPr lang="en-US" sz="3300" b="1" dirty="0" err="1" smtClean="0">
                <a:cs typeface="Arial" pitchFamily="34" charset="0"/>
              </a:rPr>
              <a:t>artificiale</a:t>
            </a:r>
            <a:r>
              <a:rPr lang="en-US" sz="3300" b="1" dirty="0" smtClean="0">
                <a:cs typeface="Arial" pitchFamily="34" charset="0"/>
              </a:rPr>
              <a:t> </a:t>
            </a:r>
            <a:endParaRPr lang="en-US" sz="3300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838200"/>
            <a:ext cx="4572000" cy="27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5814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https://www.youtube.com/watch?v=I3cf49c_WjE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832502"/>
            <a:ext cx="4419600" cy="263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488668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https://www.youtube.com/watch?v=WUwiu0YU3WM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300" b="1" dirty="0" err="1" smtClean="0"/>
              <a:t>Mënyra</a:t>
            </a:r>
            <a:r>
              <a:rPr lang="en-US" sz="3300" b="1" dirty="0" smtClean="0"/>
              <a:t> e </a:t>
            </a:r>
            <a:r>
              <a:rPr lang="en-US" sz="3300" b="1" dirty="0" err="1" smtClean="0"/>
              <a:t>veprimit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dhe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metodologjia</a:t>
            </a:r>
            <a:r>
              <a:rPr lang="en-US" sz="3300" b="1" dirty="0" smtClean="0"/>
              <a:t> e </a:t>
            </a:r>
            <a:r>
              <a:rPr lang="en-US" sz="3300" b="1" dirty="0" err="1" smtClean="0"/>
              <a:t>përdorur</a:t>
            </a:r>
            <a:endParaRPr lang="en-US" sz="3300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52400" y="685800"/>
            <a:ext cx="899160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/>
              <a:t>Qëllimi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shumë</a:t>
            </a:r>
            <a:r>
              <a:rPr lang="en-US" sz="2000" dirty="0" smtClean="0"/>
              <a:t> </a:t>
            </a:r>
            <a:r>
              <a:rPr lang="en-US" sz="2000" dirty="0" err="1" smtClean="0"/>
              <a:t>zhvilluesve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protezave</a:t>
            </a:r>
            <a:r>
              <a:rPr lang="en-US" sz="2000" dirty="0" smtClean="0"/>
              <a:t> </a:t>
            </a:r>
            <a:r>
              <a:rPr lang="en-US" sz="2000" dirty="0" err="1" smtClean="0"/>
              <a:t>është</a:t>
            </a:r>
            <a:r>
              <a:rPr lang="en-US" sz="2000" dirty="0" smtClean="0"/>
              <a:t> </a:t>
            </a:r>
            <a:r>
              <a:rPr lang="en-US" sz="2000" dirty="0" err="1" smtClean="0"/>
              <a:t>formimi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një</a:t>
            </a:r>
            <a:r>
              <a:rPr lang="en-US" sz="2000" dirty="0" smtClean="0"/>
              <a:t> </a:t>
            </a:r>
            <a:r>
              <a:rPr lang="en-US" sz="2000" dirty="0" err="1" smtClean="0"/>
              <a:t>lidhjeje</a:t>
            </a:r>
            <a:r>
              <a:rPr lang="en-US" sz="2000" dirty="0" smtClean="0"/>
              <a:t> </a:t>
            </a:r>
            <a:r>
              <a:rPr lang="en-US" sz="2000" dirty="0" err="1" smtClean="0"/>
              <a:t>shumë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brendshme</a:t>
            </a:r>
            <a:r>
              <a:rPr lang="en-US" sz="2000" dirty="0" smtClean="0"/>
              <a:t> </a:t>
            </a:r>
            <a:r>
              <a:rPr lang="en-US" sz="2000" dirty="0" err="1" smtClean="0"/>
              <a:t>ndërmjet</a:t>
            </a:r>
            <a:r>
              <a:rPr lang="en-US" sz="2000" dirty="0" smtClean="0"/>
              <a:t> </a:t>
            </a:r>
            <a:r>
              <a:rPr lang="en-US" sz="2000" dirty="0" err="1" smtClean="0"/>
              <a:t>trupit</a:t>
            </a:r>
            <a:r>
              <a:rPr lang="en-US" sz="2000" dirty="0" smtClean="0"/>
              <a:t> </a:t>
            </a:r>
            <a:r>
              <a:rPr lang="en-US" sz="2000" dirty="0" err="1" smtClean="0"/>
              <a:t>dhe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teknologjisë</a:t>
            </a:r>
            <a:r>
              <a:rPr lang="en-US" sz="2000" dirty="0" smtClean="0"/>
              <a:t>. </a:t>
            </a:r>
            <a:r>
              <a:rPr lang="en-US" sz="2000" dirty="0" err="1" smtClean="0">
                <a:solidFill>
                  <a:srgbClr val="C00000"/>
                </a:solidFill>
              </a:rPr>
              <a:t>Gjymtyrët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moderne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artificiale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janë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shembuj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tipik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të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sistemeve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mekatronike</a:t>
            </a:r>
            <a:r>
              <a:rPr lang="en-US" sz="2000" dirty="0" smtClean="0">
                <a:solidFill>
                  <a:srgbClr val="C00000"/>
                </a:solidFill>
              </a:rPr>
              <a:t> me </a:t>
            </a:r>
            <a:r>
              <a:rPr lang="en-US" sz="2000" dirty="0" err="1" smtClean="0">
                <a:solidFill>
                  <a:srgbClr val="C00000"/>
                </a:solidFill>
              </a:rPr>
              <a:t>aktuatorë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sensorë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mekanizma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dhe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elektronikë</a:t>
            </a:r>
            <a:r>
              <a:rPr lang="en-US" sz="2000" dirty="0" smtClean="0"/>
              <a:t>.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kuptim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kontrollit</a:t>
            </a:r>
            <a:r>
              <a:rPr lang="en-US" sz="2000" dirty="0" smtClean="0"/>
              <a:t>, </a:t>
            </a:r>
            <a:r>
              <a:rPr lang="en-US" sz="2000" dirty="0" err="1" smtClean="0"/>
              <a:t>sfidë</a:t>
            </a:r>
            <a:r>
              <a:rPr lang="en-US" sz="2000" dirty="0" smtClean="0"/>
              <a:t> </a:t>
            </a:r>
            <a:r>
              <a:rPr lang="en-US" sz="2000" dirty="0" err="1" smtClean="0"/>
              <a:t>paraqitet</a:t>
            </a:r>
            <a:r>
              <a:rPr lang="en-US" sz="2000" dirty="0" smtClean="0"/>
              <a:t> </a:t>
            </a:r>
            <a:r>
              <a:rPr lang="en-US" sz="2000" dirty="0" err="1" smtClean="0"/>
              <a:t>koordinimi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një</a:t>
            </a:r>
            <a:r>
              <a:rPr lang="en-US" sz="2000" dirty="0" smtClean="0"/>
              <a:t> </a:t>
            </a:r>
            <a:r>
              <a:rPr lang="en-US" sz="2000" dirty="0" err="1" smtClean="0"/>
              <a:t>sistemi</a:t>
            </a:r>
            <a:r>
              <a:rPr lang="en-US" sz="2000" dirty="0" smtClean="0"/>
              <a:t> me </a:t>
            </a:r>
            <a:r>
              <a:rPr lang="en-US" sz="2000" dirty="0" err="1" smtClean="0"/>
              <a:t>shumë</a:t>
            </a:r>
            <a:r>
              <a:rPr lang="en-US" sz="2000" dirty="0" smtClean="0"/>
              <a:t> </a:t>
            </a:r>
            <a:r>
              <a:rPr lang="en-US" sz="2000" dirty="0" err="1" smtClean="0"/>
              <a:t>akse</a:t>
            </a:r>
            <a:r>
              <a:rPr lang="en-US" sz="2000" dirty="0" smtClean="0"/>
              <a:t>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q-AL" sz="2000" dirty="0" smtClean="0">
                <a:latin typeface="+mj-lt"/>
                <a:cs typeface="Arial" pitchFamily="34" charset="0"/>
              </a:rPr>
              <a:t>Ekipi i Fakultetit të Inxhinierisë Mekanike (FIM), Universiteti i Prishtinës “Hasan Prishtina” (UPHP) planifikon që të zhvillojë kontrollin e</a:t>
            </a:r>
            <a:r>
              <a:rPr lang="en-US" sz="2000" dirty="0" smtClean="0">
                <a:latin typeface="+mj-lt"/>
                <a:cs typeface="Arial" pitchFamily="34" charset="0"/>
              </a:rPr>
              <a:t> </a:t>
            </a:r>
            <a:r>
              <a:rPr lang="en-US" sz="2000" dirty="0" err="1" smtClean="0">
                <a:latin typeface="+mj-lt"/>
                <a:cs typeface="Arial" pitchFamily="34" charset="0"/>
              </a:rPr>
              <a:t>dorës</a:t>
            </a:r>
            <a:r>
              <a:rPr lang="en-US" sz="2000" dirty="0" smtClean="0">
                <a:latin typeface="+mj-lt"/>
                <a:cs typeface="Arial" pitchFamily="34" charset="0"/>
              </a:rPr>
              <a:t> </a:t>
            </a:r>
            <a:r>
              <a:rPr lang="en-US" sz="2000" dirty="0" err="1" smtClean="0">
                <a:latin typeface="+mj-lt"/>
                <a:cs typeface="Arial" pitchFamily="34" charset="0"/>
              </a:rPr>
              <a:t>prostetike</a:t>
            </a:r>
            <a:r>
              <a:rPr lang="sq-AL" sz="2000" dirty="0" smtClean="0">
                <a:latin typeface="+mj-lt"/>
                <a:cs typeface="Arial" pitchFamily="34" charset="0"/>
              </a:rPr>
              <a:t> si dhe interfejsin </a:t>
            </a:r>
            <a:r>
              <a:rPr lang="en-US" sz="2000" dirty="0" smtClean="0">
                <a:latin typeface="+mj-lt"/>
                <a:cs typeface="Arial" pitchFamily="34" charset="0"/>
              </a:rPr>
              <a:t>e </a:t>
            </a:r>
            <a:r>
              <a:rPr lang="en-US" sz="2000" dirty="0" err="1" smtClean="0">
                <a:latin typeface="+mj-lt"/>
                <a:cs typeface="Arial" pitchFamily="34" charset="0"/>
              </a:rPr>
              <a:t>vendosur</a:t>
            </a:r>
            <a:r>
              <a:rPr lang="en-US" sz="2000" dirty="0" smtClean="0">
                <a:latin typeface="+mj-lt"/>
                <a:cs typeface="Arial" pitchFamily="34" charset="0"/>
              </a:rPr>
              <a:t> </a:t>
            </a:r>
            <a:r>
              <a:rPr lang="en-US" sz="2000" dirty="0" err="1" smtClean="0">
                <a:latin typeface="+mj-lt"/>
                <a:cs typeface="Arial" pitchFamily="34" charset="0"/>
              </a:rPr>
              <a:t>në</a:t>
            </a:r>
            <a:r>
              <a:rPr lang="en-US" sz="2000" dirty="0" smtClean="0">
                <a:latin typeface="+mj-lt"/>
                <a:cs typeface="Arial" pitchFamily="34" charset="0"/>
              </a:rPr>
              <a:t> </a:t>
            </a:r>
            <a:r>
              <a:rPr lang="en-US" sz="2000" dirty="0" err="1" smtClean="0">
                <a:latin typeface="+mj-lt"/>
                <a:cs typeface="Arial" pitchFamily="34" charset="0"/>
              </a:rPr>
              <a:t>trupin</a:t>
            </a:r>
            <a:r>
              <a:rPr lang="en-US" sz="2000" dirty="0" smtClean="0">
                <a:latin typeface="+mj-lt"/>
                <a:cs typeface="Arial" pitchFamily="34" charset="0"/>
              </a:rPr>
              <a:t> e </a:t>
            </a:r>
            <a:r>
              <a:rPr lang="en-US" sz="2000" dirty="0" err="1" smtClean="0">
                <a:latin typeface="+mj-lt"/>
                <a:cs typeface="Arial" pitchFamily="34" charset="0"/>
              </a:rPr>
              <a:t>njeriut</a:t>
            </a:r>
            <a:r>
              <a:rPr lang="en-US" sz="2000" dirty="0" smtClean="0">
                <a:latin typeface="+mj-lt"/>
                <a:cs typeface="Arial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Studimet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që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do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të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bëhen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në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këtë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projekt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janë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 </a:t>
            </a:r>
            <a:r>
              <a:rPr lang="sq-AL" sz="2000" dirty="0" smtClean="0">
                <a:latin typeface="+mj-lt"/>
                <a:cs typeface="Arial" pitchFamily="34" charset="0"/>
              </a:rPr>
              <a:t>Të vërtetohet kotrolli i dorës prostetike nga ana e trurit duke u bazuar në kompleksitetin mahnitës strukturor dhe funksional të trurit dhe të sistemit neuromuskular.</a:t>
            </a:r>
            <a:endParaRPr lang="en-US" sz="2000" dirty="0" smtClean="0">
              <a:latin typeface="+mj-lt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 </a:t>
            </a:r>
            <a:r>
              <a:rPr lang="sq-AL" sz="2000" dirty="0" smtClean="0">
                <a:latin typeface="+mj-lt"/>
                <a:cs typeface="Arial" pitchFamily="34" charset="0"/>
              </a:rPr>
              <a:t>Përshkrimi dhe të kuptuarit e bazës fizanatomike, lidhëshmërisë në mes motoneuronit qendror dhe atij periferik me theks të posaçëm në kinezologjinë e lëvizjeve të dorës normale dhe asaj bionike.</a:t>
            </a:r>
            <a:endParaRPr lang="en-US" sz="2000" dirty="0" smtClean="0">
              <a:latin typeface="+mj-lt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 </a:t>
            </a:r>
            <a:r>
              <a:rPr lang="sq-AL" sz="2000" dirty="0" smtClean="0">
                <a:latin typeface="+mj-lt"/>
                <a:cs typeface="Arial" pitchFamily="34" charset="0"/>
              </a:rPr>
              <a:t>Proceset bazike të krijimit të sinjaleve në koren e trurit-lobit frontal sipas principit ide, plan veprimi dhe të orientimit të sinjaleve-impulseve nga truri në periferi dhe anasjelltas. Lidhëshmëria me lobin parietal, vizu</a:t>
            </a:r>
            <a:r>
              <a:rPr lang="en-US" sz="2000" dirty="0" smtClean="0">
                <a:latin typeface="+mj-lt"/>
                <a:cs typeface="Arial" pitchFamily="34" charset="0"/>
              </a:rPr>
              <a:t>a</a:t>
            </a:r>
            <a:r>
              <a:rPr lang="sq-AL" sz="2000" dirty="0" smtClean="0">
                <a:latin typeface="+mj-lt"/>
                <a:cs typeface="Arial" pitchFamily="34" charset="0"/>
              </a:rPr>
              <a:t>l për pranimin e mesazheve sensoriele nga lëkura, nyjet, muskujt, interpretimi i tyre nga ana e trurit me qëllim të koshiencës së pozitës së dorës në hapësirë.</a:t>
            </a:r>
            <a:endParaRPr lang="en-US" sz="2000" dirty="0" smtClean="0">
              <a:latin typeface="+mj-lt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sq-A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300" b="1" dirty="0" err="1" smtClean="0"/>
              <a:t>Mënyra</a:t>
            </a:r>
            <a:r>
              <a:rPr lang="en-US" sz="3300" b="1" dirty="0" smtClean="0"/>
              <a:t> e </a:t>
            </a:r>
            <a:r>
              <a:rPr lang="en-US" sz="3300" b="1" dirty="0" err="1" smtClean="0"/>
              <a:t>veprimit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dhe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metodologjia</a:t>
            </a:r>
            <a:r>
              <a:rPr lang="en-US" sz="3300" b="1" dirty="0" smtClean="0"/>
              <a:t> e </a:t>
            </a:r>
            <a:r>
              <a:rPr lang="en-US" sz="3300" b="1" dirty="0" err="1" smtClean="0"/>
              <a:t>përdorur</a:t>
            </a:r>
            <a:endParaRPr lang="en-US" sz="3300" dirty="0"/>
          </a:p>
        </p:txBody>
      </p:sp>
      <p:sp>
        <p:nvSpPr>
          <p:cNvPr id="3" name="Rectangle 2"/>
          <p:cNvSpPr/>
          <p:nvPr/>
        </p:nvSpPr>
        <p:spPr>
          <a:xfrm>
            <a:off x="0" y="152400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 </a:t>
            </a:r>
            <a:r>
              <a:rPr lang="sq-AL" sz="2000" dirty="0" smtClean="0">
                <a:latin typeface="+mj-lt"/>
                <a:cs typeface="Arial" pitchFamily="34" charset="0"/>
              </a:rPr>
              <a:t>Sumacioni, riorientimi i këtyre sinjaleve në impulse-mesazhe nga ato biofiziologjike në dorën prostetike-bionike. </a:t>
            </a:r>
            <a:r>
              <a:rPr lang="sq-AL" sz="20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Të gjitha këto duke krahasuar trurin si kompjuter shumë të sofistikuar dhe përdorimi i këtyre njohurive në të ardhmen me qëllim të ndryshimit të realitetit virtual për viktima të amputimit.</a:t>
            </a:r>
            <a:endParaRPr lang="en-US" sz="2000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 </a:t>
            </a:r>
            <a:r>
              <a:rPr lang="en-US" sz="2000" dirty="0" err="1" smtClean="0">
                <a:latin typeface="+mj-lt"/>
                <a:cs typeface="Arial" pitchFamily="34" charset="0"/>
              </a:rPr>
              <a:t>Të</a:t>
            </a:r>
            <a:r>
              <a:rPr lang="en-US" sz="2000" dirty="0" smtClean="0">
                <a:latin typeface="+mj-lt"/>
                <a:cs typeface="Arial" pitchFamily="34" charset="0"/>
              </a:rPr>
              <a:t> </a:t>
            </a:r>
            <a:r>
              <a:rPr lang="en-US" sz="2000" dirty="0" err="1" smtClean="0">
                <a:latin typeface="+mj-lt"/>
                <a:cs typeface="Arial" pitchFamily="34" charset="0"/>
              </a:rPr>
              <a:t>dhënat</a:t>
            </a:r>
            <a:r>
              <a:rPr lang="en-US" sz="2000" dirty="0" smtClean="0">
                <a:latin typeface="+mj-lt"/>
                <a:cs typeface="Arial" pitchFamily="34" charset="0"/>
              </a:rPr>
              <a:t>, </a:t>
            </a:r>
            <a:r>
              <a:rPr lang="en-US" sz="2000" dirty="0" err="1" smtClean="0">
                <a:latin typeface="+mj-lt"/>
                <a:cs typeface="Arial" pitchFamily="34" charset="0"/>
              </a:rPr>
              <a:t>matjet</a:t>
            </a:r>
            <a:r>
              <a:rPr lang="en-US" sz="2000" dirty="0" smtClean="0">
                <a:latin typeface="+mj-lt"/>
                <a:cs typeface="Arial" pitchFamily="34" charset="0"/>
              </a:rPr>
              <a:t> </a:t>
            </a:r>
            <a:r>
              <a:rPr lang="en-US" sz="2000" dirty="0" err="1" smtClean="0">
                <a:latin typeface="+mj-lt"/>
                <a:cs typeface="Arial" pitchFamily="34" charset="0"/>
              </a:rPr>
              <a:t>dhe</a:t>
            </a:r>
            <a:r>
              <a:rPr lang="en-US" sz="2000" dirty="0" smtClean="0">
                <a:latin typeface="+mj-lt"/>
                <a:cs typeface="Arial" pitchFamily="34" charset="0"/>
              </a:rPr>
              <a:t> </a:t>
            </a:r>
            <a:r>
              <a:rPr lang="en-US" sz="2000" dirty="0" err="1" smtClean="0">
                <a:latin typeface="+mj-lt"/>
                <a:cs typeface="Arial" pitchFamily="34" charset="0"/>
              </a:rPr>
              <a:t>rezultatet</a:t>
            </a:r>
            <a:r>
              <a:rPr lang="en-US" sz="2000" dirty="0" smtClean="0">
                <a:latin typeface="+mj-lt"/>
                <a:cs typeface="Arial" pitchFamily="34" charset="0"/>
              </a:rPr>
              <a:t> do </a:t>
            </a:r>
            <a:r>
              <a:rPr lang="en-US" sz="2000" dirty="0" err="1" smtClean="0">
                <a:latin typeface="+mj-lt"/>
                <a:cs typeface="Arial" pitchFamily="34" charset="0"/>
              </a:rPr>
              <a:t>të</a:t>
            </a:r>
            <a:r>
              <a:rPr lang="en-US" sz="2000" dirty="0" smtClean="0">
                <a:latin typeface="+mj-lt"/>
                <a:cs typeface="Arial" pitchFamily="34" charset="0"/>
              </a:rPr>
              <a:t> </a:t>
            </a:r>
            <a:r>
              <a:rPr lang="en-US" sz="2000" dirty="0" err="1" smtClean="0">
                <a:latin typeface="+mj-lt"/>
                <a:cs typeface="Arial" pitchFamily="34" charset="0"/>
              </a:rPr>
              <a:t>verifikohen</a:t>
            </a:r>
            <a:r>
              <a:rPr lang="en-US" sz="2000" dirty="0" smtClean="0">
                <a:latin typeface="+mj-lt"/>
                <a:cs typeface="Arial" pitchFamily="34" charset="0"/>
              </a:rPr>
              <a:t> me </a:t>
            </a:r>
            <a:r>
              <a:rPr lang="en-US" sz="2000" dirty="0" err="1" smtClean="0">
                <a:latin typeface="+mj-lt"/>
                <a:cs typeface="Arial" pitchFamily="34" charset="0"/>
              </a:rPr>
              <a:t>aparaturë</a:t>
            </a:r>
            <a:r>
              <a:rPr lang="en-US" sz="2000" dirty="0" smtClean="0">
                <a:latin typeface="+mj-lt"/>
                <a:cs typeface="Arial" pitchFamily="34" charset="0"/>
              </a:rPr>
              <a:t> </a:t>
            </a:r>
            <a:r>
              <a:rPr lang="en-US" sz="2000" dirty="0" err="1" smtClean="0">
                <a:latin typeface="+mj-lt"/>
                <a:cs typeface="Arial" pitchFamily="34" charset="0"/>
              </a:rPr>
              <a:t>neurofiziologjike</a:t>
            </a:r>
            <a:r>
              <a:rPr lang="en-US" sz="2000" dirty="0" smtClean="0">
                <a:latin typeface="+mj-lt"/>
                <a:cs typeface="Arial" pitchFamily="34" charset="0"/>
              </a:rPr>
              <a:t> </a:t>
            </a:r>
            <a:r>
              <a:rPr lang="en-US" sz="2000" dirty="0" err="1" smtClean="0">
                <a:latin typeface="+mj-lt"/>
                <a:cs typeface="Arial" pitchFamily="34" charset="0"/>
              </a:rPr>
              <a:t>si</a:t>
            </a:r>
            <a:r>
              <a:rPr lang="en-US" sz="2000" dirty="0" smtClean="0">
                <a:latin typeface="+mj-lt"/>
                <a:cs typeface="Arial" pitchFamily="34" charset="0"/>
              </a:rPr>
              <a:t>: </a:t>
            </a:r>
            <a:r>
              <a:rPr lang="en-US" sz="2000" dirty="0" err="1" smtClean="0">
                <a:latin typeface="+mj-lt"/>
                <a:cs typeface="Arial" pitchFamily="34" charset="0"/>
              </a:rPr>
              <a:t>ElektroMionNeuroGrafi</a:t>
            </a:r>
            <a:r>
              <a:rPr lang="en-US" sz="2000" dirty="0" smtClean="0">
                <a:latin typeface="+mj-lt"/>
                <a:cs typeface="Arial" pitchFamily="34" charset="0"/>
              </a:rPr>
              <a:t> (EMNG) </a:t>
            </a:r>
            <a:r>
              <a:rPr lang="en-US" sz="2000" dirty="0" err="1" smtClean="0">
                <a:latin typeface="+mj-lt"/>
                <a:cs typeface="Arial" pitchFamily="34" charset="0"/>
              </a:rPr>
              <a:t>dhe</a:t>
            </a:r>
            <a:r>
              <a:rPr lang="en-US" sz="2000" dirty="0" smtClean="0">
                <a:latin typeface="+mj-lt"/>
                <a:cs typeface="Arial" pitchFamily="34" charset="0"/>
              </a:rPr>
              <a:t> </a:t>
            </a:r>
            <a:r>
              <a:rPr lang="en-US" sz="2000" dirty="0" err="1" smtClean="0">
                <a:latin typeface="+mj-lt"/>
                <a:cs typeface="Arial" pitchFamily="34" charset="0"/>
              </a:rPr>
              <a:t>Potenciale</a:t>
            </a:r>
            <a:r>
              <a:rPr lang="en-US" sz="2000" dirty="0" smtClean="0">
                <a:latin typeface="+mj-lt"/>
                <a:cs typeface="Arial" pitchFamily="34" charset="0"/>
              </a:rPr>
              <a:t> </a:t>
            </a:r>
            <a:r>
              <a:rPr lang="en-US" sz="2000" dirty="0" err="1" smtClean="0">
                <a:latin typeface="+mj-lt"/>
                <a:cs typeface="Arial" pitchFamily="34" charset="0"/>
              </a:rPr>
              <a:t>të</a:t>
            </a:r>
            <a:r>
              <a:rPr lang="en-US" sz="2000" dirty="0" smtClean="0">
                <a:latin typeface="+mj-lt"/>
                <a:cs typeface="Arial" pitchFamily="34" charset="0"/>
              </a:rPr>
              <a:t> </a:t>
            </a:r>
            <a:r>
              <a:rPr lang="en-US" sz="2000" dirty="0" err="1" smtClean="0">
                <a:latin typeface="+mj-lt"/>
                <a:cs typeface="Arial" pitchFamily="34" charset="0"/>
              </a:rPr>
              <a:t>Evakuuara</a:t>
            </a:r>
            <a:r>
              <a:rPr lang="en-US" sz="2000" dirty="0" smtClean="0">
                <a:latin typeface="+mj-lt"/>
                <a:cs typeface="Arial" pitchFamily="34" charset="0"/>
              </a:rPr>
              <a:t> (EP), </a:t>
            </a:r>
            <a:r>
              <a:rPr lang="en-US" sz="2000" dirty="0" err="1" smtClean="0">
                <a:latin typeface="+mj-lt"/>
                <a:cs typeface="Arial" pitchFamily="34" charset="0"/>
              </a:rPr>
              <a:t>siç</a:t>
            </a:r>
            <a:r>
              <a:rPr lang="en-US" sz="2000" dirty="0" smtClean="0">
                <a:latin typeface="+mj-lt"/>
                <a:cs typeface="Arial" pitchFamily="34" charset="0"/>
              </a:rPr>
              <a:t> </a:t>
            </a:r>
            <a:r>
              <a:rPr lang="en-US" sz="2000" dirty="0" err="1" smtClean="0">
                <a:latin typeface="+mj-lt"/>
                <a:cs typeface="Arial" pitchFamily="34" charset="0"/>
              </a:rPr>
              <a:t>janë</a:t>
            </a:r>
            <a:r>
              <a:rPr lang="en-US" sz="2000" dirty="0" smtClean="0">
                <a:latin typeface="+mj-lt"/>
                <a:cs typeface="Arial" pitchFamily="34" charset="0"/>
              </a:rPr>
              <a:t>: SEP </a:t>
            </a:r>
            <a:r>
              <a:rPr lang="en-US" sz="2000" dirty="0" err="1" smtClean="0">
                <a:latin typeface="+mj-lt"/>
                <a:cs typeface="Arial" pitchFamily="34" charset="0"/>
              </a:rPr>
              <a:t>dhe</a:t>
            </a:r>
            <a:r>
              <a:rPr lang="en-US" sz="2000" dirty="0" smtClean="0">
                <a:latin typeface="+mj-lt"/>
                <a:cs typeface="Arial" pitchFamily="34" charset="0"/>
              </a:rPr>
              <a:t> VEP.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 </a:t>
            </a:r>
            <a:r>
              <a:rPr lang="sq-AL" sz="2000" dirty="0" smtClean="0">
                <a:latin typeface="+mj-lt"/>
                <a:cs typeface="Arial" pitchFamily="34" charset="0"/>
              </a:rPr>
              <a:t>Dizajnimi i dorës </a:t>
            </a:r>
            <a:r>
              <a:rPr lang="en-US" sz="2000" dirty="0" err="1" smtClean="0">
                <a:latin typeface="+mj-lt"/>
                <a:cs typeface="Arial" pitchFamily="34" charset="0"/>
              </a:rPr>
              <a:t>robotike</a:t>
            </a:r>
            <a:r>
              <a:rPr lang="sq-AL" sz="2000" dirty="0" smtClean="0">
                <a:latin typeface="+mj-lt"/>
                <a:cs typeface="Arial" pitchFamily="34" charset="0"/>
              </a:rPr>
              <a:t> të njeriut duke përdorur softuerin Autodesk Inventor Professional 2015 dhe përgatitja e modelit 3D të dorës artificiale për shtypje në printerin 3D;</a:t>
            </a:r>
            <a:endParaRPr lang="en-US" sz="2000" dirty="0" smtClean="0">
              <a:latin typeface="+mj-lt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 </a:t>
            </a:r>
            <a:r>
              <a:rPr lang="sq-AL" sz="2000" dirty="0" smtClean="0">
                <a:latin typeface="+mj-lt"/>
                <a:cs typeface="Arial" pitchFamily="34" charset="0"/>
              </a:rPr>
              <a:t>Analiza dinamike, llogaritjet e sforcimeve dhe të deformimeve të dorës artificiale të njeriut, bazuar në forcën vepruese të dorës duke përdorur softuerin për elementet e fundëm Abagus 6.14;</a:t>
            </a:r>
            <a:endParaRPr lang="en-US" sz="2000" dirty="0" smtClean="0">
              <a:latin typeface="+mj-lt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 </a:t>
            </a:r>
            <a:r>
              <a:rPr lang="sq-AL" sz="2000" dirty="0" smtClean="0">
                <a:latin typeface="+mj-lt"/>
                <a:cs typeface="Arial" pitchFamily="34" charset="0"/>
              </a:rPr>
              <a:t>Optimizimi topologjik i dorës artificiale të njeriut me qëllim të zvogëlimit të peshës dhe të strukturës stabile të dorës artificiale të njeriut. </a:t>
            </a:r>
            <a:endParaRPr lang="en-US" sz="2000" dirty="0" smtClean="0">
              <a:latin typeface="+mj-lt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sq-AL" sz="3300" b="1" dirty="0" smtClean="0"/>
              <a:t>Hapat për dizajnimin e dorës artificiale</a:t>
            </a:r>
            <a:endParaRPr lang="en-US" sz="3300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57200" y="1522512"/>
            <a:ext cx="8305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Përdorimi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teknikës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3D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për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printim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dhe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programimi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“open-source”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që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lejon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krijimin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shpejtë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prototipit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dorës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artificiale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janë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pjesë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projektit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Proceset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kyçe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në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ndërtimin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protezës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dorës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përfshijnë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Dizajnimi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dhe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montimi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gishtave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Dizajnimi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dhe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montimi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hapësirës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për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vendosje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motorit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Ndërlidhja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gishtave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me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motorin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4.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Dizajnimi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dhe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montimi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gishtit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madh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5.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Dizajnimi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dhe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montimi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dorës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6.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Implementimi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algoritmit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dhe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programit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kontrollues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që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mundëson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punën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lehtë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dhe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në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mënyrë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intuitive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dorës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artificiale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Fazat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për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implementim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të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projektit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1371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Etapat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sq-AL" b="1" dirty="0" smtClean="0">
                <a:latin typeface="Arial" pitchFamily="34" charset="0"/>
                <a:cs typeface="Arial" pitchFamily="34" charset="0"/>
              </a:rPr>
              <a:t>Projektit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52400" y="789802"/>
            <a:ext cx="8839200" cy="58631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err="1" smtClean="0">
                <a:solidFill>
                  <a:srgbClr val="212121"/>
                </a:solidFill>
                <a:latin typeface="+mj-lt"/>
                <a:ea typeface="Times New Roman" pitchFamily="18" charset="0"/>
                <a:cs typeface="Arial" pitchFamily="34" charset="0"/>
              </a:rPr>
              <a:t>Faza</a:t>
            </a:r>
            <a:r>
              <a:rPr kumimoji="0" lang="sq-AL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1: </a:t>
            </a: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Projektimi, ndërtimi dhe testimi i pjesëve të dorës artificiale. Përdorimi i shtypësit 3D dhe programimi me burim të hapur (</a:t>
            </a:r>
            <a:r>
              <a:rPr kumimoji="0" lang="sq-AL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angl. open source</a:t>
            </a: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 do të jenë pjesë të projektit.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q-AL" dirty="0" smtClean="0">
                <a:latin typeface="+mj-lt"/>
              </a:rPr>
              <a:t>Në këtë fazë do të kyçen studentët e vitit të tretë të Departamentit të Mekatronikës, që do të punojnë në grupe të vogla prej </a:t>
            </a:r>
            <a:r>
              <a:rPr lang="en-US" dirty="0" smtClean="0">
                <a:latin typeface="+mj-lt"/>
              </a:rPr>
              <a:t>2</a:t>
            </a:r>
            <a:r>
              <a:rPr lang="sq-AL" dirty="0" smtClean="0">
                <a:latin typeface="+mj-lt"/>
              </a:rPr>
              <a:t> studentëve për detyrat e përshkruara.</a:t>
            </a: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	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21212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21212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err="1" smtClean="0">
                <a:solidFill>
                  <a:srgbClr val="212121"/>
                </a:solidFill>
                <a:latin typeface="+mj-lt"/>
                <a:ea typeface="Times New Roman" pitchFamily="18" charset="0"/>
                <a:cs typeface="Arial" pitchFamily="34" charset="0"/>
              </a:rPr>
              <a:t>Faz</a:t>
            </a:r>
            <a:r>
              <a:rPr kumimoji="0" lang="sq-AL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a 2: </a:t>
            </a: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Procesi i përgjithshëm për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funksionalizimin</a:t>
            </a: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e një proteze të dorës që ka funksione dhe q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ë </a:t>
            </a: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do të përdoret me lehtësi, do të kalojë në disa faza si: arkitektura, harduerët, prototipi, zhvillimi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përmirësimi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dhe testimi.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21212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q-AL" dirty="0" smtClean="0">
                <a:latin typeface="+mj-lt"/>
              </a:rPr>
              <a:t>Në këtë fazë të projektit do të kyçen studentët e vitit të tretë dhe të dytë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të</a:t>
            </a:r>
            <a:r>
              <a:rPr lang="sq-AL" dirty="0" smtClean="0">
                <a:latin typeface="+mj-lt"/>
              </a:rPr>
              <a:t> Departamentit të Mekatronikës, që do të punojnë në grupe të vogla prej </a:t>
            </a:r>
            <a:r>
              <a:rPr lang="en-US" dirty="0" smtClean="0">
                <a:latin typeface="+mj-lt"/>
              </a:rPr>
              <a:t>2</a:t>
            </a:r>
            <a:r>
              <a:rPr lang="sq-AL" dirty="0" smtClean="0">
                <a:latin typeface="+mj-lt"/>
              </a:rPr>
              <a:t> studentëve për detyrat e përshkruara.</a:t>
            </a:r>
            <a:endParaRPr lang="en-US" dirty="0" smtClean="0">
              <a:latin typeface="+mj-lt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21212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err="1" smtClean="0">
                <a:solidFill>
                  <a:srgbClr val="212121"/>
                </a:solidFill>
                <a:latin typeface="+mj-lt"/>
                <a:ea typeface="Times New Roman" pitchFamily="18" charset="0"/>
                <a:cs typeface="Arial" pitchFamily="34" charset="0"/>
              </a:rPr>
              <a:t>Faz</a:t>
            </a:r>
            <a:r>
              <a:rPr kumimoji="0" lang="sq-AL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a 3: </a:t>
            </a: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Zhvillimi i kontrollit përmes softuerit (dora artificiale do të kontrollohet me anë të sinjaleve që vijnë nga muskujt e krahut). Lëvizjet e përgjithshme kryhen si rezultantë e sekuencave të lëvizjeve individuale. Çdo motor do të komandohet në nivel lokal nga një kontroller inteligjent. Një kompjuter qendror do të lëshojë komandat për lëvizje nëpërmjet  një bus-i. Kjo strategji e decentralizuar do të sigurojë fleksibilitet të lartë, përveç përfitimeve të tjera.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q-AL" dirty="0" smtClean="0">
                <a:latin typeface="+mj-lt"/>
              </a:rPr>
              <a:t>Në këtë fazë të projektit do të kyçen studentët e vitit të tretë </a:t>
            </a:r>
            <a:r>
              <a:rPr lang="en-US" dirty="0" err="1" smtClean="0">
                <a:latin typeface="+mj-lt"/>
              </a:rPr>
              <a:t>të</a:t>
            </a:r>
            <a:r>
              <a:rPr lang="en-US" dirty="0" smtClean="0">
                <a:latin typeface="+mj-lt"/>
              </a:rPr>
              <a:t> </a:t>
            </a:r>
            <a:r>
              <a:rPr lang="sq-AL" dirty="0" smtClean="0">
                <a:latin typeface="+mj-lt"/>
              </a:rPr>
              <a:t>Departamentit të Mekatronikës nën monitorimin e koordinatorit të projektit, që do të punojnë në grupe të vogla për detyrat e përshkruara.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1461</Words>
  <Application>Microsoft Office PowerPoint</Application>
  <PresentationFormat>On-screen Show (4:3)</PresentationFormat>
  <Paragraphs>374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Titulli i projektit: Zhvillimi i NdërfaqesTruri-Makina për Dorën Artificiale  </vt:lpstr>
      <vt:lpstr>Informacione të përgjithshme për projektin </vt:lpstr>
      <vt:lpstr>Përmbledhje – Përshkrimi i projektit në mënyrë të përgjithshme</vt:lpstr>
      <vt:lpstr>Projektet e zhvilluara të dorës artificiale </vt:lpstr>
      <vt:lpstr>Projektet e zhvilluara të dorës artificiale </vt:lpstr>
      <vt:lpstr>Mënyra e veprimit dhe metodologjia e përdorur</vt:lpstr>
      <vt:lpstr>Mënyra e veprimit dhe metodologjia e përdorur</vt:lpstr>
      <vt:lpstr>Hapat për dizajnimin e dorës artificiale</vt:lpstr>
      <vt:lpstr>Fazat për implementim të projektit</vt:lpstr>
      <vt:lpstr>Personeli i projektit</vt:lpstr>
      <vt:lpstr>Plani buxhetor</vt:lpstr>
      <vt:lpstr>Komponentët elektronike dhe elektrike për dorën robotike</vt:lpstr>
      <vt:lpstr>Komponentët elektronike për për punë eksperimentale të studentëve</vt:lpstr>
      <vt:lpstr>Pjesët për konstruktimin e printerit 3D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Arbnor Pajaziti</dc:creator>
  <cp:lastModifiedBy>Arbnor Pajaziti</cp:lastModifiedBy>
  <cp:revision>116</cp:revision>
  <dcterms:created xsi:type="dcterms:W3CDTF">2006-08-16T00:00:00Z</dcterms:created>
  <dcterms:modified xsi:type="dcterms:W3CDTF">2016-06-09T06:16:07Z</dcterms:modified>
</cp:coreProperties>
</file>