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70" r:id="rId15"/>
    <p:sldId id="268"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21881-9B13-40B9-B0A4-235EDFB27B36}" type="datetimeFigureOut">
              <a:rPr lang="en-US" smtClean="0"/>
              <a:pPr/>
              <a:t>2/17/2021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DF0E3-1408-4ACF-8E1F-50F879B9F882}" type="slidenum">
              <a:rPr lang="en-US" smtClean="0"/>
              <a:pPr/>
              <a:t>‹#›</a:t>
            </a:fld>
            <a:endParaRPr lang="en-US"/>
          </a:p>
        </p:txBody>
      </p:sp>
    </p:spTree>
    <p:extLst>
      <p:ext uri="{BB962C8B-B14F-4D97-AF65-F5344CB8AC3E}">
        <p14:creationId xmlns:p14="http://schemas.microsoft.com/office/powerpoint/2010/main" val="108840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CDF0E3-1408-4ACF-8E1F-50F879B9F882}" type="slidenum">
              <a:rPr lang="en-US" smtClean="0"/>
              <a:pPr/>
              <a:t>15</a:t>
            </a:fld>
            <a:endParaRPr lang="en-US"/>
          </a:p>
        </p:txBody>
      </p:sp>
    </p:spTree>
    <p:extLst>
      <p:ext uri="{BB962C8B-B14F-4D97-AF65-F5344CB8AC3E}">
        <p14:creationId xmlns:p14="http://schemas.microsoft.com/office/powerpoint/2010/main" val="190827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04800"/>
            <a:ext cx="8229600" cy="1539875"/>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sz="3200">
              <a:solidFill>
                <a:schemeClr val="tx2"/>
              </a:solidFill>
            </a:endParaRPr>
          </a:p>
        </p:txBody>
      </p:sp>
      <p:sp>
        <p:nvSpPr>
          <p:cNvPr id="5" name="Rectangle 4"/>
          <p:cNvSpPr>
            <a:spLocks noChangeArrowheads="1"/>
          </p:cNvSpPr>
          <p:nvPr/>
        </p:nvSpPr>
        <p:spPr bwMode="auto">
          <a:xfrm>
            <a:off x="457200" y="1851025"/>
            <a:ext cx="8229600" cy="4016375"/>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lgn="ctr">
              <a:lnSpc>
                <a:spcPct val="80000"/>
              </a:lnSpc>
              <a:spcBef>
                <a:spcPct val="20000"/>
              </a:spcBef>
            </a:pPr>
            <a:endParaRPr lang="en-US" sz="2400" dirty="0" smtClean="0"/>
          </a:p>
          <a:p>
            <a:pPr marL="457200" indent="-457200" algn="ctr">
              <a:lnSpc>
                <a:spcPct val="80000"/>
              </a:lnSpc>
              <a:spcBef>
                <a:spcPct val="20000"/>
              </a:spcBef>
            </a:pPr>
            <a:endParaRPr lang="en-US" sz="2400" dirty="0" smtClean="0"/>
          </a:p>
          <a:p>
            <a:pPr marL="457200" indent="-457200" algn="ctr">
              <a:lnSpc>
                <a:spcPct val="80000"/>
              </a:lnSpc>
              <a:spcBef>
                <a:spcPct val="20000"/>
              </a:spcBef>
            </a:pPr>
            <a:r>
              <a:rPr lang="en-US" sz="2400" dirty="0" err="1" smtClean="0"/>
              <a:t>Lënda</a:t>
            </a:r>
            <a:r>
              <a:rPr lang="en-US" sz="2400" dirty="0"/>
              <a:t>: </a:t>
            </a:r>
            <a:r>
              <a:rPr lang="en-US" sz="2800" b="1" dirty="0" smtClean="0"/>
              <a:t>DINAMIKA E MAKINAVE</a:t>
            </a:r>
          </a:p>
          <a:p>
            <a:pPr marL="457200" indent="-457200" algn="ctr">
              <a:lnSpc>
                <a:spcPct val="80000"/>
              </a:lnSpc>
              <a:spcBef>
                <a:spcPct val="20000"/>
              </a:spcBef>
            </a:pPr>
            <a:endParaRPr lang="en-US" sz="2800" dirty="0"/>
          </a:p>
          <a:p>
            <a:pPr marL="457200" indent="-457200" algn="ctr">
              <a:lnSpc>
                <a:spcPct val="80000"/>
              </a:lnSpc>
              <a:spcBef>
                <a:spcPct val="20000"/>
              </a:spcBef>
            </a:pPr>
            <a:endParaRPr lang="en-US" sz="2000" dirty="0"/>
          </a:p>
          <a:p>
            <a:pPr lvl="0" algn="ctr"/>
            <a:r>
              <a:rPr lang="en-US" sz="3200" b="1" dirty="0" smtClean="0"/>
              <a:t>DETYRAT KRYESORE TË DINAMIKËS SË  MAKINAVE</a:t>
            </a:r>
            <a:endParaRPr lang="en-US" sz="2000" dirty="0"/>
          </a:p>
          <a:p>
            <a:pPr marL="457200" indent="-457200" algn="ctr">
              <a:lnSpc>
                <a:spcPct val="80000"/>
              </a:lnSpc>
              <a:spcBef>
                <a:spcPct val="20000"/>
              </a:spcBef>
            </a:pPr>
            <a:endParaRPr lang="en-US" sz="2000" dirty="0"/>
          </a:p>
          <a:p>
            <a:pPr marL="457200" indent="-457200" algn="ctr">
              <a:lnSpc>
                <a:spcPct val="80000"/>
              </a:lnSpc>
              <a:spcBef>
                <a:spcPct val="20000"/>
              </a:spcBef>
            </a:pPr>
            <a:endParaRPr lang="en-US" sz="2000" dirty="0"/>
          </a:p>
          <a:p>
            <a:pPr marL="457200" indent="-457200" algn="ctr">
              <a:lnSpc>
                <a:spcPct val="80000"/>
              </a:lnSpc>
              <a:spcBef>
                <a:spcPct val="20000"/>
              </a:spcBef>
            </a:pPr>
            <a:endParaRPr lang="en-US" sz="2000" dirty="0"/>
          </a:p>
          <a:p>
            <a:pPr marL="457200" indent="-457200" algn="ctr">
              <a:lnSpc>
                <a:spcPct val="80000"/>
              </a:lnSpc>
              <a:spcBef>
                <a:spcPct val="20000"/>
              </a:spcBef>
            </a:pPr>
            <a:endParaRPr lang="en-US" sz="2000" dirty="0"/>
          </a:p>
          <a:p>
            <a:pPr marL="457200" indent="-457200" algn="ctr">
              <a:lnSpc>
                <a:spcPct val="80000"/>
              </a:lnSpc>
              <a:spcBef>
                <a:spcPct val="20000"/>
              </a:spcBef>
            </a:pPr>
            <a:endParaRPr lang="en-US" sz="2000" dirty="0" smtClean="0"/>
          </a:p>
          <a:p>
            <a:pPr marL="457200" indent="-457200" algn="ctr">
              <a:lnSpc>
                <a:spcPct val="80000"/>
              </a:lnSpc>
              <a:spcBef>
                <a:spcPct val="20000"/>
              </a:spcBef>
            </a:pPr>
            <a:r>
              <a:rPr lang="en-US" sz="2000" dirty="0" err="1" smtClean="0"/>
              <a:t>Prishtinë</a:t>
            </a:r>
            <a:r>
              <a:rPr lang="en-US" sz="2000" dirty="0" smtClean="0"/>
              <a:t>, </a:t>
            </a:r>
            <a:r>
              <a:rPr lang="en-US" sz="2000" dirty="0" smtClean="0"/>
              <a:t>2021</a:t>
            </a:r>
            <a:endParaRPr lang="en-US" sz="1600" dirty="0"/>
          </a:p>
          <a:p>
            <a:pPr marL="457200" indent="-457200" algn="ctr">
              <a:lnSpc>
                <a:spcPct val="80000"/>
              </a:lnSpc>
              <a:spcBef>
                <a:spcPct val="20000"/>
              </a:spcBef>
            </a:pPr>
            <a:endParaRPr lang="en-US" sz="2000" dirty="0"/>
          </a:p>
          <a:p>
            <a:pPr marL="457200" indent="-457200" algn="ctr">
              <a:lnSpc>
                <a:spcPct val="80000"/>
              </a:lnSpc>
              <a:spcBef>
                <a:spcPct val="20000"/>
              </a:spcBef>
            </a:pPr>
            <a:endParaRPr lang="en-US" sz="2000" dirty="0"/>
          </a:p>
          <a:p>
            <a:pPr marL="457200" indent="-457200" algn="ctr">
              <a:lnSpc>
                <a:spcPct val="80000"/>
              </a:lnSpc>
              <a:spcBef>
                <a:spcPct val="20000"/>
              </a:spcBef>
            </a:pPr>
            <a:endParaRPr lang="en-US" sz="2000" dirty="0"/>
          </a:p>
        </p:txBody>
      </p:sp>
      <p:sp>
        <p:nvSpPr>
          <p:cNvPr id="7" name="Line 8"/>
          <p:cNvSpPr>
            <a:spLocks noChangeShapeType="1"/>
          </p:cNvSpPr>
          <p:nvPr/>
        </p:nvSpPr>
        <p:spPr bwMode="auto">
          <a:xfrm flipV="1">
            <a:off x="827088" y="1676400"/>
            <a:ext cx="8088312" cy="19050"/>
          </a:xfrm>
          <a:prstGeom prst="line">
            <a:avLst/>
          </a:prstGeom>
          <a:noFill/>
          <a:ln w="2857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 name="Rectangle 7"/>
          <p:cNvSpPr>
            <a:spLocks noChangeArrowheads="1"/>
          </p:cNvSpPr>
          <p:nvPr/>
        </p:nvSpPr>
        <p:spPr bwMode="auto">
          <a:xfrm>
            <a:off x="2209800" y="304800"/>
            <a:ext cx="68580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400" dirty="0"/>
              <a:t>UNIVERSITETI I PRISHTINËS “Hasan </a:t>
            </a:r>
            <a:r>
              <a:rPr lang="en-US" sz="2400" dirty="0" err="1"/>
              <a:t>Prishtina</a:t>
            </a:r>
            <a:r>
              <a:rPr lang="en-US" sz="2400" dirty="0"/>
              <a:t>”</a:t>
            </a:r>
            <a:br>
              <a:rPr lang="en-US" sz="2400" dirty="0"/>
            </a:br>
            <a:r>
              <a:rPr lang="en-US" sz="2400" dirty="0"/>
              <a:t>FAKULTETI I INXHINIERISË MEKANIKE</a:t>
            </a:r>
            <a:br>
              <a:rPr lang="en-US" sz="2400" dirty="0"/>
            </a:br>
            <a:r>
              <a:rPr lang="en-US" sz="2400" dirty="0"/>
              <a:t> </a:t>
            </a:r>
            <a:r>
              <a:rPr lang="en-US" sz="2000" dirty="0" err="1" smtClean="0"/>
              <a:t>Departamenti</a:t>
            </a:r>
            <a:r>
              <a:rPr lang="en-US" sz="2000" dirty="0" smtClean="0"/>
              <a:t>: </a:t>
            </a:r>
            <a:r>
              <a:rPr lang="en-US" sz="2000" dirty="0" err="1" smtClean="0"/>
              <a:t>Mekatronika</a:t>
            </a:r>
            <a:r>
              <a:rPr lang="en-US" sz="2000" dirty="0" smtClean="0"/>
              <a:t>, </a:t>
            </a:r>
            <a:r>
              <a:rPr lang="en-US" sz="2000" dirty="0" err="1" smtClean="0"/>
              <a:t>Konstruksionet</a:t>
            </a:r>
            <a:r>
              <a:rPr lang="en-US" sz="2000" dirty="0" smtClean="0"/>
              <a:t> </a:t>
            </a:r>
            <a:r>
              <a:rPr lang="en-US" sz="2000" dirty="0" err="1" smtClean="0"/>
              <a:t>dhe</a:t>
            </a:r>
            <a:r>
              <a:rPr lang="en-US" sz="2000" dirty="0" smtClean="0"/>
              <a:t> </a:t>
            </a:r>
            <a:r>
              <a:rPr lang="en-US" sz="2000" dirty="0" err="1" smtClean="0"/>
              <a:t>Mekanizimi</a:t>
            </a:r>
            <a:endParaRPr lang="en-US" sz="2000" dirty="0"/>
          </a:p>
        </p:txBody>
      </p:sp>
      <p:sp>
        <p:nvSpPr>
          <p:cNvPr id="9" name="Rectangle 8"/>
          <p:cNvSpPr>
            <a:spLocks noChangeArrowheads="1"/>
          </p:cNvSpPr>
          <p:nvPr/>
        </p:nvSpPr>
        <p:spPr bwMode="auto">
          <a:xfrm>
            <a:off x="2987675" y="3288268"/>
            <a:ext cx="3330848" cy="369332"/>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t>PREZENTIME </a:t>
            </a:r>
            <a:r>
              <a:rPr lang="en-US" dirty="0" smtClean="0"/>
              <a:t>– LIGJËRATA 1</a:t>
            </a:r>
            <a:endParaRPr lang="en-US" dirty="0"/>
          </a:p>
        </p:txBody>
      </p:sp>
      <p:cxnSp>
        <p:nvCxnSpPr>
          <p:cNvPr id="11" name="Straight Connector 10"/>
          <p:cNvCxnSpPr/>
          <p:nvPr/>
        </p:nvCxnSpPr>
        <p:spPr>
          <a:xfrm>
            <a:off x="685800" y="4953000"/>
            <a:ext cx="777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09800" y="5334000"/>
            <a:ext cx="4343400" cy="477054"/>
          </a:xfrm>
          <a:prstGeom prst="rect">
            <a:avLst/>
          </a:prstGeom>
          <a:noFill/>
        </p:spPr>
        <p:txBody>
          <a:bodyPr wrap="square" rtlCol="0">
            <a:spAutoFit/>
          </a:bodyPr>
          <a:lstStyle/>
          <a:p>
            <a:pPr algn="ctr"/>
            <a:r>
              <a:rPr lang="en-US" sz="2500" b="1" dirty="0" smtClean="0"/>
              <a:t>Prof. Dr. </a:t>
            </a:r>
            <a:r>
              <a:rPr lang="en-US" sz="2500" b="1" dirty="0" err="1" smtClean="0"/>
              <a:t>Arbnor</a:t>
            </a:r>
            <a:r>
              <a:rPr lang="en-US" sz="2500" b="1" dirty="0" smtClean="0"/>
              <a:t> </a:t>
            </a:r>
            <a:r>
              <a:rPr lang="en-US" sz="2500" b="1" dirty="0" err="1" smtClean="0"/>
              <a:t>Pajaziti</a:t>
            </a:r>
            <a:endParaRPr lang="en-US" sz="2500" b="1" dirty="0"/>
          </a:p>
        </p:txBody>
      </p:sp>
      <p:pic>
        <p:nvPicPr>
          <p:cNvPr id="12" name="Picture 6"/>
          <p:cNvPicPr>
            <a:picLocks noChangeAspect="1" noChangeArrowheads="1"/>
          </p:cNvPicPr>
          <p:nvPr/>
        </p:nvPicPr>
        <p:blipFill>
          <a:blip r:embed="rId2" cstate="print"/>
          <a:srcRect/>
          <a:stretch>
            <a:fillRect/>
          </a:stretch>
        </p:blipFill>
        <p:spPr bwMode="auto">
          <a:xfrm>
            <a:off x="76200" y="76200"/>
            <a:ext cx="2133600"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Regjimi i punës së makinës </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8171" y="1600199"/>
            <a:ext cx="9085829" cy="4724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Regjimi i punës së makinës </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24430" y="1143000"/>
            <a:ext cx="859097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Regjimi i punës së makinës</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de-DE" sz="1600" dirty="0" smtClean="0"/>
              <a:t>Në makinat që kanë mekanizma me raport  transmisioni jokonstant, si p.sh. mekanizmat me leva, rrotat  më dhëmbë me seksion jorrethor etj., lëvizja me  E =  konst. për çdo interval kohe është e pamundur. Në to ka një lëvizje tjetër, që mund të vazhdojë për një kohë të pakufizuar, në të cilën energjia nuk është konstante. Këto lëvizje po i studiojmë më poshtë:</a:t>
            </a:r>
            <a:endParaRPr lang="en-US" sz="1600" dirty="0" smtClean="0"/>
          </a:p>
          <a:p>
            <a:r>
              <a:rPr lang="de-DE" sz="1600" dirty="0" smtClean="0"/>
              <a:t>Le të pranojmë që forcat, të cilat  veprojnë në makinë, janë të tilla që shuma e punëve të tyre për një periudhë kohe konstante T, është baras me zero, pra:</a:t>
            </a:r>
          </a:p>
          <a:p>
            <a:pPr algn="ctr">
              <a:buNone/>
            </a:pPr>
            <a:r>
              <a:rPr lang="de-DE" sz="1600" dirty="0" smtClean="0">
                <a:latin typeface="Times New Roman" pitchFamily="18" charset="0"/>
                <a:ea typeface="MS Mincho" pitchFamily="49" charset="-128"/>
                <a:cs typeface="Times New Roman" pitchFamily="18" charset="0"/>
              </a:rPr>
              <a:t>W</a:t>
            </a:r>
            <a:r>
              <a:rPr lang="de-DE" sz="1600" baseline="-30000" dirty="0" smtClean="0">
                <a:latin typeface="Times New Roman" pitchFamily="18" charset="0"/>
                <a:ea typeface="MS Mincho" pitchFamily="49" charset="-128"/>
                <a:cs typeface="Times New Roman" pitchFamily="18" charset="0"/>
              </a:rPr>
              <a:t>p</a:t>
            </a:r>
            <a:r>
              <a:rPr lang="de-DE" sz="1600" dirty="0" smtClean="0">
                <a:latin typeface="Times New Roman" pitchFamily="18" charset="0"/>
                <a:ea typeface="MS Mincho" pitchFamily="49" charset="-128"/>
                <a:cs typeface="Times New Roman" pitchFamily="18" charset="0"/>
              </a:rPr>
              <a:t> = 0.</a:t>
            </a:r>
            <a:endParaRPr lang="de-DE" sz="1600" dirty="0" smtClean="0"/>
          </a:p>
          <a:p>
            <a:r>
              <a:rPr lang="sq-AL" sz="1600" dirty="0" smtClean="0"/>
              <a:t>Një periudhë e tillë, zakonisht është koha e një, dy ose më shumë  rrotullimeve të hallkës udhëheqëse të makinës. Grafiku i punëve të forcave të tilla paraqitet në Fig.2b. Megjithëse puna shumare në intervalin e kohës ( 0 </a:t>
            </a:r>
            <a:r>
              <a:rPr lang="sq-AL" sz="1600" dirty="0" smtClean="0">
                <a:sym typeface="Symbol"/>
              </a:rPr>
              <a:t></a:t>
            </a:r>
            <a:r>
              <a:rPr lang="sq-AL" sz="1600" dirty="0" smtClean="0"/>
              <a:t> t</a:t>
            </a:r>
            <a:r>
              <a:rPr lang="sq-AL" sz="1600" baseline="-25000" dirty="0" smtClean="0"/>
              <a:t>1</a:t>
            </a:r>
            <a:r>
              <a:rPr lang="sq-AL" sz="1600" dirty="0" smtClean="0"/>
              <a:t>),( t</a:t>
            </a:r>
            <a:r>
              <a:rPr lang="sq-AL" sz="1600" baseline="-25000" dirty="0" smtClean="0"/>
              <a:t>1</a:t>
            </a:r>
            <a:r>
              <a:rPr lang="sq-AL" sz="1600" dirty="0" smtClean="0"/>
              <a:t> </a:t>
            </a:r>
            <a:r>
              <a:rPr lang="sq-AL" sz="1600" dirty="0" smtClean="0">
                <a:sym typeface="Symbol"/>
              </a:rPr>
              <a:t></a:t>
            </a:r>
            <a:r>
              <a:rPr lang="sq-AL" sz="1600" dirty="0" smtClean="0"/>
              <a:t> t</a:t>
            </a:r>
            <a:r>
              <a:rPr lang="sq-AL" sz="1600" baseline="-25000" dirty="0" smtClean="0"/>
              <a:t>2</a:t>
            </a:r>
            <a:r>
              <a:rPr lang="sq-AL" sz="1600" dirty="0" smtClean="0"/>
              <a:t> ) etj., bëhet baras me zero, si periudhë kohe T duhen konsideruar intervalet (0</a:t>
            </a:r>
            <a:r>
              <a:rPr lang="sq-AL" sz="1600" dirty="0" smtClean="0">
                <a:sym typeface="Symbol"/>
              </a:rPr>
              <a:t></a:t>
            </a:r>
            <a:r>
              <a:rPr lang="sq-AL" sz="1600" dirty="0" smtClean="0"/>
              <a:t> t</a:t>
            </a:r>
            <a:r>
              <a:rPr lang="sq-AL" sz="1600" baseline="-25000" dirty="0" smtClean="0"/>
              <a:t>2</a:t>
            </a:r>
            <a:r>
              <a:rPr lang="sq-AL" sz="1600" dirty="0" smtClean="0"/>
              <a:t>) = ( t</a:t>
            </a:r>
            <a:r>
              <a:rPr lang="sq-AL" sz="1600" baseline="-25000" dirty="0" smtClean="0"/>
              <a:t>2</a:t>
            </a:r>
            <a:r>
              <a:rPr lang="sq-AL" sz="1600" dirty="0" smtClean="0"/>
              <a:t> </a:t>
            </a:r>
            <a:r>
              <a:rPr lang="sq-AL" sz="1600" dirty="0" smtClean="0">
                <a:sym typeface="Symbol"/>
              </a:rPr>
              <a:t></a:t>
            </a:r>
            <a:r>
              <a:rPr lang="sq-AL" sz="1600" dirty="0" smtClean="0"/>
              <a:t> t</a:t>
            </a:r>
            <a:r>
              <a:rPr lang="sq-AL" sz="1600" baseline="-25000" dirty="0" smtClean="0"/>
              <a:t>4</a:t>
            </a:r>
            <a:r>
              <a:rPr lang="sq-AL" sz="1600" dirty="0" smtClean="0"/>
              <a:t>) etj., sepse, siç shihet nga Fig. 2b  në këto intervale, lëvizja ka karakter periodik.</a:t>
            </a:r>
            <a:endParaRPr lang="en-US" sz="1600" dirty="0" smtClean="0"/>
          </a:p>
          <a:p>
            <a:r>
              <a:rPr lang="sq-AL" sz="1600" dirty="0" smtClean="0"/>
              <a:t>Si do të lëvizë makina me një grafik të tillë pune? Nga ekuacioni (2) për kohën e një periudhe shkruajmë:</a:t>
            </a:r>
            <a:endParaRPr lang="en-US" sz="1600" dirty="0" smtClean="0"/>
          </a:p>
          <a:p>
            <a:pPr algn="ctr">
              <a:buNone/>
            </a:pPr>
            <a:r>
              <a:rPr lang="sq-AL" sz="1600" dirty="0" smtClean="0"/>
              <a:t>( E</a:t>
            </a:r>
            <a:r>
              <a:rPr lang="sq-AL" sz="1600" baseline="-25000" dirty="0" smtClean="0"/>
              <a:t>2</a:t>
            </a:r>
            <a:r>
              <a:rPr lang="sq-AL" sz="1600" dirty="0" smtClean="0"/>
              <a:t> – E</a:t>
            </a:r>
            <a:r>
              <a:rPr lang="sq-AL" sz="1600" baseline="-25000" dirty="0" smtClean="0"/>
              <a:t>1</a:t>
            </a:r>
            <a:r>
              <a:rPr lang="sq-AL" sz="1600" dirty="0" smtClean="0"/>
              <a:t> )</a:t>
            </a:r>
            <a:r>
              <a:rPr lang="sq-AL" sz="1600" baseline="-25000" dirty="0" smtClean="0"/>
              <a:t>p </a:t>
            </a:r>
            <a:r>
              <a:rPr lang="sq-AL" sz="1600" dirty="0" smtClean="0"/>
              <a:t>= 0  ose  ( E</a:t>
            </a:r>
            <a:r>
              <a:rPr lang="sq-AL" sz="1600" baseline="-25000" dirty="0" smtClean="0"/>
              <a:t>2</a:t>
            </a:r>
            <a:r>
              <a:rPr lang="sq-AL" sz="1600" dirty="0" smtClean="0"/>
              <a:t> = E</a:t>
            </a:r>
            <a:r>
              <a:rPr lang="sq-AL" sz="1600" baseline="-25000" dirty="0" smtClean="0"/>
              <a:t>1</a:t>
            </a:r>
            <a:r>
              <a:rPr lang="sq-AL" sz="1600" dirty="0" smtClean="0"/>
              <a:t>)</a:t>
            </a:r>
            <a:r>
              <a:rPr lang="sq-AL" sz="1600" baseline="-25000" dirty="0" smtClean="0"/>
              <a:t>p</a:t>
            </a:r>
            <a:r>
              <a:rPr lang="sq-AL" sz="1600" dirty="0" smtClean="0"/>
              <a:t> , </a:t>
            </a:r>
            <a:endParaRPr lang="en-US" sz="1600" dirty="0" smtClean="0"/>
          </a:p>
          <a:p>
            <a:pPr>
              <a:buNone/>
            </a:pPr>
            <a:r>
              <a:rPr lang="en-US" sz="1600" dirty="0" smtClean="0"/>
              <a:t>	</a:t>
            </a:r>
            <a:r>
              <a:rPr lang="sq-AL" sz="1600" dirty="0" smtClean="0"/>
              <a:t>pra do të marrim një lëvizje me ndryshim periodik të energjisë. Grafiku E = E (t), për një lëvizje të tillë, paraqitet në Fig.2c. Kjo lëvizje quhet e qëndrueshme e paekuilibruar meqenëse  kryhet nën veprimin e forcave që janë të afta  për t’ia  ndryshuar në mënyrë periodike  energjinë kinetike makinës, rrjedhimisht janë forca të paekuilibruara. Kjo lëvizje emërtohet  edhe lëvizje e qëndrueshme jo e njëtrajtshme. Kjo lloj lëvizje takohet në makinat  me piston, motorë, kompresorë, pompa, etj., si dhe në makina  të tjera që kanë masa që kryejnë  lëvizje vajtje – ardhje, p.sh., presat mekanike, makinat zdruguese, metalprerëse etj., që shoqërohen me ndryshim periodik të shpejtësisë së lëvizjes së hallkës udhëheqëse.</a:t>
            </a:r>
            <a:endParaRPr lang="en-US"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Regjimi i punës së makinës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219201"/>
            <a:ext cx="8229600" cy="2362200"/>
          </a:xfrm>
          <a:prstGeom prst="rect">
            <a:avLst/>
          </a:prstGeom>
          <a:noFill/>
          <a:ln w="9525">
            <a:noFill/>
            <a:miter lim="800000"/>
            <a:headEnd/>
            <a:tailEnd/>
          </a:ln>
        </p:spPr>
      </p:pic>
      <p:sp>
        <p:nvSpPr>
          <p:cNvPr id="2051" name="Rectangle 3"/>
          <p:cNvSpPr>
            <a:spLocks noChangeArrowheads="1"/>
          </p:cNvSpPr>
          <p:nvPr/>
        </p:nvSpPr>
        <p:spPr bwMode="auto">
          <a:xfrm>
            <a:off x="1371600" y="3733800"/>
            <a:ext cx="6324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Fig.2 a, b, c Grafik</a:t>
            </a:r>
            <a:r>
              <a:rPr kumimoji="0" lang="de-DE" sz="2200" b="0" i="0" u="none" strike="noStrike" cap="none" normalizeH="0" baseline="0" dirty="0" smtClean="0">
                <a:ln>
                  <a:noFill/>
                </a:ln>
                <a:solidFill>
                  <a:schemeClr val="tx1"/>
                </a:solidFill>
                <a:effectLst/>
                <a:latin typeface="Times New Roman" pitchFamily="18" charset="0"/>
                <a:ea typeface="MS Mincho" pitchFamily="49" charset="-128"/>
                <a:cs typeface="Calibri" pitchFamily="34" charset="0"/>
              </a:rPr>
              <a:t>ë</a:t>
            </a:r>
            <a:r>
              <a:rPr kumimoji="0" lang="de-DE" sz="2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 e energjis</a:t>
            </a:r>
            <a:r>
              <a:rPr kumimoji="0" lang="de-DE" sz="2200" b="0" i="0" u="none" strike="noStrike" cap="none" normalizeH="0" baseline="0" dirty="0" smtClean="0">
                <a:ln>
                  <a:noFill/>
                </a:ln>
                <a:solidFill>
                  <a:schemeClr val="tx1"/>
                </a:solidFill>
                <a:effectLst/>
                <a:latin typeface="Times New Roman" pitchFamily="18" charset="0"/>
                <a:ea typeface="MS Mincho" pitchFamily="49" charset="-128"/>
                <a:cs typeface="Calibri" pitchFamily="34" charset="0"/>
              </a:rPr>
              <a:t>ë</a:t>
            </a:r>
            <a:r>
              <a:rPr kumimoji="0" lang="de-DE" sz="2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a:t>
            </a:r>
            <a:r>
              <a:rPr kumimoji="0" lang="de-DE" sz="2200" b="0" i="0" u="none" strike="noStrike" cap="none" normalizeH="0" baseline="0" dirty="0" smtClean="0">
                <a:ln>
                  <a:noFill/>
                </a:ln>
                <a:solidFill>
                  <a:schemeClr val="tx1"/>
                </a:solidFill>
                <a:effectLst/>
                <a:latin typeface="Times New Roman" pitchFamily="18" charset="0"/>
                <a:ea typeface="MS Mincho" pitchFamily="49" charset="-128"/>
                <a:cs typeface="Calibri" pitchFamily="34" charset="0"/>
              </a:rPr>
              <a:t>ë</a:t>
            </a:r>
            <a:r>
              <a:rPr kumimoji="0" lang="de-DE" sz="2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 raste t</a:t>
            </a:r>
            <a:r>
              <a:rPr kumimoji="0" lang="de-DE" sz="2200" b="0" i="0" u="none" strike="noStrike" cap="none" normalizeH="0" baseline="0" dirty="0" smtClean="0">
                <a:ln>
                  <a:noFill/>
                </a:ln>
                <a:solidFill>
                  <a:schemeClr val="tx1"/>
                </a:solidFill>
                <a:effectLst/>
                <a:latin typeface="Times New Roman" pitchFamily="18" charset="0"/>
                <a:ea typeface="MS Mincho" pitchFamily="49" charset="-128"/>
                <a:cs typeface="Calibri" pitchFamily="34" charset="0"/>
              </a:rPr>
              <a:t>ë</a:t>
            </a:r>
            <a:r>
              <a:rPr kumimoji="0" lang="de-DE" sz="2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ndryshme.</a:t>
            </a:r>
            <a:endParaRPr kumimoji="0" lang="de-DE"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5" name="Rectangle 1"/>
          <p:cNvSpPr>
            <a:spLocks noChangeArrowheads="1"/>
          </p:cNvSpPr>
          <p:nvPr/>
        </p:nvSpPr>
        <p:spPr bwMode="auto">
          <a:xfrm>
            <a:off x="228600" y="4274894"/>
            <a:ext cx="8915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Lëvizjen e qëndrueshme jo të njëtrajtshme po e ilustrojmë në shembullin e mekanizmit manivelë-bjellë (Fig.3a). Po të veprojmë tek rrëshqitësi me një forcë Q = konstant, ajo do të nxjerrë mekanizmin nga qetësia dhe do ta detyrojë të lëvizë sipas kahut të treguar. Në këtë lëvizje, puna e kryer nga forca Q do të jetë  W = Q </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s</a:t>
            </a: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ku </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s</a:t>
            </a: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është zhvendosja e rrëshqitësit për një pozicion të çfarëdo. Pra, edhe energjia e grumbulluar nga mekanizmi do të jetë E = Q </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s</a:t>
            </a: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Kjo lëvizje do të kryhet nga pozicioni 0 deri në pozicionin 6. Në pozicionin 6, puna e kryer është W= Q</a:t>
            </a:r>
            <a:r>
              <a:rPr lang="sq-AL" sz="1600" dirty="0" smtClean="0">
                <a:sym typeface="Symbol"/>
              </a:rPr>
              <a:t></a:t>
            </a:r>
            <a:r>
              <a:rPr lang="en-US" sz="1600" dirty="0" smtClean="0">
                <a:sym typeface="Symbol"/>
              </a:rPr>
              <a:t>h</a:t>
            </a: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ku </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h</a:t>
            </a: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është korsa e rrëshqitësit dhe  E = Q</a:t>
            </a: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sym typeface="Symbol" pitchFamily="18" charset="2"/>
              </a:rPr>
              <a:t></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sym typeface="Symbol" pitchFamily="18" charset="2"/>
              </a:rPr>
              <a:t>h</a:t>
            </a: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Lëvizja e mekanizmit nga pozicioni 6 deri në 7 bëhet me kahe të kundërt me ato të forcës Q. Për këtë efekt të inercisë, ky mekanizëm do ta ndryshojë lëvizjen me kahun e treguar, përderisa puna negative (-W) të bëhet e barabartë me energjinë kinetike të grumbulluar deri në pozicionin 6. Në mekanizëm do të marrim:</a:t>
            </a:r>
            <a:endPar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sym typeface="Symbol" pitchFamily="18" charset="2"/>
            </a:endParaRPr>
          </a:p>
        </p:txBody>
      </p:sp>
      <p:sp>
        <p:nvSpPr>
          <p:cNvPr id="8" name="Rectangle 1"/>
          <p:cNvSpPr>
            <a:spLocks noChangeArrowheads="1"/>
          </p:cNvSpPr>
          <p:nvPr/>
        </p:nvSpPr>
        <p:spPr bwMode="auto">
          <a:xfrm>
            <a:off x="3886200" y="6361927"/>
            <a:ext cx="1295400"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q-AL"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sq-AL"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-W) = Q </a:t>
            </a:r>
            <a:r>
              <a:rPr kumimoji="0" lang="sq-AL"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sym typeface="Symbol" pitchFamily="18" charset="2"/>
              </a:rPr>
              <a:t></a:t>
            </a:r>
            <a:r>
              <a:rPr lang="en-US" sz="1200" dirty="0" smtClean="0">
                <a:latin typeface="Times New Roman" pitchFamily="18" charset="0"/>
                <a:ea typeface="MS Mincho" pitchFamily="49" charset="-128"/>
                <a:cs typeface="Times New Roman" pitchFamily="18" charset="0"/>
                <a:sym typeface="Symbol" pitchFamily="18" charset="2"/>
              </a:rPr>
              <a:t>h</a:t>
            </a:r>
            <a:endParaRPr kumimoji="0" lang="sq-AL"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Regjimi i punës së makinës</a:t>
            </a:r>
            <a:endParaRPr lang="en-US"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381000" y="3048000"/>
            <a:ext cx="8229600" cy="2837336"/>
          </a:xfrm>
          <a:prstGeom prst="rect">
            <a:avLst/>
          </a:prstGeom>
          <a:noFill/>
          <a:ln w="9525">
            <a:noFill/>
            <a:miter lim="800000"/>
            <a:headEnd/>
            <a:tailEnd/>
          </a:ln>
        </p:spPr>
      </p:pic>
      <p:sp>
        <p:nvSpPr>
          <p:cNvPr id="5" name="Rectangle 3"/>
          <p:cNvSpPr>
            <a:spLocks noChangeArrowheads="1"/>
          </p:cNvSpPr>
          <p:nvPr/>
        </p:nvSpPr>
        <p:spPr bwMode="auto">
          <a:xfrm>
            <a:off x="457200" y="6057781"/>
            <a:ext cx="84582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sq-AL" sz="2200" dirty="0" smtClean="0">
                <a:latin typeface="Times New Roman" pitchFamily="18" charset="0"/>
                <a:cs typeface="Times New Roman" pitchFamily="18" charset="0"/>
              </a:rPr>
              <a:t>Fig.3 a,b,c Lëvizja e qëndr</a:t>
            </a:r>
            <a:r>
              <a:rPr lang="en-US" sz="2200" dirty="0" smtClean="0">
                <a:latin typeface="Times New Roman" pitchFamily="18" charset="0"/>
                <a:cs typeface="Times New Roman" pitchFamily="18" charset="0"/>
              </a:rPr>
              <a:t>u</a:t>
            </a:r>
            <a:r>
              <a:rPr lang="sq-AL" sz="2200" dirty="0" smtClean="0">
                <a:latin typeface="Times New Roman" pitchFamily="18" charset="0"/>
                <a:cs typeface="Times New Roman" pitchFamily="18" charset="0"/>
              </a:rPr>
              <a:t>eshme jo e njëtrajtshme e mekanizmit manivelë-bjellë.</a:t>
            </a:r>
            <a:endParaRPr kumimoji="0" lang="de-DE"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2226" name="Rectangle 2"/>
          <p:cNvSpPr>
            <a:spLocks noChangeArrowheads="1"/>
          </p:cNvSpPr>
          <p:nvPr/>
        </p:nvSpPr>
        <p:spPr bwMode="auto">
          <a:xfrm>
            <a:off x="0" y="1161619"/>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kur rrëshqitësi të arrijë përsëri në pozicionin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Pra, në këtë pozicion serish marrim E = 0. Veprimi i mëtejshëm i forcës Q e detyron përsëri mekanizmin të kryejë një lëvizje si ajo e treguar më sipër.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Në rastin më të përgjithshëm, forca mund të ndryshojë sipas një ligji periodik. Në këtë rast energjia do të ndryshojë  me një ligj periodik, që ndryshon në periodë me ligjin e lëvizjes së manivelës. Këtë periodë e quajmë </a:t>
            </a:r>
            <a:r>
              <a:rPr kumimoji="0" lang="sq-AL"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cikli i punës së makinës</a:t>
            </a: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Në shumicën e makinave, cikli i  punës korrespondon  me ciklin e lëvizjes. Kjo më së miri shihet në Fig.3c dhe Fig.4  ku </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a:t>
            </a: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as çdo cikli pune makina ka të njëjtën energji.</a:t>
            </a:r>
            <a:endParaRPr kumimoji="0" lang="sq-AL"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4" cstate="print"/>
          <a:srcRect/>
          <a:stretch>
            <a:fillRect/>
          </a:stretch>
        </p:blipFill>
        <p:spPr bwMode="auto">
          <a:xfrm>
            <a:off x="838200" y="3276600"/>
            <a:ext cx="7468632" cy="3141421"/>
          </a:xfrm>
          <a:prstGeom prst="rect">
            <a:avLst/>
          </a:prstGeom>
          <a:noFill/>
          <a:ln w="9525">
            <a:noFill/>
            <a:miter lim="800000"/>
            <a:headEnd/>
            <a:tailEnd/>
          </a:ln>
        </p:spPr>
      </p:pic>
      <p:sp>
        <p:nvSpPr>
          <p:cNvPr id="256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4" name="Object 4"/>
          <p:cNvGraphicFramePr>
            <a:graphicFrameLocks noChangeAspect="1"/>
          </p:cNvGraphicFramePr>
          <p:nvPr/>
        </p:nvGraphicFramePr>
        <p:xfrm>
          <a:off x="2971800" y="1828800"/>
          <a:ext cx="2954337" cy="466725"/>
        </p:xfrm>
        <a:graphic>
          <a:graphicData uri="http://schemas.openxmlformats.org/presentationml/2006/ole">
            <mc:AlternateContent xmlns:mc="http://schemas.openxmlformats.org/markup-compatibility/2006">
              <mc:Choice xmlns:v="urn:schemas-microsoft-com:vml" Requires="v">
                <p:oleObj spid="_x0000_s25632" name="Equation" r:id="rId5" imgW="1511280" imgH="241200" progId="Equation.3">
                  <p:embed/>
                </p:oleObj>
              </mc:Choice>
              <mc:Fallback>
                <p:oleObj name="Equation" r:id="rId5" imgW="1511280" imgH="241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828800"/>
                        <a:ext cx="2954337"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5"/>
          <p:cNvSpPr>
            <a:spLocks noChangeArrowheads="1"/>
          </p:cNvSpPr>
          <p:nvPr/>
        </p:nvSpPr>
        <p:spPr bwMode="auto">
          <a:xfrm>
            <a:off x="228600" y="1371600"/>
            <a:ext cx="8915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Në formë të hollësishme, barazimi i lëvizjes së qëndrueshme jo të njëtrajtshme për një periodë ose cikël shkruhet:</a:t>
            </a:r>
            <a:endParaRPr kumimoji="0" lang="sq-A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228600" y="2362200"/>
            <a:ext cx="8534400" cy="861774"/>
          </a:xfrm>
          <a:prstGeom prst="rect">
            <a:avLst/>
          </a:prstGeom>
          <a:noFill/>
        </p:spPr>
        <p:txBody>
          <a:bodyPr wrap="square" rtlCol="0">
            <a:spAutoFit/>
          </a:bodyPr>
          <a:lstStyle/>
          <a:p>
            <a:r>
              <a:rPr lang="sq-AL" sz="1600" dirty="0" smtClean="0"/>
              <a:t>Për një cikël lëvizjeje kemi  </a:t>
            </a:r>
            <a:r>
              <a:rPr lang="en-US" sz="1600" dirty="0" err="1" smtClean="0"/>
              <a:t>W</a:t>
            </a:r>
            <a:r>
              <a:rPr lang="en-US" sz="1200" dirty="0" err="1" smtClean="0"/>
              <a:t>gc</a:t>
            </a:r>
            <a:r>
              <a:rPr lang="sq-AL" sz="1600" dirty="0" smtClean="0"/>
              <a:t>= 0, pasi hallkat kthehen në pozicion fillestar.</a:t>
            </a:r>
            <a:endParaRPr lang="en-US" sz="1600" dirty="0" smtClean="0"/>
          </a:p>
          <a:p>
            <a:r>
              <a:rPr lang="sq-AL" sz="1600" dirty="0" smtClean="0"/>
              <a:t>Në formën përfundimtare barazimi i lëvizjes së qëndrueshme  për një cikël merr formën:</a:t>
            </a:r>
            <a:endParaRPr lang="en-US" sz="1600" dirty="0" smtClean="0"/>
          </a:p>
          <a:p>
            <a:endParaRPr lang="en-US" dirty="0"/>
          </a:p>
        </p:txBody>
      </p:sp>
      <p:sp>
        <p:nvSpPr>
          <p:cNvPr id="25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9" name="Object 9"/>
          <p:cNvGraphicFramePr>
            <a:graphicFrameLocks noChangeAspect="1"/>
          </p:cNvGraphicFramePr>
          <p:nvPr/>
        </p:nvGraphicFramePr>
        <p:xfrm>
          <a:off x="3124200" y="2895600"/>
          <a:ext cx="2133600" cy="485775"/>
        </p:xfrm>
        <a:graphic>
          <a:graphicData uri="http://schemas.openxmlformats.org/presentationml/2006/ole">
            <mc:AlternateContent xmlns:mc="http://schemas.openxmlformats.org/markup-compatibility/2006">
              <mc:Choice xmlns:v="urn:schemas-microsoft-com:vml" Requires="v">
                <p:oleObj spid="_x0000_s25633" name="Equation" r:id="rId7" imgW="1091726" imgH="253890" progId="Equation.3">
                  <p:embed/>
                </p:oleObj>
              </mc:Choice>
              <mc:Fallback>
                <p:oleObj name="Equation" r:id="rId7" imgW="1091726" imgH="25389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895600"/>
                        <a:ext cx="21336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1" name="Rectangle 11"/>
          <p:cNvSpPr>
            <a:spLocks noChangeArrowheads="1"/>
          </p:cNvSpPr>
          <p:nvPr/>
        </p:nvSpPr>
        <p:spPr bwMode="auto">
          <a:xfrm>
            <a:off x="2438400" y="6519446"/>
            <a:ext cx="4114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Fig.4 Periodat e lëvizjes së makinës.</a:t>
            </a:r>
            <a:endParaRPr kumimoji="0" lang="sq-A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itle 1"/>
          <p:cNvSpPr>
            <a:spLocks noGrp="1"/>
          </p:cNvSpPr>
          <p:nvPr>
            <p:ph type="title"/>
          </p:nvPr>
        </p:nvSpPr>
        <p:spPr>
          <a:xfrm>
            <a:off x="457200" y="274638"/>
            <a:ext cx="8229600" cy="1143000"/>
          </a:xfrm>
        </p:spPr>
        <p:txBody>
          <a:bodyPr/>
          <a:lstStyle/>
          <a:p>
            <a:r>
              <a:rPr lang="sq-AL" b="1" dirty="0" smtClean="0"/>
              <a:t>Regjimi i punës së makinës</a:t>
            </a:r>
            <a:endParaRPr lang="en-US" dirty="0"/>
          </a:p>
        </p:txBody>
      </p:sp>
      <p:sp>
        <p:nvSpPr>
          <p:cNvPr id="15" name="TextBox 14"/>
          <p:cNvSpPr txBox="1"/>
          <p:nvPr/>
        </p:nvSpPr>
        <p:spPr>
          <a:xfrm>
            <a:off x="6629400" y="2907268"/>
            <a:ext cx="442750" cy="369332"/>
          </a:xfrm>
          <a:prstGeom prst="rect">
            <a:avLst/>
          </a:prstGeom>
          <a:noFill/>
        </p:spPr>
        <p:txBody>
          <a:bodyPr wrap="none" rtlCol="0">
            <a:spAutoFit/>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Regjimi i punës së makinës</a:t>
            </a:r>
            <a:endParaRPr lang="en-US" dirty="0"/>
          </a:p>
        </p:txBody>
      </p:sp>
      <p:sp>
        <p:nvSpPr>
          <p:cNvPr id="4" name="Content Placeholder 3"/>
          <p:cNvSpPr>
            <a:spLocks noGrp="1" noChangeArrowheads="1"/>
          </p:cNvSpPr>
          <p:nvPr>
            <p:ph idx="1"/>
          </p:nvPr>
        </p:nvSpPr>
        <p:spPr bwMode="auto">
          <a:xfrm>
            <a:off x="457200" y="1490224"/>
            <a:ext cx="8229600" cy="4745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sq-AL" sz="2400" dirty="0" smtClean="0"/>
              <a:t>Nga ekuacioni (7) formulojmë kushtin e lëvizjes së qëndrueshme të makinës.</a:t>
            </a:r>
            <a:endParaRPr lang="en-US" sz="2400" dirty="0" smtClean="0"/>
          </a:p>
          <a:p>
            <a:r>
              <a:rPr lang="sq-AL" sz="2400" b="1" dirty="0" smtClean="0"/>
              <a:t>Puna e forcës motorike në intervalin e një cikli pune duhet të jetë e barabartë me punën e forcës së rezistencës produktive, plus punën e forcave të fërkimit.</a:t>
            </a:r>
            <a:endParaRPr lang="en-US" sz="2400" dirty="0" smtClean="0"/>
          </a:p>
          <a:p>
            <a:r>
              <a:rPr lang="sq-AL" sz="2400" i="1" dirty="0" smtClean="0"/>
              <a:t>Duhet të vemë në dukje se ka makina që në procesin e punës nuk i kalojnë të tri fazat e lëvizjes në mënyrë rigoroze</a:t>
            </a:r>
            <a:r>
              <a:rPr lang="sq-AL" sz="2400" dirty="0" smtClean="0"/>
              <a:t>. Kjo është karakteristikë për disa tipa aparatesh, të cilët, gjatë kohës së punës, kalojnë nga një pozicion në një tjetër, pa kryer cikël kinematik të mbyllur. Në fillim këtu shpejtësia rritet, pra bëhet lëshimi dhe pasi shpejtësia arrinë vlerën maksimale, ajo zvogëlohet, pra bëhet frenimi.</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normAutofit/>
          </a:bodyPr>
          <a:lstStyle/>
          <a:p>
            <a:r>
              <a:rPr lang="en-US" sz="6000" b="1" dirty="0" err="1" smtClean="0"/>
              <a:t>Ju</a:t>
            </a:r>
            <a:r>
              <a:rPr lang="en-US" sz="6000" b="1" dirty="0" smtClean="0"/>
              <a:t> </a:t>
            </a:r>
            <a:r>
              <a:rPr lang="en-US" sz="6000" b="1" dirty="0" err="1" smtClean="0"/>
              <a:t>falemnderit</a:t>
            </a:r>
            <a:r>
              <a:rPr lang="en-US" sz="6000" b="1" dirty="0" smtClean="0"/>
              <a:t>!</a:t>
            </a:r>
            <a:endParaRPr lang="en-US" sz="6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DETYRAT KRYESORE TË DINAMIKËS SË  MAKINAVE</a:t>
            </a:r>
            <a:endParaRPr lang="en-US" dirty="0"/>
          </a:p>
        </p:txBody>
      </p:sp>
      <p:sp>
        <p:nvSpPr>
          <p:cNvPr id="3" name="Content Placeholder 2"/>
          <p:cNvSpPr>
            <a:spLocks noGrp="1"/>
          </p:cNvSpPr>
          <p:nvPr>
            <p:ph idx="1"/>
          </p:nvPr>
        </p:nvSpPr>
        <p:spPr>
          <a:xfrm>
            <a:off x="152400" y="1600200"/>
            <a:ext cx="8534400" cy="5029200"/>
          </a:xfrm>
        </p:spPr>
        <p:txBody>
          <a:bodyPr>
            <a:normAutofit fontScale="62500" lnSpcReduction="20000"/>
          </a:bodyPr>
          <a:lstStyle/>
          <a:p>
            <a:pPr>
              <a:buNone/>
            </a:pPr>
            <a:r>
              <a:rPr lang="en-US" dirty="0" smtClean="0"/>
              <a:t>	</a:t>
            </a:r>
            <a:r>
              <a:rPr lang="en-US" dirty="0" err="1" smtClean="0"/>
              <a:t>Në</a:t>
            </a:r>
            <a:r>
              <a:rPr lang="en-US" dirty="0" smtClean="0"/>
              <a:t> </a:t>
            </a:r>
            <a:r>
              <a:rPr lang="en-US" b="1" dirty="0" err="1" smtClean="0">
                <a:solidFill>
                  <a:srgbClr val="FF0000"/>
                </a:solidFill>
              </a:rPr>
              <a:t>detyrat</a:t>
            </a:r>
            <a:r>
              <a:rPr lang="en-US" b="1" dirty="0" smtClean="0">
                <a:solidFill>
                  <a:srgbClr val="FF0000"/>
                </a:solidFill>
              </a:rPr>
              <a:t> e </a:t>
            </a:r>
            <a:r>
              <a:rPr lang="en-US" b="1" dirty="0" err="1" smtClean="0">
                <a:solidFill>
                  <a:srgbClr val="FF0000"/>
                </a:solidFill>
              </a:rPr>
              <a:t>dinamikës</a:t>
            </a:r>
            <a:r>
              <a:rPr lang="en-US" b="1" dirty="0" smtClean="0">
                <a:solidFill>
                  <a:srgbClr val="FF0000"/>
                </a:solidFill>
              </a:rPr>
              <a:t> </a:t>
            </a:r>
            <a:r>
              <a:rPr lang="en-US" b="1" dirty="0" err="1" smtClean="0">
                <a:solidFill>
                  <a:srgbClr val="FF0000"/>
                </a:solidFill>
              </a:rPr>
              <a:t>së</a:t>
            </a:r>
            <a:r>
              <a:rPr lang="en-US" b="1" dirty="0" smtClean="0">
                <a:solidFill>
                  <a:srgbClr val="FF0000"/>
                </a:solidFill>
              </a:rPr>
              <a:t> </a:t>
            </a:r>
            <a:r>
              <a:rPr lang="en-US" b="1" dirty="0" err="1" smtClean="0">
                <a:solidFill>
                  <a:srgbClr val="FF0000"/>
                </a:solidFill>
              </a:rPr>
              <a:t>makinave</a:t>
            </a:r>
            <a:r>
              <a:rPr lang="en-US" b="1" dirty="0" smtClean="0">
                <a:solidFill>
                  <a:srgbClr val="FF0000"/>
                </a:solidFill>
              </a:rPr>
              <a:t> </a:t>
            </a:r>
            <a:r>
              <a:rPr lang="en-US" dirty="0" err="1" smtClean="0"/>
              <a:t>futet</a:t>
            </a:r>
            <a:r>
              <a:rPr lang="en-US" dirty="0" smtClean="0"/>
              <a:t> </a:t>
            </a:r>
            <a:r>
              <a:rPr lang="en-US" dirty="0" err="1" smtClean="0"/>
              <a:t>studimi</a:t>
            </a:r>
            <a:r>
              <a:rPr lang="en-US" dirty="0" smtClean="0"/>
              <a:t> </a:t>
            </a:r>
            <a:r>
              <a:rPr lang="en-US" dirty="0" err="1" smtClean="0"/>
              <a:t>i</a:t>
            </a:r>
            <a:r>
              <a:rPr lang="en-US" dirty="0" smtClean="0"/>
              <a:t> </a:t>
            </a:r>
            <a:r>
              <a:rPr lang="en-US" dirty="0" err="1" smtClean="0"/>
              <a:t>ndikimit</a:t>
            </a:r>
            <a:r>
              <a:rPr lang="en-US" dirty="0" smtClean="0"/>
              <a:t> </a:t>
            </a:r>
            <a:r>
              <a:rPr lang="en-US" dirty="0" err="1" smtClean="0"/>
              <a:t>të</a:t>
            </a:r>
            <a:r>
              <a:rPr lang="en-US" dirty="0" smtClean="0"/>
              <a:t> </a:t>
            </a:r>
            <a:r>
              <a:rPr lang="en-US" dirty="0" err="1" smtClean="0"/>
              <a:t>forcave</a:t>
            </a:r>
            <a:r>
              <a:rPr lang="en-US" dirty="0" smtClean="0"/>
              <a:t> </a:t>
            </a:r>
            <a:r>
              <a:rPr lang="en-US" dirty="0" err="1" smtClean="0"/>
              <a:t>në</a:t>
            </a:r>
            <a:r>
              <a:rPr lang="en-US" dirty="0" smtClean="0"/>
              <a:t> </a:t>
            </a:r>
            <a:r>
              <a:rPr lang="en-US" dirty="0" err="1" smtClean="0"/>
              <a:t>lëvizjen</a:t>
            </a:r>
            <a:r>
              <a:rPr lang="en-US" dirty="0" smtClean="0"/>
              <a:t> e </a:t>
            </a:r>
            <a:r>
              <a:rPr lang="en-US" dirty="0" err="1" smtClean="0"/>
              <a:t>makinës</a:t>
            </a:r>
            <a:r>
              <a:rPr lang="en-US" dirty="0" smtClean="0"/>
              <a:t>. </a:t>
            </a:r>
            <a:r>
              <a:rPr lang="en-US" dirty="0" err="1" smtClean="0"/>
              <a:t>Pikërisht</a:t>
            </a:r>
            <a:r>
              <a:rPr lang="en-US" dirty="0" smtClean="0"/>
              <a:t>, </a:t>
            </a:r>
            <a:r>
              <a:rPr lang="en-US" dirty="0" err="1" smtClean="0"/>
              <a:t>veprimi</a:t>
            </a:r>
            <a:r>
              <a:rPr lang="en-US" dirty="0" smtClean="0"/>
              <a:t> </a:t>
            </a:r>
            <a:r>
              <a:rPr lang="en-US" dirty="0" err="1" smtClean="0"/>
              <a:t>i</a:t>
            </a:r>
            <a:r>
              <a:rPr lang="en-US" dirty="0" smtClean="0"/>
              <a:t> </a:t>
            </a:r>
            <a:r>
              <a:rPr lang="en-US" dirty="0" err="1" smtClean="0"/>
              <a:t>këtyre</a:t>
            </a:r>
            <a:r>
              <a:rPr lang="en-US" dirty="0" smtClean="0"/>
              <a:t> </a:t>
            </a:r>
            <a:r>
              <a:rPr lang="en-US" dirty="0" err="1" smtClean="0"/>
              <a:t>forcave</a:t>
            </a:r>
            <a:r>
              <a:rPr lang="en-US" dirty="0" smtClean="0"/>
              <a:t> </a:t>
            </a:r>
            <a:r>
              <a:rPr lang="en-US" dirty="0" err="1" smtClean="0"/>
              <a:t>i</a:t>
            </a:r>
            <a:r>
              <a:rPr lang="en-US" dirty="0" smtClean="0"/>
              <a:t> </a:t>
            </a:r>
            <a:r>
              <a:rPr lang="en-US" dirty="0" err="1" smtClean="0"/>
              <a:t>detyron</a:t>
            </a:r>
            <a:r>
              <a:rPr lang="en-US" dirty="0" smtClean="0"/>
              <a:t> </a:t>
            </a:r>
            <a:r>
              <a:rPr lang="en-US" dirty="0" err="1" smtClean="0"/>
              <a:t>hallkat</a:t>
            </a:r>
            <a:r>
              <a:rPr lang="en-US" dirty="0" smtClean="0"/>
              <a:t> </a:t>
            </a:r>
            <a:r>
              <a:rPr lang="en-US" dirty="0" err="1" smtClean="0"/>
              <a:t>që</a:t>
            </a:r>
            <a:r>
              <a:rPr lang="en-US" dirty="0" smtClean="0"/>
              <a:t> </a:t>
            </a:r>
            <a:r>
              <a:rPr lang="en-US" dirty="0" err="1" smtClean="0"/>
              <a:t>të</a:t>
            </a:r>
            <a:r>
              <a:rPr lang="en-US" dirty="0" smtClean="0"/>
              <a:t> </a:t>
            </a:r>
            <a:r>
              <a:rPr lang="en-US" dirty="0" err="1" smtClean="0"/>
              <a:t>lëvizin</a:t>
            </a:r>
            <a:r>
              <a:rPr lang="en-US" dirty="0" smtClean="0"/>
              <a:t> </a:t>
            </a:r>
            <a:r>
              <a:rPr lang="en-US" dirty="0" err="1" smtClean="0"/>
              <a:t>në</a:t>
            </a:r>
            <a:r>
              <a:rPr lang="en-US" dirty="0" smtClean="0"/>
              <a:t> </a:t>
            </a:r>
            <a:r>
              <a:rPr lang="en-US" dirty="0" err="1" smtClean="0"/>
              <a:t>një</a:t>
            </a:r>
            <a:r>
              <a:rPr lang="en-US" dirty="0" smtClean="0"/>
              <a:t> </a:t>
            </a:r>
            <a:r>
              <a:rPr lang="en-US" dirty="0" err="1" smtClean="0"/>
              <a:t>drejtim</a:t>
            </a:r>
            <a:r>
              <a:rPr lang="en-US" dirty="0" smtClean="0"/>
              <a:t> </a:t>
            </a:r>
            <a:r>
              <a:rPr lang="en-US" dirty="0" err="1" smtClean="0"/>
              <a:t>të</a:t>
            </a:r>
            <a:r>
              <a:rPr lang="en-US" dirty="0" smtClean="0"/>
              <a:t> </a:t>
            </a:r>
            <a:r>
              <a:rPr lang="en-US" dirty="0" err="1" smtClean="0"/>
              <a:t>caktuar</a:t>
            </a:r>
            <a:r>
              <a:rPr lang="en-US" dirty="0" smtClean="0"/>
              <a:t> duke </a:t>
            </a:r>
            <a:r>
              <a:rPr lang="en-US" dirty="0" err="1" smtClean="0"/>
              <a:t>kryer</a:t>
            </a:r>
            <a:r>
              <a:rPr lang="en-US" dirty="0" smtClean="0"/>
              <a:t> </a:t>
            </a:r>
            <a:r>
              <a:rPr lang="en-US" dirty="0" err="1" smtClean="0"/>
              <a:t>punë</a:t>
            </a:r>
            <a:r>
              <a:rPr lang="en-US" dirty="0" smtClean="0"/>
              <a:t> </a:t>
            </a:r>
            <a:r>
              <a:rPr lang="en-US" dirty="0" err="1" smtClean="0"/>
              <a:t>mekanike</a:t>
            </a:r>
            <a:r>
              <a:rPr lang="en-US" dirty="0" smtClean="0"/>
              <a:t>. </a:t>
            </a:r>
            <a:r>
              <a:rPr lang="en-US" dirty="0" err="1" smtClean="0"/>
              <a:t>Drejtimet</a:t>
            </a:r>
            <a:r>
              <a:rPr lang="en-US" dirty="0" smtClean="0"/>
              <a:t> </a:t>
            </a:r>
            <a:r>
              <a:rPr lang="en-US" dirty="0" err="1" smtClean="0"/>
              <a:t>kryesore</a:t>
            </a:r>
            <a:r>
              <a:rPr lang="en-US" dirty="0" smtClean="0"/>
              <a:t> </a:t>
            </a:r>
            <a:r>
              <a:rPr lang="en-US" dirty="0" err="1" smtClean="0"/>
              <a:t>të</a:t>
            </a:r>
            <a:r>
              <a:rPr lang="en-US" dirty="0" smtClean="0"/>
              <a:t> </a:t>
            </a:r>
            <a:r>
              <a:rPr lang="en-US" dirty="0" err="1" smtClean="0"/>
              <a:t>studimit</a:t>
            </a:r>
            <a:r>
              <a:rPr lang="en-US" dirty="0" smtClean="0"/>
              <a:t> </a:t>
            </a:r>
            <a:r>
              <a:rPr lang="en-US" dirty="0" err="1" smtClean="0"/>
              <a:t>të</a:t>
            </a:r>
            <a:r>
              <a:rPr lang="en-US" dirty="0" smtClean="0"/>
              <a:t> </a:t>
            </a:r>
            <a:r>
              <a:rPr lang="en-US" dirty="0" err="1" smtClean="0"/>
              <a:t>dinamikës</a:t>
            </a:r>
            <a:r>
              <a:rPr lang="en-US" dirty="0" smtClean="0"/>
              <a:t> </a:t>
            </a:r>
            <a:r>
              <a:rPr lang="en-US" dirty="0" err="1" smtClean="0"/>
              <a:t>së</a:t>
            </a:r>
            <a:r>
              <a:rPr lang="en-US" dirty="0" smtClean="0"/>
              <a:t> </a:t>
            </a:r>
            <a:r>
              <a:rPr lang="en-US" dirty="0" err="1" smtClean="0"/>
              <a:t>makinave</a:t>
            </a:r>
            <a:r>
              <a:rPr lang="en-US" dirty="0" smtClean="0"/>
              <a:t> </a:t>
            </a:r>
            <a:r>
              <a:rPr lang="en-US" dirty="0" err="1" smtClean="0"/>
              <a:t>janë</a:t>
            </a:r>
            <a:r>
              <a:rPr lang="en-US" dirty="0" smtClean="0"/>
              <a:t>:</a:t>
            </a:r>
          </a:p>
          <a:p>
            <a:pPr lvl="0"/>
            <a:r>
              <a:rPr lang="en-US" dirty="0" err="1" smtClean="0"/>
              <a:t>Përcaktimi</a:t>
            </a:r>
            <a:r>
              <a:rPr lang="en-US" dirty="0" smtClean="0"/>
              <a:t> </a:t>
            </a:r>
            <a:r>
              <a:rPr lang="en-US" dirty="0" err="1" smtClean="0"/>
              <a:t>i</a:t>
            </a:r>
            <a:r>
              <a:rPr lang="en-US" dirty="0" smtClean="0"/>
              <a:t> </a:t>
            </a:r>
            <a:r>
              <a:rPr lang="en-US" b="1" dirty="0" err="1" smtClean="0">
                <a:solidFill>
                  <a:srgbClr val="FF0000"/>
                </a:solidFill>
              </a:rPr>
              <a:t>sasisë</a:t>
            </a:r>
            <a:r>
              <a:rPr lang="en-US" b="1" dirty="0" smtClean="0">
                <a:solidFill>
                  <a:srgbClr val="FF0000"/>
                </a:solidFill>
              </a:rPr>
              <a:t> </a:t>
            </a:r>
            <a:r>
              <a:rPr lang="en-US" b="1" dirty="0" err="1" smtClean="0">
                <a:solidFill>
                  <a:srgbClr val="FF0000"/>
                </a:solidFill>
              </a:rPr>
              <a:t>së</a:t>
            </a:r>
            <a:r>
              <a:rPr lang="en-US" b="1" dirty="0" smtClean="0">
                <a:solidFill>
                  <a:srgbClr val="FF0000"/>
                </a:solidFill>
              </a:rPr>
              <a:t> </a:t>
            </a:r>
            <a:r>
              <a:rPr lang="en-US" b="1" dirty="0" err="1" smtClean="0">
                <a:solidFill>
                  <a:srgbClr val="FF0000"/>
                </a:solidFill>
              </a:rPr>
              <a:t>përgjithshme</a:t>
            </a:r>
            <a:r>
              <a:rPr lang="en-US" b="1" dirty="0" smtClean="0">
                <a:solidFill>
                  <a:srgbClr val="FF0000"/>
                </a:solidFill>
              </a:rPr>
              <a:t> </a:t>
            </a:r>
            <a:r>
              <a:rPr lang="en-US" b="1" dirty="0" err="1" smtClean="0">
                <a:solidFill>
                  <a:srgbClr val="FF0000"/>
                </a:solidFill>
              </a:rPr>
              <a:t>të</a:t>
            </a:r>
            <a:r>
              <a:rPr lang="en-US" b="1" dirty="0" smtClean="0">
                <a:solidFill>
                  <a:srgbClr val="FF0000"/>
                </a:solidFill>
              </a:rPr>
              <a:t> </a:t>
            </a:r>
            <a:r>
              <a:rPr lang="en-US" b="1" dirty="0" err="1" smtClean="0">
                <a:solidFill>
                  <a:srgbClr val="FF0000"/>
                </a:solidFill>
              </a:rPr>
              <a:t>energjisë</a:t>
            </a:r>
            <a:r>
              <a:rPr lang="en-US" b="1" dirty="0" smtClean="0">
                <a:solidFill>
                  <a:srgbClr val="FF0000"/>
                </a:solidFill>
              </a:rPr>
              <a:t> </a:t>
            </a:r>
            <a:r>
              <a:rPr lang="en-US" dirty="0" err="1" smtClean="0"/>
              <a:t>të</a:t>
            </a:r>
            <a:r>
              <a:rPr lang="en-US" dirty="0" smtClean="0"/>
              <a:t> </a:t>
            </a:r>
            <a:r>
              <a:rPr lang="en-US" dirty="0" err="1" smtClean="0"/>
              <a:t>nevojshme</a:t>
            </a:r>
            <a:r>
              <a:rPr lang="en-US" dirty="0" smtClean="0"/>
              <a:t> </a:t>
            </a:r>
            <a:r>
              <a:rPr lang="en-US" dirty="0" err="1" smtClean="0"/>
              <a:t>për</a:t>
            </a:r>
            <a:r>
              <a:rPr lang="en-US" dirty="0" smtClean="0"/>
              <a:t> </a:t>
            </a:r>
            <a:r>
              <a:rPr lang="en-US" dirty="0" err="1" smtClean="0"/>
              <a:t>riprodhimin</a:t>
            </a:r>
            <a:r>
              <a:rPr lang="en-US" dirty="0" smtClean="0"/>
              <a:t> e </a:t>
            </a:r>
            <a:r>
              <a:rPr lang="en-US" dirty="0" err="1" smtClean="0"/>
              <a:t>lëvizjes</a:t>
            </a:r>
            <a:r>
              <a:rPr lang="en-US" dirty="0" smtClean="0"/>
              <a:t> </a:t>
            </a:r>
            <a:r>
              <a:rPr lang="en-US" dirty="0" err="1" smtClean="0"/>
              <a:t>së</a:t>
            </a:r>
            <a:r>
              <a:rPr lang="en-US" dirty="0" smtClean="0"/>
              <a:t> </a:t>
            </a:r>
            <a:r>
              <a:rPr lang="en-US" dirty="0" err="1" smtClean="0"/>
              <a:t>kërkuar</a:t>
            </a:r>
            <a:r>
              <a:rPr lang="en-US" dirty="0" smtClean="0"/>
              <a:t> </a:t>
            </a:r>
            <a:r>
              <a:rPr lang="en-US" dirty="0" err="1" smtClean="0"/>
              <a:t>nga</a:t>
            </a:r>
            <a:r>
              <a:rPr lang="en-US" dirty="0" smtClean="0"/>
              <a:t> </a:t>
            </a:r>
            <a:r>
              <a:rPr lang="en-US" dirty="0" err="1" smtClean="0"/>
              <a:t>makina</a:t>
            </a:r>
            <a:r>
              <a:rPr lang="en-US" dirty="0" smtClean="0"/>
              <a:t>, </a:t>
            </a:r>
            <a:r>
              <a:rPr lang="en-US" dirty="0" err="1" smtClean="0"/>
              <a:t>si</a:t>
            </a:r>
            <a:r>
              <a:rPr lang="en-US" dirty="0" smtClean="0"/>
              <a:t> </a:t>
            </a:r>
            <a:r>
              <a:rPr lang="en-US" dirty="0" err="1" smtClean="0"/>
              <a:t>dhe</a:t>
            </a:r>
            <a:r>
              <a:rPr lang="en-US" dirty="0" smtClean="0"/>
              <a:t> </a:t>
            </a:r>
            <a:r>
              <a:rPr lang="en-US" dirty="0" err="1" smtClean="0"/>
              <a:t>i</a:t>
            </a:r>
            <a:r>
              <a:rPr lang="en-US" dirty="0" smtClean="0"/>
              <a:t> </a:t>
            </a:r>
            <a:r>
              <a:rPr lang="en-US" dirty="0" err="1" smtClean="0"/>
              <a:t>mënyrës</a:t>
            </a:r>
            <a:r>
              <a:rPr lang="en-US" dirty="0" smtClean="0"/>
              <a:t> </a:t>
            </a:r>
            <a:r>
              <a:rPr lang="en-US" dirty="0" err="1" smtClean="0"/>
              <a:t>së</a:t>
            </a:r>
            <a:r>
              <a:rPr lang="en-US" dirty="0" smtClean="0"/>
              <a:t> </a:t>
            </a:r>
            <a:r>
              <a:rPr lang="en-US" dirty="0" err="1" smtClean="0"/>
              <a:t>shpërndarjes</a:t>
            </a:r>
            <a:r>
              <a:rPr lang="en-US" dirty="0" smtClean="0"/>
              <a:t> </a:t>
            </a:r>
            <a:r>
              <a:rPr lang="en-US" dirty="0" err="1" smtClean="0"/>
              <a:t>së</a:t>
            </a:r>
            <a:r>
              <a:rPr lang="en-US" dirty="0" smtClean="0"/>
              <a:t> </a:t>
            </a:r>
            <a:r>
              <a:rPr lang="en-US" dirty="0" err="1" smtClean="0"/>
              <a:t>kësaj</a:t>
            </a:r>
            <a:r>
              <a:rPr lang="en-US" dirty="0" smtClean="0"/>
              <a:t> </a:t>
            </a:r>
            <a:r>
              <a:rPr lang="en-US" dirty="0" err="1" smtClean="0"/>
              <a:t>energjie</a:t>
            </a:r>
            <a:r>
              <a:rPr lang="en-US" dirty="0" smtClean="0"/>
              <a:t>. </a:t>
            </a:r>
            <a:r>
              <a:rPr lang="en-US" dirty="0" err="1" smtClean="0"/>
              <a:t>Kjo</a:t>
            </a:r>
            <a:r>
              <a:rPr lang="en-US" dirty="0" smtClean="0"/>
              <a:t> </a:t>
            </a:r>
            <a:r>
              <a:rPr lang="en-US" dirty="0" err="1" smtClean="0"/>
              <a:t>gjë</a:t>
            </a:r>
            <a:r>
              <a:rPr lang="en-US" dirty="0" smtClean="0"/>
              <a:t> </a:t>
            </a:r>
            <a:r>
              <a:rPr lang="en-US" dirty="0" err="1" smtClean="0"/>
              <a:t>lejon</a:t>
            </a:r>
            <a:r>
              <a:rPr lang="en-US" dirty="0" smtClean="0"/>
              <a:t> </a:t>
            </a:r>
            <a:r>
              <a:rPr lang="en-US" dirty="0" err="1" smtClean="0"/>
              <a:t>të</a:t>
            </a:r>
            <a:r>
              <a:rPr lang="en-US" dirty="0" smtClean="0"/>
              <a:t> </a:t>
            </a:r>
            <a:r>
              <a:rPr lang="en-US" dirty="0" err="1" smtClean="0"/>
              <a:t>bëhet</a:t>
            </a:r>
            <a:r>
              <a:rPr lang="en-US" dirty="0" smtClean="0"/>
              <a:t> </a:t>
            </a:r>
            <a:r>
              <a:rPr lang="en-US" dirty="0" err="1" smtClean="0"/>
              <a:t>një</a:t>
            </a:r>
            <a:r>
              <a:rPr lang="en-US" dirty="0" smtClean="0"/>
              <a:t> </a:t>
            </a:r>
            <a:r>
              <a:rPr lang="en-US" dirty="0" err="1" smtClean="0"/>
              <a:t>vlerësim</a:t>
            </a:r>
            <a:r>
              <a:rPr lang="en-US" dirty="0" smtClean="0"/>
              <a:t> </a:t>
            </a:r>
            <a:r>
              <a:rPr lang="en-US" dirty="0" err="1" smtClean="0"/>
              <a:t>krahasues</a:t>
            </a:r>
            <a:r>
              <a:rPr lang="en-US" dirty="0" smtClean="0"/>
              <a:t> </a:t>
            </a:r>
            <a:r>
              <a:rPr lang="en-US" dirty="0" err="1" smtClean="0"/>
              <a:t>ndërmjet</a:t>
            </a:r>
            <a:r>
              <a:rPr lang="en-US" dirty="0" smtClean="0"/>
              <a:t> </a:t>
            </a:r>
            <a:r>
              <a:rPr lang="en-US" dirty="0" err="1" smtClean="0"/>
              <a:t>mekanizmave</a:t>
            </a:r>
            <a:r>
              <a:rPr lang="en-US" dirty="0" smtClean="0"/>
              <a:t> </a:t>
            </a:r>
            <a:r>
              <a:rPr lang="en-US" dirty="0" err="1" smtClean="0"/>
              <a:t>të</a:t>
            </a:r>
            <a:r>
              <a:rPr lang="en-US" dirty="0" smtClean="0"/>
              <a:t> </a:t>
            </a:r>
            <a:r>
              <a:rPr lang="en-US" dirty="0" err="1" smtClean="0"/>
              <a:t>makinave</a:t>
            </a:r>
            <a:r>
              <a:rPr lang="en-US" dirty="0" smtClean="0"/>
              <a:t> me </a:t>
            </a:r>
            <a:r>
              <a:rPr lang="en-US" dirty="0" err="1" smtClean="0"/>
              <a:t>anë</a:t>
            </a:r>
            <a:r>
              <a:rPr lang="en-US" dirty="0" smtClean="0"/>
              <a:t> </a:t>
            </a:r>
            <a:r>
              <a:rPr lang="en-US" dirty="0" err="1" smtClean="0"/>
              <a:t>të</a:t>
            </a:r>
            <a:r>
              <a:rPr lang="en-US" dirty="0" smtClean="0"/>
              <a:t> </a:t>
            </a:r>
            <a:r>
              <a:rPr lang="en-US" dirty="0" err="1" smtClean="0"/>
              <a:t>rendimentit</a:t>
            </a:r>
            <a:r>
              <a:rPr lang="en-US" dirty="0" smtClean="0"/>
              <a:t> </a:t>
            </a:r>
            <a:r>
              <a:rPr lang="en-US" dirty="0" err="1" smtClean="0"/>
              <a:t>mekanik</a:t>
            </a:r>
            <a:r>
              <a:rPr lang="en-US" dirty="0" smtClean="0"/>
              <a:t> (</a:t>
            </a:r>
            <a:r>
              <a:rPr lang="en-US" dirty="0" smtClean="0">
                <a:sym typeface="Symbol"/>
              </a:rPr>
              <a:t></a:t>
            </a:r>
            <a:r>
              <a:rPr lang="en-US" dirty="0" smtClean="0"/>
              <a:t>), </a:t>
            </a:r>
            <a:r>
              <a:rPr lang="en-US" dirty="0" err="1" smtClean="0"/>
              <a:t>i</a:t>
            </a:r>
            <a:r>
              <a:rPr lang="en-US" dirty="0" smtClean="0"/>
              <a:t> </a:t>
            </a:r>
            <a:r>
              <a:rPr lang="en-US" dirty="0" err="1" smtClean="0"/>
              <a:t>cili</a:t>
            </a:r>
            <a:r>
              <a:rPr lang="en-US" dirty="0" smtClean="0"/>
              <a:t> e </a:t>
            </a:r>
            <a:r>
              <a:rPr lang="en-US" dirty="0" err="1" smtClean="0"/>
              <a:t>karakterizon</a:t>
            </a:r>
            <a:r>
              <a:rPr lang="en-US" dirty="0" smtClean="0"/>
              <a:t> </a:t>
            </a:r>
            <a:r>
              <a:rPr lang="en-US" dirty="0" err="1" smtClean="0"/>
              <a:t>shkallën</a:t>
            </a:r>
            <a:r>
              <a:rPr lang="en-US" dirty="0" smtClean="0"/>
              <a:t>  e </a:t>
            </a:r>
            <a:r>
              <a:rPr lang="en-US" dirty="0" err="1" smtClean="0"/>
              <a:t>shfrytëzimit</a:t>
            </a:r>
            <a:r>
              <a:rPr lang="en-US" dirty="0" smtClean="0"/>
              <a:t>  </a:t>
            </a:r>
            <a:r>
              <a:rPr lang="en-US" dirty="0" err="1" smtClean="0"/>
              <a:t>të</a:t>
            </a:r>
            <a:r>
              <a:rPr lang="en-US" dirty="0" smtClean="0"/>
              <a:t> </a:t>
            </a:r>
            <a:r>
              <a:rPr lang="en-US" dirty="0" err="1" smtClean="0"/>
              <a:t>energjisë</a:t>
            </a:r>
            <a:r>
              <a:rPr lang="en-US" dirty="0" smtClean="0"/>
              <a:t> </a:t>
            </a:r>
            <a:r>
              <a:rPr lang="en-US" dirty="0" err="1" smtClean="0"/>
              <a:t>së</a:t>
            </a:r>
            <a:r>
              <a:rPr lang="en-US" dirty="0" smtClean="0"/>
              <a:t> </a:t>
            </a:r>
            <a:r>
              <a:rPr lang="en-US" dirty="0" err="1" smtClean="0"/>
              <a:t>përgjithshme</a:t>
            </a:r>
            <a:r>
              <a:rPr lang="en-US" dirty="0" smtClean="0"/>
              <a:t>, </a:t>
            </a:r>
            <a:r>
              <a:rPr lang="en-US" dirty="0" err="1" smtClean="0"/>
              <a:t>për</a:t>
            </a:r>
            <a:r>
              <a:rPr lang="en-US" dirty="0" smtClean="0"/>
              <a:t> </a:t>
            </a:r>
            <a:r>
              <a:rPr lang="en-US" dirty="0" err="1" smtClean="0"/>
              <a:t>të</a:t>
            </a:r>
            <a:r>
              <a:rPr lang="en-US" dirty="0" smtClean="0"/>
              <a:t> </a:t>
            </a:r>
            <a:r>
              <a:rPr lang="en-US" dirty="0" err="1" smtClean="0"/>
              <a:t>kryer</a:t>
            </a:r>
            <a:r>
              <a:rPr lang="en-US" dirty="0" smtClean="0"/>
              <a:t> </a:t>
            </a:r>
            <a:r>
              <a:rPr lang="en-US" dirty="0" err="1" smtClean="0"/>
              <a:t>punë</a:t>
            </a:r>
            <a:r>
              <a:rPr lang="en-US" dirty="0" smtClean="0"/>
              <a:t> </a:t>
            </a:r>
            <a:r>
              <a:rPr lang="en-US" dirty="0" err="1" smtClean="0"/>
              <a:t>të</a:t>
            </a:r>
            <a:r>
              <a:rPr lang="en-US" dirty="0" smtClean="0"/>
              <a:t> </a:t>
            </a:r>
            <a:r>
              <a:rPr lang="en-US" dirty="0" err="1" smtClean="0"/>
              <a:t>dobishme</a:t>
            </a:r>
            <a:r>
              <a:rPr lang="en-US" dirty="0" smtClean="0"/>
              <a:t>.</a:t>
            </a:r>
          </a:p>
          <a:p>
            <a:pPr lvl="0"/>
            <a:r>
              <a:rPr lang="en-US" dirty="0" err="1" smtClean="0"/>
              <a:t>Përcaktimi</a:t>
            </a:r>
            <a:r>
              <a:rPr lang="en-US" dirty="0" smtClean="0"/>
              <a:t> </a:t>
            </a:r>
            <a:r>
              <a:rPr lang="en-US" dirty="0" err="1" smtClean="0"/>
              <a:t>i</a:t>
            </a:r>
            <a:r>
              <a:rPr lang="en-US" dirty="0" smtClean="0"/>
              <a:t> </a:t>
            </a:r>
            <a:r>
              <a:rPr lang="en-US" b="1" dirty="0" err="1" smtClean="0">
                <a:solidFill>
                  <a:srgbClr val="FF0000"/>
                </a:solidFill>
              </a:rPr>
              <a:t>ligjit</a:t>
            </a:r>
            <a:r>
              <a:rPr lang="en-US" b="1" dirty="0" smtClean="0">
                <a:solidFill>
                  <a:srgbClr val="FF0000"/>
                </a:solidFill>
              </a:rPr>
              <a:t> real </a:t>
            </a:r>
            <a:r>
              <a:rPr lang="en-US" b="1" dirty="0" err="1" smtClean="0">
                <a:solidFill>
                  <a:srgbClr val="FF0000"/>
                </a:solidFill>
              </a:rPr>
              <a:t>të</a:t>
            </a:r>
            <a:r>
              <a:rPr lang="en-US" b="1" dirty="0" smtClean="0">
                <a:solidFill>
                  <a:srgbClr val="FF0000"/>
                </a:solidFill>
              </a:rPr>
              <a:t> </a:t>
            </a:r>
            <a:r>
              <a:rPr lang="en-US" b="1" dirty="0" err="1" smtClean="0">
                <a:solidFill>
                  <a:srgbClr val="FF0000"/>
                </a:solidFill>
              </a:rPr>
              <a:t>lëvizjes</a:t>
            </a:r>
            <a:r>
              <a:rPr lang="en-US" b="1" dirty="0" smtClean="0">
                <a:solidFill>
                  <a:srgbClr val="FF0000"/>
                </a:solidFill>
              </a:rPr>
              <a:t> </a:t>
            </a:r>
            <a:r>
              <a:rPr lang="en-US" b="1" dirty="0" err="1" smtClean="0">
                <a:solidFill>
                  <a:srgbClr val="FF0000"/>
                </a:solidFill>
              </a:rPr>
              <a:t>së</a:t>
            </a:r>
            <a:r>
              <a:rPr lang="en-US" b="1" dirty="0" smtClean="0">
                <a:solidFill>
                  <a:srgbClr val="FF0000"/>
                </a:solidFill>
              </a:rPr>
              <a:t> </a:t>
            </a:r>
            <a:r>
              <a:rPr lang="en-US" b="1" dirty="0" err="1" smtClean="0">
                <a:solidFill>
                  <a:srgbClr val="FF0000"/>
                </a:solidFill>
              </a:rPr>
              <a:t>makinave</a:t>
            </a:r>
            <a:r>
              <a:rPr lang="en-US" b="1" dirty="0" smtClean="0">
                <a:solidFill>
                  <a:srgbClr val="FF0000"/>
                </a:solidFill>
              </a:rPr>
              <a:t> </a:t>
            </a:r>
            <a:r>
              <a:rPr lang="en-US" dirty="0" err="1" smtClean="0"/>
              <a:t>nën</a:t>
            </a:r>
            <a:r>
              <a:rPr lang="en-US" dirty="0" smtClean="0"/>
              <a:t> </a:t>
            </a:r>
            <a:r>
              <a:rPr lang="en-US" dirty="0" err="1" smtClean="0"/>
              <a:t>veprimin</a:t>
            </a:r>
            <a:r>
              <a:rPr lang="en-US" dirty="0" smtClean="0"/>
              <a:t> e </a:t>
            </a:r>
            <a:r>
              <a:rPr lang="en-US" dirty="0" err="1" smtClean="0"/>
              <a:t>forcave</a:t>
            </a:r>
            <a:r>
              <a:rPr lang="en-US" dirty="0" smtClean="0"/>
              <a:t> </a:t>
            </a:r>
            <a:r>
              <a:rPr lang="en-US" dirty="0" err="1" smtClean="0"/>
              <a:t>të</a:t>
            </a:r>
            <a:r>
              <a:rPr lang="en-US" dirty="0" smtClean="0"/>
              <a:t> </a:t>
            </a:r>
            <a:r>
              <a:rPr lang="en-US" dirty="0" err="1" smtClean="0"/>
              <a:t>dhëna</a:t>
            </a:r>
            <a:r>
              <a:rPr lang="en-US" dirty="0" smtClean="0"/>
              <a:t>, </a:t>
            </a:r>
            <a:r>
              <a:rPr lang="en-US" dirty="0" err="1" smtClean="0"/>
              <a:t>gjë</a:t>
            </a:r>
            <a:r>
              <a:rPr lang="en-US" dirty="0" smtClean="0"/>
              <a:t> </a:t>
            </a:r>
            <a:r>
              <a:rPr lang="en-US" dirty="0" err="1" smtClean="0"/>
              <a:t>që</a:t>
            </a:r>
            <a:r>
              <a:rPr lang="en-US" dirty="0" smtClean="0"/>
              <a:t> </a:t>
            </a:r>
            <a:r>
              <a:rPr lang="en-US" dirty="0" err="1" smtClean="0"/>
              <a:t>jep</a:t>
            </a:r>
            <a:r>
              <a:rPr lang="en-US" dirty="0" smtClean="0"/>
              <a:t> </a:t>
            </a:r>
            <a:r>
              <a:rPr lang="en-US" dirty="0" err="1" smtClean="0"/>
              <a:t>mundësi</a:t>
            </a:r>
            <a:r>
              <a:rPr lang="en-US" dirty="0" smtClean="0"/>
              <a:t> </a:t>
            </a:r>
            <a:r>
              <a:rPr lang="en-US" dirty="0" err="1" smtClean="0"/>
              <a:t>për</a:t>
            </a:r>
            <a:r>
              <a:rPr lang="en-US" dirty="0" smtClean="0"/>
              <a:t> </a:t>
            </a:r>
            <a:r>
              <a:rPr lang="en-US" dirty="0" err="1" smtClean="0"/>
              <a:t>të</a:t>
            </a:r>
            <a:r>
              <a:rPr lang="en-US" dirty="0" smtClean="0"/>
              <a:t> </a:t>
            </a:r>
            <a:r>
              <a:rPr lang="en-US" dirty="0" err="1" smtClean="0"/>
              <a:t>gjykuar</a:t>
            </a:r>
            <a:r>
              <a:rPr lang="en-US" dirty="0" smtClean="0"/>
              <a:t> </a:t>
            </a:r>
            <a:r>
              <a:rPr lang="en-US" dirty="0" err="1" smtClean="0"/>
              <a:t>mbi</a:t>
            </a:r>
            <a:r>
              <a:rPr lang="en-US" dirty="0" smtClean="0"/>
              <a:t> </a:t>
            </a:r>
            <a:r>
              <a:rPr lang="en-US" dirty="0" err="1" smtClean="0"/>
              <a:t>skemën</a:t>
            </a:r>
            <a:r>
              <a:rPr lang="en-US" dirty="0" smtClean="0"/>
              <a:t> e </a:t>
            </a:r>
            <a:r>
              <a:rPr lang="en-US" dirty="0" err="1" smtClean="0"/>
              <a:t>zgjedhur</a:t>
            </a:r>
            <a:r>
              <a:rPr lang="en-US" dirty="0" smtClean="0"/>
              <a:t> </a:t>
            </a:r>
            <a:r>
              <a:rPr lang="en-US" dirty="0" err="1" smtClean="0"/>
              <a:t>të</a:t>
            </a:r>
            <a:r>
              <a:rPr lang="en-US" dirty="0" smtClean="0"/>
              <a:t> </a:t>
            </a:r>
            <a:r>
              <a:rPr lang="en-US" dirty="0" err="1" smtClean="0"/>
              <a:t>makinës</a:t>
            </a:r>
            <a:r>
              <a:rPr lang="en-US" dirty="0" smtClean="0"/>
              <a:t>.</a:t>
            </a:r>
          </a:p>
          <a:p>
            <a:pPr lvl="0"/>
            <a:r>
              <a:rPr lang="en-US" dirty="0" err="1" smtClean="0"/>
              <a:t>Përcaktimi</a:t>
            </a:r>
            <a:r>
              <a:rPr lang="en-US" dirty="0" smtClean="0"/>
              <a:t> </a:t>
            </a:r>
            <a:r>
              <a:rPr lang="en-US" dirty="0" err="1" smtClean="0"/>
              <a:t>i</a:t>
            </a:r>
            <a:r>
              <a:rPr lang="en-US" dirty="0" smtClean="0"/>
              <a:t> </a:t>
            </a:r>
            <a:r>
              <a:rPr lang="en-US" dirty="0" err="1" smtClean="0"/>
              <a:t>raporteve</a:t>
            </a:r>
            <a:r>
              <a:rPr lang="en-US" dirty="0" smtClean="0"/>
              <a:t> </a:t>
            </a:r>
            <a:r>
              <a:rPr lang="en-US" dirty="0" err="1" smtClean="0"/>
              <a:t>të</a:t>
            </a:r>
            <a:r>
              <a:rPr lang="en-US" dirty="0" smtClean="0"/>
              <a:t> </a:t>
            </a:r>
            <a:r>
              <a:rPr lang="en-US" dirty="0" err="1" smtClean="0"/>
              <a:t>tilla</a:t>
            </a:r>
            <a:r>
              <a:rPr lang="en-US" dirty="0" smtClean="0"/>
              <a:t> </a:t>
            </a:r>
            <a:r>
              <a:rPr lang="en-US" dirty="0" err="1" smtClean="0"/>
              <a:t>ndërmjet</a:t>
            </a:r>
            <a:r>
              <a:rPr lang="en-US" dirty="0" smtClean="0"/>
              <a:t> </a:t>
            </a:r>
            <a:r>
              <a:rPr lang="en-US" dirty="0" err="1" smtClean="0"/>
              <a:t>forcave</a:t>
            </a:r>
            <a:r>
              <a:rPr lang="en-US" dirty="0" smtClean="0"/>
              <a:t>, </a:t>
            </a:r>
            <a:r>
              <a:rPr lang="en-US" dirty="0" err="1" smtClean="0"/>
              <a:t>masave</a:t>
            </a:r>
            <a:r>
              <a:rPr lang="en-US" dirty="0" smtClean="0"/>
              <a:t> </a:t>
            </a:r>
            <a:r>
              <a:rPr lang="en-US" dirty="0" err="1" smtClean="0"/>
              <a:t>dhe</a:t>
            </a:r>
            <a:r>
              <a:rPr lang="en-US" dirty="0" smtClean="0"/>
              <a:t> </a:t>
            </a:r>
            <a:r>
              <a:rPr lang="en-US" dirty="0" err="1" smtClean="0"/>
              <a:t>përmasave</a:t>
            </a:r>
            <a:r>
              <a:rPr lang="en-US" dirty="0" smtClean="0"/>
              <a:t> </a:t>
            </a:r>
            <a:r>
              <a:rPr lang="en-US" dirty="0" err="1" smtClean="0"/>
              <a:t>të</a:t>
            </a:r>
            <a:r>
              <a:rPr lang="en-US" dirty="0" smtClean="0"/>
              <a:t> </a:t>
            </a:r>
            <a:r>
              <a:rPr lang="en-US" dirty="0" err="1" smtClean="0"/>
              <a:t>hallkave</a:t>
            </a:r>
            <a:r>
              <a:rPr lang="en-US" dirty="0" smtClean="0"/>
              <a:t> </a:t>
            </a:r>
            <a:r>
              <a:rPr lang="en-US" dirty="0" err="1" smtClean="0"/>
              <a:t>të</a:t>
            </a:r>
            <a:r>
              <a:rPr lang="en-US" dirty="0" smtClean="0"/>
              <a:t> </a:t>
            </a:r>
            <a:r>
              <a:rPr lang="en-US" dirty="0" err="1" smtClean="0"/>
              <a:t>makinës</a:t>
            </a:r>
            <a:r>
              <a:rPr lang="en-US" dirty="0" smtClean="0"/>
              <a:t>, </a:t>
            </a:r>
            <a:r>
              <a:rPr lang="en-US" dirty="0" err="1" smtClean="0"/>
              <a:t>për</a:t>
            </a:r>
            <a:r>
              <a:rPr lang="en-US" dirty="0" smtClean="0"/>
              <a:t> </a:t>
            </a:r>
            <a:r>
              <a:rPr lang="en-US" dirty="0" err="1" smtClean="0"/>
              <a:t>të</a:t>
            </a:r>
            <a:r>
              <a:rPr lang="en-US" dirty="0" smtClean="0"/>
              <a:t> </a:t>
            </a:r>
            <a:r>
              <a:rPr lang="en-US" dirty="0" err="1" smtClean="0"/>
              <a:t>cilat</a:t>
            </a:r>
            <a:r>
              <a:rPr lang="en-US" dirty="0" smtClean="0"/>
              <a:t> </a:t>
            </a:r>
            <a:r>
              <a:rPr lang="en-US" dirty="0" err="1" smtClean="0"/>
              <a:t>lëvizja</a:t>
            </a:r>
            <a:r>
              <a:rPr lang="en-US" dirty="0" smtClean="0"/>
              <a:t> e </a:t>
            </a:r>
            <a:r>
              <a:rPr lang="en-US" dirty="0" err="1" smtClean="0"/>
              <a:t>saj</a:t>
            </a:r>
            <a:r>
              <a:rPr lang="en-US" dirty="0" smtClean="0"/>
              <a:t> </a:t>
            </a:r>
            <a:r>
              <a:rPr lang="en-US" dirty="0" err="1" smtClean="0"/>
              <a:t>i</a:t>
            </a:r>
            <a:r>
              <a:rPr lang="en-US" dirty="0" smtClean="0"/>
              <a:t> </a:t>
            </a:r>
            <a:r>
              <a:rPr lang="en-US" dirty="0" err="1" smtClean="0"/>
              <a:t>afrohet</a:t>
            </a:r>
            <a:r>
              <a:rPr lang="en-US" dirty="0" smtClean="0"/>
              <a:t> </a:t>
            </a:r>
            <a:r>
              <a:rPr lang="en-US" dirty="0" err="1" smtClean="0"/>
              <a:t>kushteve</a:t>
            </a:r>
            <a:r>
              <a:rPr lang="en-US" dirty="0" smtClean="0"/>
              <a:t> </a:t>
            </a:r>
            <a:r>
              <a:rPr lang="en-US" dirty="0" err="1" smtClean="0"/>
              <a:t>që</a:t>
            </a:r>
            <a:r>
              <a:rPr lang="en-US" dirty="0" smtClean="0"/>
              <a:t> </a:t>
            </a:r>
            <a:r>
              <a:rPr lang="en-US" dirty="0" err="1" smtClean="0"/>
              <a:t>kërkon</a:t>
            </a:r>
            <a:r>
              <a:rPr lang="en-US" dirty="0" smtClean="0"/>
              <a:t> </a:t>
            </a:r>
            <a:r>
              <a:rPr lang="en-US" dirty="0" err="1" smtClean="0"/>
              <a:t>procesi</a:t>
            </a:r>
            <a:r>
              <a:rPr lang="en-US" dirty="0" smtClean="0"/>
              <a:t> </a:t>
            </a:r>
            <a:r>
              <a:rPr lang="en-US" dirty="0" err="1" smtClean="0"/>
              <a:t>teknologjik</a:t>
            </a:r>
            <a:r>
              <a:rPr lang="en-US" dirty="0" smtClean="0"/>
              <a:t>, </a:t>
            </a:r>
            <a:r>
              <a:rPr lang="en-US" dirty="0" err="1" smtClean="0"/>
              <a:t>shfrytëzimi</a:t>
            </a:r>
            <a:r>
              <a:rPr lang="en-US" dirty="0" smtClean="0"/>
              <a:t> </a:t>
            </a:r>
            <a:r>
              <a:rPr lang="en-US" dirty="0" err="1" smtClean="0"/>
              <a:t>i</a:t>
            </a:r>
            <a:r>
              <a:rPr lang="en-US" dirty="0" smtClean="0"/>
              <a:t> </a:t>
            </a:r>
            <a:r>
              <a:rPr lang="en-US" dirty="0" err="1" smtClean="0"/>
              <a:t>saj</a:t>
            </a:r>
            <a:r>
              <a:rPr lang="en-US" dirty="0" smtClean="0"/>
              <a:t> </a:t>
            </a:r>
            <a:r>
              <a:rPr lang="en-US" dirty="0" err="1" smtClean="0"/>
              <a:t>etj</a:t>
            </a:r>
            <a:r>
              <a:rPr lang="en-US" dirty="0" smtClean="0"/>
              <a:t>. </a:t>
            </a:r>
            <a:r>
              <a:rPr lang="en-US" dirty="0" err="1" smtClean="0"/>
              <a:t>Nëpërmjet</a:t>
            </a:r>
            <a:r>
              <a:rPr lang="en-US" dirty="0" smtClean="0"/>
              <a:t> </a:t>
            </a:r>
            <a:r>
              <a:rPr lang="en-US" dirty="0" err="1" smtClean="0"/>
              <a:t>këtij</a:t>
            </a:r>
            <a:r>
              <a:rPr lang="en-US" dirty="0" smtClean="0"/>
              <a:t> </a:t>
            </a:r>
            <a:r>
              <a:rPr lang="en-US" dirty="0" err="1" smtClean="0"/>
              <a:t>studimi</a:t>
            </a:r>
            <a:r>
              <a:rPr lang="en-US" dirty="0" smtClean="0"/>
              <a:t> </a:t>
            </a:r>
            <a:r>
              <a:rPr lang="en-US" dirty="0" err="1" smtClean="0"/>
              <a:t>mund</a:t>
            </a:r>
            <a:r>
              <a:rPr lang="en-US" dirty="0" smtClean="0"/>
              <a:t> </a:t>
            </a:r>
            <a:r>
              <a:rPr lang="en-US" dirty="0" err="1" smtClean="0"/>
              <a:t>të</a:t>
            </a:r>
            <a:r>
              <a:rPr lang="en-US" dirty="0" smtClean="0"/>
              <a:t> </a:t>
            </a:r>
            <a:r>
              <a:rPr lang="en-US" dirty="0" err="1" smtClean="0"/>
              <a:t>gjejmë</a:t>
            </a:r>
            <a:r>
              <a:rPr lang="en-US" dirty="0" smtClean="0"/>
              <a:t> </a:t>
            </a:r>
            <a:r>
              <a:rPr lang="en-US" dirty="0" err="1" smtClean="0"/>
              <a:t>rrugët</a:t>
            </a:r>
            <a:r>
              <a:rPr lang="en-US" dirty="0" smtClean="0"/>
              <a:t> e </a:t>
            </a:r>
            <a:r>
              <a:rPr lang="en-US" dirty="0" err="1" smtClean="0"/>
              <a:t>përmirësimit</a:t>
            </a:r>
            <a:r>
              <a:rPr lang="en-US" dirty="0" smtClean="0"/>
              <a:t> </a:t>
            </a:r>
            <a:r>
              <a:rPr lang="en-US" dirty="0" err="1" smtClean="0"/>
              <a:t>të</a:t>
            </a:r>
            <a:r>
              <a:rPr lang="en-US" dirty="0" smtClean="0"/>
              <a:t> </a:t>
            </a:r>
            <a:r>
              <a:rPr lang="en-US" dirty="0" err="1" smtClean="0"/>
              <a:t>skemës</a:t>
            </a:r>
            <a:r>
              <a:rPr lang="en-US" dirty="0" smtClean="0"/>
              <a:t> </a:t>
            </a:r>
            <a:r>
              <a:rPr lang="en-US" dirty="0" err="1" smtClean="0"/>
              <a:t>së</a:t>
            </a:r>
            <a:r>
              <a:rPr lang="en-US" dirty="0" smtClean="0"/>
              <a:t> </a:t>
            </a:r>
            <a:r>
              <a:rPr lang="en-US" dirty="0" err="1" smtClean="0"/>
              <a:t>zgjedhur</a:t>
            </a:r>
            <a:r>
              <a:rPr lang="en-US" dirty="0" smtClean="0"/>
              <a:t> </a:t>
            </a:r>
            <a:r>
              <a:rPr lang="en-US" dirty="0" err="1" smtClean="0"/>
              <a:t>të</a:t>
            </a:r>
            <a:r>
              <a:rPr lang="en-US" dirty="0" smtClean="0"/>
              <a:t> </a:t>
            </a:r>
            <a:r>
              <a:rPr lang="en-US" dirty="0" err="1" smtClean="0"/>
              <a:t>makinës</a:t>
            </a:r>
            <a:r>
              <a:rPr lang="en-US" dirty="0" smtClean="0"/>
              <a:t> </a:t>
            </a:r>
            <a:r>
              <a:rPr lang="en-US" dirty="0" err="1" smtClean="0"/>
              <a:t>për</a:t>
            </a:r>
            <a:r>
              <a:rPr lang="en-US" dirty="0" smtClean="0"/>
              <a:t> </a:t>
            </a:r>
            <a:r>
              <a:rPr lang="en-US" dirty="0" err="1" smtClean="0"/>
              <a:t>të</a:t>
            </a:r>
            <a:r>
              <a:rPr lang="en-US" dirty="0" smtClean="0"/>
              <a:t> </a:t>
            </a:r>
            <a:r>
              <a:rPr lang="en-US" dirty="0" err="1" smtClean="0"/>
              <a:t>rregulluar</a:t>
            </a:r>
            <a:r>
              <a:rPr lang="en-US" dirty="0" smtClean="0"/>
              <a:t> </a:t>
            </a:r>
            <a:r>
              <a:rPr lang="en-US" dirty="0" err="1" smtClean="0"/>
              <a:t>lëvizjen</a:t>
            </a:r>
            <a:r>
              <a:rPr lang="en-US" dirty="0" smtClean="0"/>
              <a:t> e </a:t>
            </a:r>
            <a:r>
              <a:rPr lang="en-US" dirty="0" err="1" smtClean="0"/>
              <a:t>saj</a:t>
            </a:r>
            <a:r>
              <a:rPr lang="en-US" dirty="0" smtClean="0"/>
              <a:t>. </a:t>
            </a:r>
            <a:r>
              <a:rPr lang="en-US" dirty="0" err="1" smtClean="0"/>
              <a:t>Kjo</a:t>
            </a:r>
            <a:r>
              <a:rPr lang="en-US" dirty="0" smtClean="0"/>
              <a:t> </a:t>
            </a:r>
            <a:r>
              <a:rPr lang="en-US" dirty="0" err="1" smtClean="0"/>
              <a:t>detyrë</a:t>
            </a:r>
            <a:r>
              <a:rPr lang="en-US" dirty="0" smtClean="0"/>
              <a:t> </a:t>
            </a:r>
            <a:r>
              <a:rPr lang="en-US" dirty="0" err="1" smtClean="0"/>
              <a:t>zakonisht</a:t>
            </a:r>
            <a:r>
              <a:rPr lang="en-US" dirty="0" smtClean="0"/>
              <a:t> </a:t>
            </a:r>
            <a:r>
              <a:rPr lang="en-US" dirty="0" err="1" smtClean="0"/>
              <a:t>quhet</a:t>
            </a:r>
            <a:r>
              <a:rPr lang="en-US" dirty="0" smtClean="0"/>
              <a:t> </a:t>
            </a:r>
            <a:r>
              <a:rPr lang="en-US" b="1" dirty="0" err="1" smtClean="0">
                <a:solidFill>
                  <a:srgbClr val="FF0000"/>
                </a:solidFill>
              </a:rPr>
              <a:t>detyra</a:t>
            </a:r>
            <a:r>
              <a:rPr lang="en-US" b="1" dirty="0" smtClean="0">
                <a:solidFill>
                  <a:srgbClr val="FF0000"/>
                </a:solidFill>
              </a:rPr>
              <a:t>  e </a:t>
            </a:r>
            <a:r>
              <a:rPr lang="en-US" b="1" dirty="0" err="1" smtClean="0">
                <a:solidFill>
                  <a:srgbClr val="FF0000"/>
                </a:solidFill>
              </a:rPr>
              <a:t>rregullimit</a:t>
            </a:r>
            <a:r>
              <a:rPr lang="en-US" b="1" dirty="0" smtClean="0">
                <a:solidFill>
                  <a:srgbClr val="FF0000"/>
                </a:solidFill>
              </a:rPr>
              <a:t> </a:t>
            </a:r>
            <a:r>
              <a:rPr lang="en-US" b="1" dirty="0" err="1" smtClean="0">
                <a:solidFill>
                  <a:srgbClr val="FF0000"/>
                </a:solidFill>
              </a:rPr>
              <a:t>të</a:t>
            </a:r>
            <a:r>
              <a:rPr lang="en-US" b="1" dirty="0" smtClean="0">
                <a:solidFill>
                  <a:srgbClr val="FF0000"/>
                </a:solidFill>
              </a:rPr>
              <a:t> </a:t>
            </a:r>
            <a:r>
              <a:rPr lang="en-US" b="1" dirty="0" err="1" smtClean="0">
                <a:solidFill>
                  <a:srgbClr val="FF0000"/>
                </a:solidFill>
              </a:rPr>
              <a:t>lëvizjes</a:t>
            </a:r>
            <a:r>
              <a:rPr lang="en-US" b="1" dirty="0" smtClean="0">
                <a:solidFill>
                  <a:srgbClr val="FF0000"/>
                </a:solidFill>
              </a:rPr>
              <a:t> </a:t>
            </a:r>
            <a:r>
              <a:rPr lang="en-US" b="1" dirty="0" err="1" smtClean="0">
                <a:solidFill>
                  <a:srgbClr val="FF0000"/>
                </a:solidFill>
              </a:rPr>
              <a:t>së</a:t>
            </a:r>
            <a:r>
              <a:rPr lang="en-US" b="1" dirty="0" smtClean="0">
                <a:solidFill>
                  <a:srgbClr val="FF0000"/>
                </a:solidFill>
              </a:rPr>
              <a:t> </a:t>
            </a:r>
            <a:r>
              <a:rPr lang="en-US" b="1" dirty="0" err="1" smtClean="0">
                <a:solidFill>
                  <a:srgbClr val="FF0000"/>
                </a:solidFill>
              </a:rPr>
              <a:t>makinës</a:t>
            </a:r>
            <a:r>
              <a:rPr lang="en-US" b="1" dirty="0" smtClean="0">
                <a:solidFill>
                  <a:srgbClr val="FF0000"/>
                </a:solidFill>
              </a:rPr>
              <a:t>.</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DETYRAT KRYESORE TË DINAMIKËS SË  MAKINAVE</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Në</a:t>
            </a:r>
            <a:r>
              <a:rPr lang="en-US" dirty="0" smtClean="0"/>
              <a:t> </a:t>
            </a:r>
            <a:r>
              <a:rPr lang="en-US" dirty="0" err="1" smtClean="0"/>
              <a:t>detyrat</a:t>
            </a:r>
            <a:r>
              <a:rPr lang="en-US" dirty="0" smtClean="0"/>
              <a:t> e </a:t>
            </a:r>
            <a:r>
              <a:rPr lang="en-US" dirty="0" err="1" smtClean="0"/>
              <a:t>dinamikës</a:t>
            </a:r>
            <a:r>
              <a:rPr lang="en-US" dirty="0" smtClean="0"/>
              <a:t> </a:t>
            </a:r>
            <a:r>
              <a:rPr lang="en-US" dirty="0" err="1" smtClean="0"/>
              <a:t>futen</a:t>
            </a:r>
            <a:r>
              <a:rPr lang="en-US" dirty="0" smtClean="0"/>
              <a:t> </a:t>
            </a:r>
            <a:r>
              <a:rPr lang="en-US" dirty="0" err="1" smtClean="0"/>
              <a:t>edhe</a:t>
            </a:r>
            <a:r>
              <a:rPr lang="en-US" dirty="0" smtClean="0"/>
              <a:t> </a:t>
            </a:r>
            <a:r>
              <a:rPr lang="en-US" dirty="0" err="1" smtClean="0"/>
              <a:t>problemet</a:t>
            </a:r>
            <a:r>
              <a:rPr lang="en-US" dirty="0" smtClean="0"/>
              <a:t> </a:t>
            </a:r>
            <a:r>
              <a:rPr lang="en-US" dirty="0" err="1" smtClean="0"/>
              <a:t>tjera</a:t>
            </a:r>
            <a:r>
              <a:rPr lang="en-US" dirty="0" smtClean="0"/>
              <a:t>, </a:t>
            </a:r>
            <a:r>
              <a:rPr lang="en-US" dirty="0" err="1" smtClean="0"/>
              <a:t>si</a:t>
            </a:r>
            <a:r>
              <a:rPr lang="en-US" dirty="0" smtClean="0"/>
              <a:t> p.sh., </a:t>
            </a:r>
            <a:r>
              <a:rPr lang="en-US" b="1" dirty="0" err="1" smtClean="0">
                <a:solidFill>
                  <a:srgbClr val="FF0000"/>
                </a:solidFill>
              </a:rPr>
              <a:t>rregullimi</a:t>
            </a:r>
            <a:r>
              <a:rPr lang="en-US" b="1" dirty="0" smtClean="0">
                <a:solidFill>
                  <a:srgbClr val="FF0000"/>
                </a:solidFill>
              </a:rPr>
              <a:t> </a:t>
            </a:r>
            <a:r>
              <a:rPr lang="en-US" b="1" dirty="0" err="1" smtClean="0">
                <a:solidFill>
                  <a:srgbClr val="FF0000"/>
                </a:solidFill>
              </a:rPr>
              <a:t>i</a:t>
            </a:r>
            <a:r>
              <a:rPr lang="en-US" b="1" dirty="0" smtClean="0">
                <a:solidFill>
                  <a:srgbClr val="FF0000"/>
                </a:solidFill>
              </a:rPr>
              <a:t> </a:t>
            </a:r>
            <a:r>
              <a:rPr lang="en-US" b="1" dirty="0" err="1" smtClean="0">
                <a:solidFill>
                  <a:srgbClr val="FF0000"/>
                </a:solidFill>
              </a:rPr>
              <a:t>lëkundjeve</a:t>
            </a:r>
            <a:r>
              <a:rPr lang="en-US" b="1" dirty="0" smtClean="0">
                <a:solidFill>
                  <a:srgbClr val="FF0000"/>
                </a:solidFill>
              </a:rPr>
              <a:t> </a:t>
            </a:r>
            <a:r>
              <a:rPr lang="en-US" b="1" dirty="0" err="1" smtClean="0">
                <a:solidFill>
                  <a:srgbClr val="FF0000"/>
                </a:solidFill>
              </a:rPr>
              <a:t>joperiodike</a:t>
            </a:r>
            <a:r>
              <a:rPr lang="en-US" b="1" dirty="0" smtClean="0">
                <a:solidFill>
                  <a:srgbClr val="FF0000"/>
                </a:solidFill>
              </a:rPr>
              <a:t> </a:t>
            </a:r>
            <a:r>
              <a:rPr lang="en-US" b="1" dirty="0" err="1" smtClean="0">
                <a:solidFill>
                  <a:srgbClr val="FF0000"/>
                </a:solidFill>
              </a:rPr>
              <a:t>të</a:t>
            </a:r>
            <a:r>
              <a:rPr lang="en-US" b="1" dirty="0" smtClean="0">
                <a:solidFill>
                  <a:srgbClr val="FF0000"/>
                </a:solidFill>
              </a:rPr>
              <a:t> </a:t>
            </a:r>
            <a:r>
              <a:rPr lang="en-US" b="1" dirty="0" err="1" smtClean="0">
                <a:solidFill>
                  <a:srgbClr val="FF0000"/>
                </a:solidFill>
              </a:rPr>
              <a:t>shpejtësisë</a:t>
            </a:r>
            <a:r>
              <a:rPr lang="en-US" b="1" dirty="0" smtClean="0">
                <a:solidFill>
                  <a:srgbClr val="FF0000"/>
                </a:solidFill>
              </a:rPr>
              <a:t> </a:t>
            </a:r>
            <a:r>
              <a:rPr lang="en-US" b="1" dirty="0" err="1" smtClean="0">
                <a:solidFill>
                  <a:srgbClr val="FF0000"/>
                </a:solidFill>
              </a:rPr>
              <a:t>së</a:t>
            </a:r>
            <a:r>
              <a:rPr lang="en-US" b="1" dirty="0" smtClean="0">
                <a:solidFill>
                  <a:srgbClr val="FF0000"/>
                </a:solidFill>
              </a:rPr>
              <a:t> </a:t>
            </a:r>
            <a:r>
              <a:rPr lang="en-US" b="1" dirty="0" err="1" smtClean="0">
                <a:solidFill>
                  <a:srgbClr val="FF0000"/>
                </a:solidFill>
              </a:rPr>
              <a:t>hallkës</a:t>
            </a:r>
            <a:r>
              <a:rPr lang="en-US" b="1" dirty="0" smtClean="0">
                <a:solidFill>
                  <a:srgbClr val="FF0000"/>
                </a:solidFill>
              </a:rPr>
              <a:t> </a:t>
            </a:r>
            <a:r>
              <a:rPr lang="en-US" b="1" dirty="0" err="1" smtClean="0">
                <a:solidFill>
                  <a:srgbClr val="FF0000"/>
                </a:solidFill>
              </a:rPr>
              <a:t>udhëheqëse</a:t>
            </a:r>
            <a:r>
              <a:rPr lang="en-US" dirty="0" smtClean="0"/>
              <a:t>, </a:t>
            </a:r>
            <a:r>
              <a:rPr lang="en-US" dirty="0" err="1" smtClean="0"/>
              <a:t>etj</a:t>
            </a:r>
            <a:r>
              <a:rPr lang="en-US" dirty="0" smtClean="0"/>
              <a:t>., </a:t>
            </a:r>
            <a:r>
              <a:rPr lang="en-US" dirty="0" err="1" smtClean="0"/>
              <a:t>për</a:t>
            </a:r>
            <a:r>
              <a:rPr lang="en-US" dirty="0" smtClean="0"/>
              <a:t> </a:t>
            </a:r>
            <a:r>
              <a:rPr lang="en-US" dirty="0" err="1" smtClean="0"/>
              <a:t>të</a:t>
            </a:r>
            <a:r>
              <a:rPr lang="en-US" dirty="0" smtClean="0"/>
              <a:t> </a:t>
            </a:r>
            <a:r>
              <a:rPr lang="en-US" dirty="0" err="1" smtClean="0"/>
              <a:t>cilat</a:t>
            </a:r>
            <a:r>
              <a:rPr lang="en-US" dirty="0" smtClean="0"/>
              <a:t> do </a:t>
            </a:r>
            <a:r>
              <a:rPr lang="en-US" dirty="0" err="1" smtClean="0"/>
              <a:t>të</a:t>
            </a:r>
            <a:r>
              <a:rPr lang="en-US" dirty="0" smtClean="0"/>
              <a:t> </a:t>
            </a:r>
            <a:r>
              <a:rPr lang="en-US" dirty="0" err="1" smtClean="0"/>
              <a:t>flitet</a:t>
            </a:r>
            <a:r>
              <a:rPr lang="en-US" dirty="0" smtClean="0"/>
              <a:t> </a:t>
            </a:r>
            <a:r>
              <a:rPr lang="en-US" dirty="0" err="1" smtClean="0"/>
              <a:t>në</a:t>
            </a:r>
            <a:r>
              <a:rPr lang="en-US" dirty="0" smtClean="0"/>
              <a:t> </a:t>
            </a:r>
            <a:r>
              <a:rPr lang="en-US" dirty="0" err="1" smtClean="0"/>
              <a:t>kapitujt</a:t>
            </a:r>
            <a:r>
              <a:rPr lang="en-US" dirty="0" smtClean="0"/>
              <a:t> </a:t>
            </a:r>
            <a:r>
              <a:rPr lang="en-US" dirty="0" err="1" smtClean="0"/>
              <a:t>pasardhës</a:t>
            </a:r>
            <a:r>
              <a:rPr lang="en-US" dirty="0" smtClean="0"/>
              <a:t>. </a:t>
            </a:r>
            <a:r>
              <a:rPr lang="en-US" dirty="0" err="1" smtClean="0"/>
              <a:t>Problemet</a:t>
            </a:r>
            <a:r>
              <a:rPr lang="en-US" dirty="0" smtClean="0"/>
              <a:t> e </a:t>
            </a:r>
            <a:r>
              <a:rPr lang="en-US" dirty="0" err="1" smtClean="0"/>
              <a:t>teorisë</a:t>
            </a:r>
            <a:r>
              <a:rPr lang="en-US" dirty="0" smtClean="0"/>
              <a:t> </a:t>
            </a:r>
            <a:r>
              <a:rPr lang="en-US" dirty="0" err="1" smtClean="0"/>
              <a:t>së</a:t>
            </a:r>
            <a:r>
              <a:rPr lang="en-US" dirty="0" smtClean="0"/>
              <a:t> </a:t>
            </a:r>
            <a:r>
              <a:rPr lang="en-US" dirty="0" err="1" smtClean="0"/>
              <a:t>goditjeve</a:t>
            </a:r>
            <a:r>
              <a:rPr lang="en-US" dirty="0" smtClean="0"/>
              <a:t> </a:t>
            </a:r>
            <a:r>
              <a:rPr lang="en-US" dirty="0" err="1" smtClean="0"/>
              <a:t>të</a:t>
            </a:r>
            <a:r>
              <a:rPr lang="en-US" dirty="0" smtClean="0"/>
              <a:t> </a:t>
            </a:r>
            <a:r>
              <a:rPr lang="en-US" dirty="0" err="1" smtClean="0"/>
              <a:t>lëkundjeve</a:t>
            </a:r>
            <a:r>
              <a:rPr lang="en-US" dirty="0" smtClean="0"/>
              <a:t> </a:t>
            </a:r>
            <a:r>
              <a:rPr lang="en-US" dirty="0" err="1" smtClean="0"/>
              <a:t>në</a:t>
            </a:r>
            <a:r>
              <a:rPr lang="en-US" dirty="0" smtClean="0"/>
              <a:t> </a:t>
            </a:r>
            <a:r>
              <a:rPr lang="en-US" dirty="0" err="1" smtClean="0"/>
              <a:t>hallkat</a:t>
            </a:r>
            <a:r>
              <a:rPr lang="en-US" dirty="0" smtClean="0"/>
              <a:t> e </a:t>
            </a:r>
            <a:r>
              <a:rPr lang="en-US" dirty="0" err="1" smtClean="0"/>
              <a:t>mekanizmave</a:t>
            </a:r>
            <a:r>
              <a:rPr lang="en-US" dirty="0" smtClean="0"/>
              <a:t> </a:t>
            </a:r>
            <a:r>
              <a:rPr lang="en-US" dirty="0" err="1" smtClean="0"/>
              <a:t>janë</a:t>
            </a:r>
            <a:r>
              <a:rPr lang="en-US" dirty="0" smtClean="0"/>
              <a:t> </a:t>
            </a:r>
            <a:r>
              <a:rPr lang="en-US" dirty="0" err="1" smtClean="0"/>
              <a:t>probleme</a:t>
            </a:r>
            <a:r>
              <a:rPr lang="en-US" dirty="0" smtClean="0"/>
              <a:t> </a:t>
            </a:r>
            <a:r>
              <a:rPr lang="en-US" dirty="0" err="1" smtClean="0"/>
              <a:t>që</a:t>
            </a:r>
            <a:r>
              <a:rPr lang="en-US" dirty="0" smtClean="0"/>
              <a:t> </a:t>
            </a:r>
            <a:r>
              <a:rPr lang="en-US" dirty="0" err="1" smtClean="0"/>
              <a:t>trajtohen</a:t>
            </a:r>
            <a:r>
              <a:rPr lang="en-US" dirty="0" smtClean="0"/>
              <a:t> </a:t>
            </a:r>
            <a:r>
              <a:rPr lang="en-US" dirty="0" err="1" smtClean="0"/>
              <a:t>në</a:t>
            </a:r>
            <a:r>
              <a:rPr lang="en-US" dirty="0" smtClean="0"/>
              <a:t> </a:t>
            </a:r>
            <a:r>
              <a:rPr lang="en-US" dirty="0" err="1" smtClean="0"/>
              <a:t>kurse</a:t>
            </a:r>
            <a:r>
              <a:rPr lang="en-US" dirty="0" smtClean="0"/>
              <a:t> </a:t>
            </a:r>
            <a:r>
              <a:rPr lang="en-US" dirty="0" err="1" smtClean="0"/>
              <a:t>speciale</a:t>
            </a:r>
            <a:r>
              <a:rPr lang="en-US" dirty="0" smtClean="0"/>
              <a:t>.</a:t>
            </a:r>
          </a:p>
          <a:p>
            <a:r>
              <a:rPr lang="en-US" dirty="0" err="1" smtClean="0"/>
              <a:t>Në</a:t>
            </a:r>
            <a:r>
              <a:rPr lang="en-US" dirty="0" smtClean="0"/>
              <a:t> </a:t>
            </a:r>
            <a:r>
              <a:rPr lang="en-US" dirty="0" err="1" smtClean="0"/>
              <a:t>kohën</a:t>
            </a:r>
            <a:r>
              <a:rPr lang="en-US" dirty="0" smtClean="0"/>
              <a:t> e </a:t>
            </a:r>
            <a:r>
              <a:rPr lang="en-US" dirty="0" err="1" smtClean="0"/>
              <a:t>sotme</a:t>
            </a:r>
            <a:r>
              <a:rPr lang="en-US" dirty="0" smtClean="0"/>
              <a:t>, </a:t>
            </a:r>
            <a:r>
              <a:rPr lang="en-US" dirty="0" err="1" smtClean="0"/>
              <a:t>bëhen</a:t>
            </a:r>
            <a:r>
              <a:rPr lang="en-US" dirty="0" smtClean="0"/>
              <a:t> </a:t>
            </a:r>
            <a:r>
              <a:rPr lang="en-US" dirty="0" err="1" smtClean="0"/>
              <a:t>orvatje</a:t>
            </a:r>
            <a:r>
              <a:rPr lang="en-US" dirty="0" smtClean="0"/>
              <a:t> </a:t>
            </a:r>
            <a:r>
              <a:rPr lang="en-US" b="1" dirty="0" err="1" smtClean="0">
                <a:solidFill>
                  <a:srgbClr val="FF0000"/>
                </a:solidFill>
              </a:rPr>
              <a:t>të</a:t>
            </a:r>
            <a:r>
              <a:rPr lang="en-US" b="1" dirty="0" smtClean="0">
                <a:solidFill>
                  <a:srgbClr val="FF0000"/>
                </a:solidFill>
              </a:rPr>
              <a:t> </a:t>
            </a:r>
            <a:r>
              <a:rPr lang="en-US" b="1" dirty="0" err="1" smtClean="0">
                <a:solidFill>
                  <a:srgbClr val="FF0000"/>
                </a:solidFill>
              </a:rPr>
              <a:t>rritet</a:t>
            </a:r>
            <a:r>
              <a:rPr lang="en-US" b="1" dirty="0" smtClean="0">
                <a:solidFill>
                  <a:srgbClr val="FF0000"/>
                </a:solidFill>
              </a:rPr>
              <a:t> </a:t>
            </a:r>
            <a:r>
              <a:rPr lang="en-US" b="1" dirty="0" err="1" smtClean="0">
                <a:solidFill>
                  <a:srgbClr val="FF0000"/>
                </a:solidFill>
              </a:rPr>
              <a:t>shpejtësia</a:t>
            </a:r>
            <a:r>
              <a:rPr lang="en-US" b="1" dirty="0" smtClean="0">
                <a:solidFill>
                  <a:srgbClr val="FF0000"/>
                </a:solidFill>
              </a:rPr>
              <a:t> e </a:t>
            </a:r>
            <a:r>
              <a:rPr lang="en-US" b="1" dirty="0" err="1" smtClean="0">
                <a:solidFill>
                  <a:srgbClr val="FF0000"/>
                </a:solidFill>
              </a:rPr>
              <a:t>lëvizjes</a:t>
            </a:r>
            <a:r>
              <a:rPr lang="en-US" b="1" dirty="0" smtClean="0">
                <a:solidFill>
                  <a:srgbClr val="FF0000"/>
                </a:solidFill>
              </a:rPr>
              <a:t> </a:t>
            </a:r>
            <a:r>
              <a:rPr lang="en-US" b="1" dirty="0" err="1" smtClean="0">
                <a:solidFill>
                  <a:srgbClr val="FF0000"/>
                </a:solidFill>
              </a:rPr>
              <a:t>së</a:t>
            </a:r>
            <a:r>
              <a:rPr lang="en-US" b="1" dirty="0" smtClean="0">
                <a:solidFill>
                  <a:srgbClr val="FF0000"/>
                </a:solidFill>
              </a:rPr>
              <a:t> </a:t>
            </a:r>
            <a:r>
              <a:rPr lang="en-US" b="1" dirty="0" err="1" smtClean="0">
                <a:solidFill>
                  <a:srgbClr val="FF0000"/>
                </a:solidFill>
              </a:rPr>
              <a:t>makinës</a:t>
            </a:r>
            <a:r>
              <a:rPr lang="en-US" dirty="0" smtClean="0"/>
              <a:t>, </a:t>
            </a:r>
            <a:r>
              <a:rPr lang="en-US" dirty="0" err="1" smtClean="0"/>
              <a:t>në</a:t>
            </a:r>
            <a:r>
              <a:rPr lang="en-US" dirty="0" smtClean="0"/>
              <a:t> </a:t>
            </a:r>
            <a:r>
              <a:rPr lang="en-US" dirty="0" err="1" smtClean="0"/>
              <a:t>mënyrë</a:t>
            </a:r>
            <a:r>
              <a:rPr lang="en-US" dirty="0" smtClean="0"/>
              <a:t> </a:t>
            </a:r>
            <a:r>
              <a:rPr lang="en-US" dirty="0" err="1" smtClean="0"/>
              <a:t>që</a:t>
            </a:r>
            <a:r>
              <a:rPr lang="en-US" dirty="0" smtClean="0"/>
              <a:t> </a:t>
            </a:r>
            <a:r>
              <a:rPr lang="en-US" dirty="0" err="1" smtClean="0"/>
              <a:t>të</a:t>
            </a:r>
            <a:r>
              <a:rPr lang="en-US" dirty="0" smtClean="0"/>
              <a:t> </a:t>
            </a:r>
            <a:r>
              <a:rPr lang="en-US" dirty="0" err="1" smtClean="0"/>
              <a:t>rritet</a:t>
            </a:r>
            <a:r>
              <a:rPr lang="en-US" dirty="0" smtClean="0"/>
              <a:t> </a:t>
            </a:r>
            <a:r>
              <a:rPr lang="en-US" dirty="0" err="1" smtClean="0"/>
              <a:t>prodhimtaria</a:t>
            </a:r>
            <a:r>
              <a:rPr lang="en-US" dirty="0" smtClean="0"/>
              <a:t> e </a:t>
            </a:r>
            <a:r>
              <a:rPr lang="en-US" dirty="0" err="1" smtClean="0"/>
              <a:t>saj</a:t>
            </a:r>
            <a:r>
              <a:rPr lang="en-US" dirty="0" smtClean="0"/>
              <a:t>. </a:t>
            </a:r>
          </a:p>
          <a:p>
            <a:r>
              <a:rPr lang="de-DE" dirty="0" smtClean="0"/>
              <a:t>Studimi dinamik, bën të mundur sigurimin e një pune normale të makinës.</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de-DE" b="1" dirty="0" smtClean="0"/>
              <a:t>KARAKTERISTIKAT ENERGJETIKE TË  MAKINAVE</a:t>
            </a:r>
            <a:endParaRPr lang="en-US" dirty="0"/>
          </a:p>
        </p:txBody>
      </p:sp>
      <p:sp>
        <p:nvSpPr>
          <p:cNvPr id="3" name="Content Placeholder 2"/>
          <p:cNvSpPr>
            <a:spLocks noGrp="1"/>
          </p:cNvSpPr>
          <p:nvPr>
            <p:ph idx="1"/>
          </p:nvPr>
        </p:nvSpPr>
        <p:spPr>
          <a:xfrm>
            <a:off x="457200" y="1600201"/>
            <a:ext cx="8229600" cy="381000"/>
          </a:xfrm>
        </p:spPr>
        <p:txBody>
          <a:bodyPr>
            <a:normAutofit fontScale="77500" lnSpcReduction="20000"/>
          </a:bodyPr>
          <a:lstStyle/>
          <a:p>
            <a:pPr marL="342900" lvl="1" indent="-342900">
              <a:buNone/>
            </a:pPr>
            <a:r>
              <a:rPr lang="en-US" b="1" dirty="0" err="1" smtClean="0"/>
              <a:t>Barazimi</a:t>
            </a:r>
            <a:r>
              <a:rPr lang="en-US" b="1" dirty="0" smtClean="0"/>
              <a:t> </a:t>
            </a:r>
            <a:r>
              <a:rPr lang="en-US" b="1" dirty="0" err="1" smtClean="0"/>
              <a:t>i</a:t>
            </a:r>
            <a:r>
              <a:rPr lang="en-US" b="1" dirty="0" smtClean="0"/>
              <a:t> </a:t>
            </a:r>
            <a:r>
              <a:rPr lang="en-US" b="1" dirty="0" err="1" smtClean="0"/>
              <a:t>lëvizjes</a:t>
            </a:r>
            <a:r>
              <a:rPr lang="en-US" b="1" dirty="0" smtClean="0"/>
              <a:t> </a:t>
            </a:r>
            <a:r>
              <a:rPr lang="en-US" b="1" dirty="0" err="1" smtClean="0"/>
              <a:t>së</a:t>
            </a:r>
            <a:r>
              <a:rPr lang="en-US" b="1" dirty="0" smtClean="0"/>
              <a:t> </a:t>
            </a:r>
            <a:r>
              <a:rPr lang="en-US" b="1" dirty="0" err="1" smtClean="0"/>
              <a:t>makinave</a:t>
            </a: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81366" y="1981199"/>
            <a:ext cx="9062634" cy="4690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4000" b="1" dirty="0" err="1" smtClean="0"/>
              <a:t>Barazimi</a:t>
            </a:r>
            <a:r>
              <a:rPr lang="en-US" sz="4000" b="1" dirty="0" smtClean="0"/>
              <a:t> </a:t>
            </a:r>
            <a:r>
              <a:rPr lang="en-US" sz="4000" b="1" dirty="0" err="1" smtClean="0"/>
              <a:t>i</a:t>
            </a:r>
            <a:r>
              <a:rPr lang="en-US" sz="4000" b="1" dirty="0" smtClean="0"/>
              <a:t> </a:t>
            </a:r>
            <a:r>
              <a:rPr lang="en-US" sz="4000" b="1" dirty="0" err="1" smtClean="0"/>
              <a:t>lëvizjes</a:t>
            </a:r>
            <a:r>
              <a:rPr lang="en-US" sz="4000" b="1" dirty="0" smtClean="0"/>
              <a:t> </a:t>
            </a:r>
            <a:r>
              <a:rPr lang="en-US" sz="4000" b="1" dirty="0" err="1" smtClean="0"/>
              <a:t>së</a:t>
            </a:r>
            <a:r>
              <a:rPr lang="en-US" sz="4000" b="1" dirty="0" smtClean="0"/>
              <a:t> </a:t>
            </a:r>
            <a:r>
              <a:rPr lang="en-US" sz="4000" b="1" dirty="0" err="1" smtClean="0"/>
              <a:t>makiave</a:t>
            </a:r>
            <a:endParaRPr lang="en-US" sz="4000"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76200" y="1752601"/>
            <a:ext cx="8983359" cy="403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Barazimi</a:t>
            </a:r>
            <a:r>
              <a:rPr lang="en-US" b="1" dirty="0" smtClean="0"/>
              <a:t> </a:t>
            </a:r>
            <a:r>
              <a:rPr lang="en-US" b="1" dirty="0" err="1" smtClean="0"/>
              <a:t>i</a:t>
            </a:r>
            <a:r>
              <a:rPr lang="en-US" b="1" dirty="0" smtClean="0"/>
              <a:t> </a:t>
            </a:r>
            <a:r>
              <a:rPr lang="en-US" b="1" dirty="0" err="1" smtClean="0"/>
              <a:t>lëvizjes</a:t>
            </a:r>
            <a:r>
              <a:rPr lang="en-US" b="1" dirty="0" smtClean="0"/>
              <a:t> </a:t>
            </a:r>
            <a:r>
              <a:rPr lang="en-US" b="1" dirty="0" err="1" smtClean="0"/>
              <a:t>së</a:t>
            </a:r>
            <a:r>
              <a:rPr lang="en-US" b="1" dirty="0" smtClean="0"/>
              <a:t> </a:t>
            </a:r>
            <a:r>
              <a:rPr lang="en-US" b="1" dirty="0" err="1" smtClean="0"/>
              <a:t>makinave</a:t>
            </a: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213855" y="1371600"/>
            <a:ext cx="8845287"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Barazimi</a:t>
            </a:r>
            <a:r>
              <a:rPr lang="en-US" b="1" dirty="0" smtClean="0"/>
              <a:t> </a:t>
            </a:r>
            <a:r>
              <a:rPr lang="en-US" b="1" dirty="0" err="1" smtClean="0"/>
              <a:t>i</a:t>
            </a:r>
            <a:r>
              <a:rPr lang="en-US" b="1" dirty="0" smtClean="0"/>
              <a:t> </a:t>
            </a:r>
            <a:r>
              <a:rPr lang="en-US" b="1" dirty="0" err="1" smtClean="0"/>
              <a:t>lëvizjes</a:t>
            </a:r>
            <a:r>
              <a:rPr lang="en-US" b="1" dirty="0" smtClean="0"/>
              <a:t> </a:t>
            </a:r>
            <a:r>
              <a:rPr lang="en-US" b="1" dirty="0" err="1" smtClean="0"/>
              <a:t>së</a:t>
            </a:r>
            <a:r>
              <a:rPr lang="en-US" b="1" dirty="0" smtClean="0"/>
              <a:t> </a:t>
            </a:r>
            <a:r>
              <a:rPr lang="en-US" b="1" dirty="0" err="1" smtClean="0"/>
              <a:t>makinave</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4799" y="1219200"/>
            <a:ext cx="8732947" cy="334920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04800" y="4495800"/>
            <a:ext cx="8775171"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Regjimi i punës së makinës </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52400" y="1524000"/>
            <a:ext cx="891234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Regjimi i punës së makinës </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75073" y="1066800"/>
            <a:ext cx="8564127" cy="2895600"/>
          </a:xfrm>
          <a:prstGeom prst="rect">
            <a:avLst/>
          </a:prstGeom>
          <a:noFill/>
          <a:ln w="9525">
            <a:noFill/>
            <a:miter lim="800000"/>
            <a:headEnd/>
            <a:tailEnd/>
          </a:ln>
        </p:spPr>
      </p:pic>
      <p:sp>
        <p:nvSpPr>
          <p:cNvPr id="5" name="Rectangle 4"/>
          <p:cNvSpPr/>
          <p:nvPr/>
        </p:nvSpPr>
        <p:spPr>
          <a:xfrm>
            <a:off x="2133600" y="6488668"/>
            <a:ext cx="5257800" cy="369332"/>
          </a:xfrm>
          <a:prstGeom prst="rect">
            <a:avLst/>
          </a:prstGeom>
        </p:spPr>
        <p:txBody>
          <a:bodyPr wrap="square">
            <a:spAutoFit/>
          </a:bodyPr>
          <a:lstStyle/>
          <a:p>
            <a:r>
              <a:rPr lang="sq-AL" dirty="0" smtClean="0"/>
              <a:t> Fig.1 a) </a:t>
            </a:r>
            <a:r>
              <a:rPr lang="en-US" dirty="0" smtClean="0"/>
              <a:t>P</a:t>
            </a:r>
            <a:r>
              <a:rPr lang="sq-AL" dirty="0" smtClean="0"/>
              <a:t>erioda e lëshimit, b) </a:t>
            </a:r>
            <a:r>
              <a:rPr lang="en-US" dirty="0" smtClean="0"/>
              <a:t>P</a:t>
            </a:r>
            <a:r>
              <a:rPr lang="sq-AL" dirty="0" smtClean="0"/>
              <a:t>erioda e frenimit.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676400" y="4034813"/>
            <a:ext cx="5867400" cy="2518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1005</Words>
  <Application>Microsoft Office PowerPoint</Application>
  <PresentationFormat>On-screen Show (4:3)</PresentationFormat>
  <Paragraphs>64</Paragraphs>
  <Slides>17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MS Mincho</vt:lpstr>
      <vt:lpstr>Symbol</vt:lpstr>
      <vt:lpstr>Times New Roman</vt:lpstr>
      <vt:lpstr>Office Theme</vt:lpstr>
      <vt:lpstr>Equation</vt:lpstr>
      <vt:lpstr>PowerPoint Presentation</vt:lpstr>
      <vt:lpstr>DETYRAT KRYESORE TË DINAMIKËS SË  MAKINAVE</vt:lpstr>
      <vt:lpstr>DETYRAT KRYESORE TË DINAMIKËS SË  MAKINAVE</vt:lpstr>
      <vt:lpstr>KARAKTERISTIKAT ENERGJETIKE TË  MAKINAVE</vt:lpstr>
      <vt:lpstr>Barazimi i lëvizjes së makiave</vt:lpstr>
      <vt:lpstr>Barazimi i lëvizjes së makinave</vt:lpstr>
      <vt:lpstr>Barazimi i lëvizjes së makinave</vt:lpstr>
      <vt:lpstr>Regjimi i punës së makinës </vt:lpstr>
      <vt:lpstr>Regjimi i punës së makinës </vt:lpstr>
      <vt:lpstr>Regjimi i punës së makinës </vt:lpstr>
      <vt:lpstr>Regjimi i punës së makinës </vt:lpstr>
      <vt:lpstr>Regjimi i punës së makinës</vt:lpstr>
      <vt:lpstr>Regjimi i punës së makinës</vt:lpstr>
      <vt:lpstr>Regjimi i punës së makinës</vt:lpstr>
      <vt:lpstr>Regjimi i punës së makinës</vt:lpstr>
      <vt:lpstr>Regjimi i punës së makinës</vt:lpstr>
      <vt:lpstr>Ju falemnderit!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Arbnor Pajaziti</dc:creator>
  <cp:lastModifiedBy>PC</cp:lastModifiedBy>
  <cp:revision>75</cp:revision>
  <dcterms:created xsi:type="dcterms:W3CDTF">2006-08-16T00:00:00Z</dcterms:created>
  <dcterms:modified xsi:type="dcterms:W3CDTF">2021-02-17T20:10:46Z</dcterms:modified>
</cp:coreProperties>
</file>