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22"/>
  </p:notesMasterIdLst>
  <p:sldIdLst>
    <p:sldId id="256" r:id="rId2"/>
    <p:sldId id="257" r:id="rId3"/>
    <p:sldId id="260" r:id="rId4"/>
    <p:sldId id="262" r:id="rId5"/>
    <p:sldId id="263" r:id="rId6"/>
    <p:sldId id="269" r:id="rId7"/>
    <p:sldId id="270" r:id="rId8"/>
    <p:sldId id="271" r:id="rId9"/>
    <p:sldId id="272" r:id="rId10"/>
    <p:sldId id="275" r:id="rId11"/>
    <p:sldId id="277" r:id="rId12"/>
    <p:sldId id="273" r:id="rId13"/>
    <p:sldId id="276" r:id="rId14"/>
    <p:sldId id="274" r:id="rId15"/>
    <p:sldId id="264" r:id="rId16"/>
    <p:sldId id="265" r:id="rId17"/>
    <p:sldId id="266" r:id="rId18"/>
    <p:sldId id="267" r:id="rId19"/>
    <p:sldId id="261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2" autoAdjust="0"/>
    <p:restoredTop sz="94660"/>
  </p:normalViewPr>
  <p:slideViewPr>
    <p:cSldViewPr snapToGrid="0">
      <p:cViewPr varScale="1">
        <p:scale>
          <a:sx n="66" d="100"/>
          <a:sy n="66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A6986-794D-46BC-B41D-B37F31300220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A59E6-94C2-413B-97AA-957270F7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0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59E6-94C2-413B-97AA-957270F713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7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129A-479B-4853-A720-C4729D7B65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31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4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87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48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28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50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8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75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1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1" y="21247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37314"/>
          </a:xfrm>
        </p:spPr>
        <p:txBody>
          <a:bodyPr>
            <a:normAutofit/>
          </a:bodyPr>
          <a:lstStyle>
            <a:lvl1pPr algn="l">
              <a:defRPr sz="3600" b="1" cap="small" baseline="0">
                <a:solidFill>
                  <a:srgbClr val="C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98344"/>
            <a:ext cx="10363826" cy="3424107"/>
          </a:xfrm>
        </p:spPr>
        <p:txBody>
          <a:bodyPr/>
          <a:lstStyle>
            <a:lvl1pPr>
              <a:defRPr sz="2400" b="1" cap="none" baseline="0">
                <a:solidFill>
                  <a:srgbClr val="002060"/>
                </a:solidFill>
              </a:defRPr>
            </a:lvl1pPr>
            <a:lvl2pPr>
              <a:defRPr cap="none" baseline="0">
                <a:solidFill>
                  <a:srgbClr val="002060"/>
                </a:solidFill>
              </a:defRPr>
            </a:lvl2pPr>
            <a:lvl3pPr>
              <a:defRPr cap="none" baseline="0">
                <a:solidFill>
                  <a:srgbClr val="002060"/>
                </a:solidFill>
              </a:defRPr>
            </a:lvl3pPr>
            <a:lvl4pPr>
              <a:defRPr cap="none" baseline="0">
                <a:solidFill>
                  <a:srgbClr val="002060"/>
                </a:solidFill>
              </a:defRPr>
            </a:lvl4pPr>
            <a:lvl5pPr>
              <a:defRPr cap="none" baseline="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07024" y="6235371"/>
            <a:ext cx="27432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7/2/2016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6235372"/>
            <a:ext cx="6672887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Prishtina International Summer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70587" y="6225758"/>
            <a:ext cx="764215" cy="365125"/>
          </a:xfrm>
        </p:spPr>
        <p:txBody>
          <a:bodyPr/>
          <a:lstStyle>
            <a:lvl1pPr>
              <a:defRPr sz="1200"/>
            </a:lvl1pPr>
          </a:lstStyle>
          <a:p>
            <a:fld id="{37EE0580-9E63-4D0A-9FB5-1B4D75C7E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3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2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2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9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6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37541" y="624840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5514" y="6241863"/>
            <a:ext cx="6672887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2155" y="6241862"/>
            <a:ext cx="764215" cy="365125"/>
          </a:xfrm>
        </p:spPr>
        <p:txBody>
          <a:bodyPr/>
          <a:lstStyle>
            <a:lvl1pPr>
              <a:defRPr sz="1400"/>
            </a:lvl1pPr>
          </a:lstStyle>
          <a:p>
            <a:fld id="{37EE0580-9E63-4D0A-9FB5-1B4D75C7E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4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6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9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arduino.cc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founder.com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nfounder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g0pSfyXOXj8" TargetMode="External"/><Relationship Id="rId13" Type="http://schemas.openxmlformats.org/officeDocument/2006/relationships/hyperlink" Target="http://www.youtube.com/watch?v=5v5A3j7Rrco" TargetMode="External"/><Relationship Id="rId3" Type="http://schemas.openxmlformats.org/officeDocument/2006/relationships/hyperlink" Target="http://www.youtube.com/watch?v=fCxzA9_kg6s" TargetMode="External"/><Relationship Id="rId7" Type="http://schemas.openxmlformats.org/officeDocument/2006/relationships/hyperlink" Target="http://www.youtube.com/watch?v=TtZEZYQG0xk" TargetMode="External"/><Relationship Id="rId12" Type="http://schemas.openxmlformats.org/officeDocument/2006/relationships/hyperlink" Target="http://www.youtube.com/watch?v=CRJUdf5TTQQ" TargetMode="External"/><Relationship Id="rId2" Type="http://schemas.openxmlformats.org/officeDocument/2006/relationships/hyperlink" Target="http://www.youtube.com/watch?annotation_id=channel:51e09272-0-2908-8e47-47d7b3a8cc4&amp;feature=iv&amp;src_vid=_LCCGFSMOr4&amp;v=dcyy6fHLkhg" TargetMode="External"/><Relationship Id="rId16" Type="http://schemas.openxmlformats.org/officeDocument/2006/relationships/hyperlink" Target="http://www.youtube.com/watch?v=CoG_Czyr7z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js4TK0U848I" TargetMode="External"/><Relationship Id="rId11" Type="http://schemas.openxmlformats.org/officeDocument/2006/relationships/hyperlink" Target="http://www.youtube.com/watch?v=vKVNmA8C6m8" TargetMode="External"/><Relationship Id="rId5" Type="http://schemas.openxmlformats.org/officeDocument/2006/relationships/hyperlink" Target="http://www.youtube.com/watch?v=abWCy_aOSwY" TargetMode="External"/><Relationship Id="rId15" Type="http://schemas.openxmlformats.org/officeDocument/2006/relationships/hyperlink" Target="http://www.youtube.com/watch?v=oIiDseJO4dM" TargetMode="External"/><Relationship Id="rId10" Type="http://schemas.openxmlformats.org/officeDocument/2006/relationships/hyperlink" Target="http://www.youtube.com/watch?v=1nO2SSExEnQ" TargetMode="External"/><Relationship Id="rId4" Type="http://schemas.openxmlformats.org/officeDocument/2006/relationships/hyperlink" Target="http://www.youtube.com/watch?v=_LCCGFSMOr4" TargetMode="External"/><Relationship Id="rId9" Type="http://schemas.openxmlformats.org/officeDocument/2006/relationships/hyperlink" Target="http://www.youtube.com/watch?v=GJX0BRUagCg" TargetMode="External"/><Relationship Id="rId14" Type="http://schemas.openxmlformats.org/officeDocument/2006/relationships/hyperlink" Target="http://www.youtube.com/watch?v=gIlSLwcbeT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ostco%20wholesale\Documents\Arduino\Arduino%20ECE4572\A%20ArduiKit%20ElectrKit%20Procure\&#160;&#160;&#160;&#160;&#160;%09&#160;&#160;%20https:\www.adafruit.com\" TargetMode="External"/><Relationship Id="rId2" Type="http://schemas.openxmlformats.org/officeDocument/2006/relationships/hyperlink" Target="http://www.arduinos.cc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parkfun.com/" TargetMode="External"/><Relationship Id="rId5" Type="http://schemas.openxmlformats.org/officeDocument/2006/relationships/hyperlink" Target="http://www.amazon.com/" TargetMode="External"/><Relationship Id="rId4" Type="http://schemas.openxmlformats.org/officeDocument/2006/relationships/hyperlink" Target="http://www.digikey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tagelectronics.com/?p=75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6924" y="548775"/>
            <a:ext cx="8915399" cy="2262781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solidFill>
                  <a:srgbClr val="002060"/>
                </a:solidFill>
              </a:rPr>
              <a:t>Mechatronics -</a:t>
            </a:r>
            <a:br>
              <a:rPr lang="en-US" sz="5400" b="1" dirty="0" smtClean="0">
                <a:solidFill>
                  <a:srgbClr val="002060"/>
                </a:solidFill>
              </a:rPr>
            </a:br>
            <a:r>
              <a:rPr lang="en-US" sz="5400" b="1" dirty="0" smtClean="0">
                <a:solidFill>
                  <a:srgbClr val="002060"/>
                </a:solidFill>
              </a:rPr>
              <a:t>Hands-on Approach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6924" y="3098977"/>
            <a:ext cx="8697485" cy="249687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Prof Ka C Cheok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C00000"/>
                </a:solidFill>
              </a:rPr>
              <a:t>Electrical &amp; Computer Engineering </a:t>
            </a:r>
            <a:r>
              <a:rPr lang="en-US" sz="1600" b="1" dirty="0" err="1" smtClean="0">
                <a:solidFill>
                  <a:srgbClr val="C00000"/>
                </a:solidFill>
              </a:rPr>
              <a:t>Dept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C00000"/>
                </a:solidFill>
              </a:rPr>
              <a:t>Oakland University, Rochester, MI, USA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b="1" dirty="0" smtClean="0">
              <a:solidFill>
                <a:srgbClr val="0070C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Prof Arbnor Pajaziti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C00000"/>
                </a:solidFill>
              </a:rPr>
              <a:t>Mechanical Engineering</a:t>
            </a:r>
            <a:endParaRPr lang="en-US" sz="1600" b="1" dirty="0">
              <a:solidFill>
                <a:srgbClr val="C0000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C00000"/>
                </a:solidFill>
              </a:rPr>
              <a:t>University of Prishtina, Prishtina, Kosovo</a:t>
            </a:r>
            <a:endParaRPr lang="en-US" sz="1600" b="1" dirty="0">
              <a:solidFill>
                <a:srgbClr val="C0000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129A-479B-4853-A720-C4729D7B658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5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5514" y="967464"/>
            <a:ext cx="2606769" cy="50783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DOWNLOAD</a:t>
            </a:r>
            <a:endParaRPr lang="en-US" b="1" u="sng" dirty="0"/>
          </a:p>
          <a:p>
            <a:endParaRPr lang="en-US" b="1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www.Arduino.cc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Download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Windows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Zip file download </a:t>
            </a:r>
          </a:p>
          <a:p>
            <a:pPr lvl="1"/>
            <a:r>
              <a:rPr lang="en-US" dirty="0" smtClean="0"/>
              <a:t>(several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u="sng" dirty="0" smtClean="0"/>
              <a:t>EXTRACT</a:t>
            </a:r>
          </a:p>
          <a:p>
            <a:endParaRPr lang="en-US" b="1" u="sng" dirty="0" smtClean="0"/>
          </a:p>
          <a:p>
            <a:pPr lvl="1"/>
            <a:r>
              <a:rPr lang="en-US" dirty="0" smtClean="0"/>
              <a:t>Extract all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Specify a directory</a:t>
            </a:r>
          </a:p>
          <a:p>
            <a:pPr lvl="1"/>
            <a:r>
              <a:rPr lang="en-US" dirty="0" smtClean="0"/>
              <a:t>(several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23245" y="967464"/>
            <a:ext cx="3532207" cy="37856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START UP ARDUINO</a:t>
            </a:r>
          </a:p>
          <a:p>
            <a:endParaRPr lang="en-US" sz="1600" b="1" u="sng" dirty="0" smtClean="0"/>
          </a:p>
          <a:p>
            <a:pPr lvl="1"/>
            <a:r>
              <a:rPr lang="en-US" sz="1600" dirty="0" smtClean="0"/>
              <a:t>Open up (execute) Arduino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File </a:t>
            </a:r>
            <a:r>
              <a:rPr lang="en-US" sz="1600" dirty="0" smtClean="0">
                <a:sym typeface="Wingdings" panose="05000000000000000000" pitchFamily="2" charset="2"/>
              </a:rPr>
              <a:t>  Save   </a:t>
            </a:r>
            <a:r>
              <a:rPr lang="en-US" sz="1600" dirty="0" err="1" smtClean="0">
                <a:sym typeface="Wingdings" panose="05000000000000000000" pitchFamily="2" charset="2"/>
              </a:rPr>
              <a:t>SpecifyFileName</a:t>
            </a:r>
            <a:endParaRPr lang="en-US" sz="1600" dirty="0" smtClean="0">
              <a:sym typeface="Wingdings" panose="05000000000000000000" pitchFamily="2" charset="2"/>
            </a:endParaRPr>
          </a:p>
          <a:p>
            <a:pPr lvl="1"/>
            <a:endParaRPr lang="en-US" sz="1600" dirty="0" smtClean="0">
              <a:sym typeface="Wingdings" panose="05000000000000000000" pitchFamily="2" charset="2"/>
            </a:endParaRPr>
          </a:p>
          <a:p>
            <a:pPr lvl="1"/>
            <a:r>
              <a:rPr lang="en-US" sz="1600" dirty="0" smtClean="0">
                <a:sym typeface="Wingdings" panose="05000000000000000000" pitchFamily="2" charset="2"/>
              </a:rPr>
              <a:t>Compose program shown </a:t>
            </a:r>
          </a:p>
          <a:p>
            <a:pPr lvl="1"/>
            <a:r>
              <a:rPr lang="en-US" sz="1600" dirty="0" smtClean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en-US" sz="1600" dirty="0" smtClean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en-US" sz="1600" dirty="0" smtClean="0">
                <a:sym typeface="Wingdings" panose="05000000000000000000" pitchFamily="2" charset="2"/>
              </a:rPr>
              <a:t>.</a:t>
            </a:r>
            <a:endParaRPr lang="en-US" sz="1600" dirty="0">
              <a:sym typeface="Wingdings" panose="05000000000000000000" pitchFamily="2" charset="2"/>
            </a:endParaRPr>
          </a:p>
          <a:p>
            <a:pPr lvl="1"/>
            <a:r>
              <a:rPr lang="en-US" sz="1600" dirty="0" smtClean="0">
                <a:sym typeface="Wingdings" panose="05000000000000000000" pitchFamily="2" charset="2"/>
              </a:rPr>
              <a:t>Save</a:t>
            </a:r>
          </a:p>
          <a:p>
            <a:pPr lvl="1"/>
            <a:endParaRPr lang="en-US" sz="1600" dirty="0">
              <a:sym typeface="Wingdings" panose="05000000000000000000" pitchFamily="2" charset="2"/>
            </a:endParaRPr>
          </a:p>
          <a:p>
            <a:pPr lvl="1"/>
            <a:r>
              <a:rPr lang="en-US" sz="1600" dirty="0" smtClean="0">
                <a:sym typeface="Wingdings" panose="05000000000000000000" pitchFamily="2" charset="2"/>
              </a:rPr>
              <a:t>Upload   </a:t>
            </a:r>
          </a:p>
          <a:p>
            <a:endParaRPr lang="en-US" sz="1600" dirty="0">
              <a:sym typeface="Wingdings" panose="05000000000000000000" pitchFamily="2" charset="2"/>
            </a:endParaRPr>
          </a:p>
          <a:p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541" y="967464"/>
            <a:ext cx="4018399" cy="41583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958" y="3988254"/>
            <a:ext cx="639046" cy="656318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5820229" y="1509486"/>
            <a:ext cx="2032000" cy="3046682"/>
          </a:xfrm>
          <a:custGeom>
            <a:avLst/>
            <a:gdLst>
              <a:gd name="connsiteX0" fmla="*/ 0 w 2032000"/>
              <a:gd name="connsiteY0" fmla="*/ 2917371 h 3046682"/>
              <a:gd name="connsiteX1" fmla="*/ 740228 w 2032000"/>
              <a:gd name="connsiteY1" fmla="*/ 2409371 h 3046682"/>
              <a:gd name="connsiteX2" fmla="*/ 986971 w 2032000"/>
              <a:gd name="connsiteY2" fmla="*/ 2946400 h 3046682"/>
              <a:gd name="connsiteX3" fmla="*/ 2032000 w 2032000"/>
              <a:gd name="connsiteY3" fmla="*/ 0 h 304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3046682">
                <a:moveTo>
                  <a:pt x="0" y="2917371"/>
                </a:moveTo>
                <a:cubicBezTo>
                  <a:pt x="287866" y="2660952"/>
                  <a:pt x="575733" y="2404533"/>
                  <a:pt x="740228" y="2409371"/>
                </a:cubicBezTo>
                <a:cubicBezTo>
                  <a:pt x="904723" y="2414209"/>
                  <a:pt x="771676" y="3347962"/>
                  <a:pt x="986971" y="2946400"/>
                </a:cubicBezTo>
                <a:cubicBezTo>
                  <a:pt x="1202266" y="2544838"/>
                  <a:pt x="1617133" y="1272419"/>
                  <a:pt x="2032000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9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" y="1611127"/>
            <a:ext cx="5286152" cy="4927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428" y="1243572"/>
            <a:ext cx="6722971" cy="54496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2965" y="827185"/>
            <a:ext cx="6609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May or may not need to update the driver for the Uno</a:t>
            </a:r>
            <a:endParaRPr lang="en-US" b="1" u="sng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79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353" y="304800"/>
            <a:ext cx="5743575" cy="5943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4100" y="598649"/>
            <a:ext cx="2194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small" dirty="0" smtClean="0">
                <a:solidFill>
                  <a:srgbClr val="FF0000"/>
                </a:solidFill>
                <a:latin typeface="Calibri" panose="020F0502020204030204" pitchFamily="34" charset="0"/>
              </a:rPr>
              <a:t>Software Side</a:t>
            </a:r>
            <a:endParaRPr lang="en-US" sz="2800" b="1" cap="small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0012" y="1934560"/>
            <a:ext cx="2938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small" dirty="0" smtClean="0">
                <a:solidFill>
                  <a:srgbClr val="002060"/>
                </a:solidFill>
                <a:latin typeface="Calibri" panose="020F0502020204030204" pitchFamily="34" charset="0"/>
              </a:rPr>
              <a:t>Basic Required Sections of an Arduino Sketch (program)</a:t>
            </a:r>
          </a:p>
        </p:txBody>
      </p:sp>
      <p:sp>
        <p:nvSpPr>
          <p:cNvPr id="8" name="Left Brace 7"/>
          <p:cNvSpPr/>
          <p:nvPr/>
        </p:nvSpPr>
        <p:spPr>
          <a:xfrm>
            <a:off x="5370286" y="1393371"/>
            <a:ext cx="377371" cy="1059543"/>
          </a:xfrm>
          <a:prstGeom prst="leftBrace">
            <a:avLst>
              <a:gd name="adj1" fmla="val 3910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61957" y="1511684"/>
            <a:ext cx="165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Labels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>
            <a:off x="5339214" y="2580891"/>
            <a:ext cx="408443" cy="771910"/>
          </a:xfrm>
          <a:prstGeom prst="leftBrace">
            <a:avLst>
              <a:gd name="adj1" fmla="val 3910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93837" y="2762007"/>
            <a:ext cx="179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Initialization</a:t>
            </a:r>
            <a:endParaRPr lang="en-US" dirty="0"/>
          </a:p>
        </p:txBody>
      </p:sp>
      <p:sp>
        <p:nvSpPr>
          <p:cNvPr id="12" name="Left Brace 11"/>
          <p:cNvSpPr/>
          <p:nvPr/>
        </p:nvSpPr>
        <p:spPr>
          <a:xfrm>
            <a:off x="5401358" y="3562384"/>
            <a:ext cx="377371" cy="1059543"/>
          </a:xfrm>
          <a:prstGeom prst="leftBrace">
            <a:avLst>
              <a:gd name="adj1" fmla="val 3910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93029" y="3901733"/>
            <a:ext cx="165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Looping statements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86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00" y="642749"/>
            <a:ext cx="5019675" cy="5781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883" y="928914"/>
            <a:ext cx="5286722" cy="48442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25772" y="458083"/>
            <a:ext cx="43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Click on Help in the Sketch Menu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61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58271" y="424478"/>
            <a:ext cx="74835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small" dirty="0" smtClean="0">
                <a:solidFill>
                  <a:srgbClr val="FF0000"/>
                </a:solidFill>
                <a:latin typeface="Calibri" panose="020F0502020204030204" pitchFamily="34" charset="0"/>
              </a:rPr>
              <a:t>Explore Learning from Examples, Tutorials, Videos</a:t>
            </a:r>
            <a:endParaRPr lang="en-US" sz="2800" b="1" cap="small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41" y="1301380"/>
            <a:ext cx="3523803" cy="422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219" y="947698"/>
            <a:ext cx="5408522" cy="389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52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15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68280" y="496341"/>
            <a:ext cx="6161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Arduinos – Getting Started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464" y="2525485"/>
            <a:ext cx="5266578" cy="319338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61607" y="1920887"/>
            <a:ext cx="5831994" cy="40424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68280" y="1307076"/>
            <a:ext cx="8354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SunFounder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Project 1602 LCD Starter Kit For Arduino UNO R3       US$43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33548" y="240204"/>
            <a:ext cx="43121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  <a:ea typeface="Times New Roman" panose="02020603050405020304" pitchFamily="18" charset="0"/>
              </a:rPr>
              <a:t>“If you want to learn to swim, jump into the water</a:t>
            </a:r>
            <a:r>
              <a:rPr lang="en-US" sz="1600" b="1" i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.” 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7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43" y="560069"/>
            <a:ext cx="8157028" cy="5323205"/>
          </a:xfrm>
          <a:prstGeom prst="rect">
            <a:avLst/>
          </a:prstGeom>
        </p:spPr>
      </p:pic>
      <p:sp>
        <p:nvSpPr>
          <p:cNvPr id="8" name="Rectangle 7">
            <a:hlinkClick r:id="rId3"/>
          </p:cNvPr>
          <p:cNvSpPr/>
          <p:nvPr/>
        </p:nvSpPr>
        <p:spPr>
          <a:xfrm>
            <a:off x="3319208" y="190737"/>
            <a:ext cx="2361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hlinkClick r:id="rId3"/>
              </a:rPr>
              <a:t>www.sunfounder.com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66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2" y="211937"/>
            <a:ext cx="10522858" cy="555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206" y="478971"/>
            <a:ext cx="9942912" cy="521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6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19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05304" y="370509"/>
            <a:ext cx="8531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hlinkClick r:id="rId2"/>
              </a:rPr>
              <a:t>www.sunfounder.com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Select </a:t>
            </a:r>
            <a:r>
              <a:rPr lang="en-US" b="1" dirty="0" smtClean="0">
                <a:solidFill>
                  <a:srgbClr val="002060"/>
                </a:solidFill>
              </a:rPr>
              <a:t>Learn </a:t>
            </a:r>
            <a:r>
              <a:rPr lang="en-US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 Get Tutorial</a:t>
            </a:r>
            <a:r>
              <a:rPr lang="en-US" b="1" dirty="0" smtClean="0">
                <a:solidFill>
                  <a:srgbClr val="002060"/>
                </a:solidFill>
              </a:rPr>
              <a:t>      </a:t>
            </a:r>
            <a:r>
              <a:rPr lang="en-US" dirty="0" smtClean="0">
                <a:solidFill>
                  <a:srgbClr val="002060"/>
                </a:solidFill>
              </a:rPr>
              <a:t>Get tutorials and watch videos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Select </a:t>
            </a:r>
            <a:r>
              <a:rPr lang="en-US" b="1" dirty="0" smtClean="0">
                <a:solidFill>
                  <a:srgbClr val="002060"/>
                </a:solidFill>
              </a:rPr>
              <a:t>Basic Kit for Arduino      </a:t>
            </a:r>
            <a:r>
              <a:rPr lang="en-US" dirty="0" smtClean="0">
                <a:solidFill>
                  <a:srgbClr val="002060"/>
                </a:solidFill>
              </a:rPr>
              <a:t>Get to Lessons for the Basic Kit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226516"/>
              </p:ext>
            </p:extLst>
          </p:nvPr>
        </p:nvGraphicFramePr>
        <p:xfrm>
          <a:off x="837905" y="1437725"/>
          <a:ext cx="10178436" cy="4121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2812"/>
                <a:gridCol w="3392812"/>
                <a:gridCol w="3392812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Software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Hardware</a:t>
                      </a:r>
                      <a:endParaRPr lang="en-US" sz="1400" dirty="0"/>
                    </a:p>
                  </a:txBody>
                  <a:tcPr/>
                </a:tc>
              </a:tr>
              <a:tr h="33955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Lesson 1 Button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rgbClr val="002060"/>
                          </a:solidFill>
                        </a:rPr>
                        <a:t>pinMode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400" dirty="0" err="1" smtClean="0">
                          <a:solidFill>
                            <a:srgbClr val="002060"/>
                          </a:solidFill>
                        </a:rPr>
                        <a:t>digitalRead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400" dirty="0" err="1" smtClean="0">
                          <a:solidFill>
                            <a:srgbClr val="002060"/>
                          </a:solidFill>
                        </a:rPr>
                        <a:t>digitalWrite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Pin D12,  Pin D13</a:t>
                      </a:r>
                      <a:endParaRPr lang="en-US" sz="1400" dirty="0"/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Lesson 2 Flowing LED Lights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3193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Lesson 3 Buzzer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261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Lesson 4 </a:t>
                      </a:r>
                      <a:r>
                        <a:rPr lang="en-US" sz="1400" b="1" dirty="0" err="1" smtClean="0">
                          <a:solidFill>
                            <a:srgbClr val="002060"/>
                          </a:solidFill>
                        </a:rPr>
                        <a:t>Photoresistor</a:t>
                      </a:r>
                      <a:endParaRPr lang="en-US" sz="1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3033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Lesson 5 RGB 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2663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Lesson 6 Relay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3338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Lesson 7 Tilt-Switch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Lesson 8 Servo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93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Lesson 9 LCD1602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Lesson 10 </a:t>
                      </a:r>
                      <a:r>
                        <a:rPr lang="en-US" sz="1400" b="1" dirty="0" err="1" smtClean="0">
                          <a:solidFill>
                            <a:srgbClr val="002060"/>
                          </a:solidFill>
                        </a:rPr>
                        <a:t>Thermister</a:t>
                      </a:r>
                      <a:endParaRPr lang="en-US" sz="1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Lesson 11Voltmeter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177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Lesson 12 Automatic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</a:rPr>
                        <a:t> Tracking Light Source</a:t>
                      </a:r>
                      <a:endParaRPr lang="en-US" sz="1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7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90" y="714563"/>
            <a:ext cx="10058400" cy="685800"/>
          </a:xfrm>
        </p:spPr>
        <p:txBody>
          <a:bodyPr>
            <a:noAutofit/>
          </a:bodyPr>
          <a:lstStyle/>
          <a:p>
            <a:r>
              <a:rPr lang="en-US" b="1" dirty="0" smtClean="0"/>
              <a:t>Scope of this Course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76402" y="1563160"/>
            <a:ext cx="10058400" cy="42860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Overview of Mechatronics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Microcontrollers – Intro to Arduino &amp; hands-on assignments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Microcomputers &amp; Microcontrollers – Matlab + Arduino combo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Feedback Control System – Simple closed-loop examples 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Matlab Video Processing &amp; Simulink Computer Vision – Examples &amp; demos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Auto-Target Tracking Servo-System – Matlab + Arduino experiment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Modeling</a:t>
            </a:r>
            <a:r>
              <a:rPr lang="en-US" sz="2000" dirty="0">
                <a:latin typeface="Calibri" panose="020F0502020204030204" pitchFamily="34" charset="0"/>
              </a:rPr>
              <a:t>, Simulation &amp; Visualization of Mechatronics </a:t>
            </a:r>
            <a:r>
              <a:rPr lang="en-US" sz="2000" dirty="0" smtClean="0">
                <a:latin typeface="Calibri" panose="020F0502020204030204" pitchFamily="34" charset="0"/>
              </a:rPr>
              <a:t>- Matlab Simscape</a:t>
            </a: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Other Aspects of Mechatronics</a:t>
            </a: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/>
              <a:t>7/2/2016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Prishtina International Summer University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z="1400" smtClean="0"/>
              <a:t>2</a:t>
            </a:fld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7596865" y="738291"/>
            <a:ext cx="32657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Tell me and I will forget; </a:t>
            </a:r>
            <a:endParaRPr lang="en-US" sz="1400" b="1" i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show </a:t>
            </a:r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 and I will remember; </a:t>
            </a:r>
            <a:endParaRPr lang="en-US" sz="1400" b="1" i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but </a:t>
            </a:r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involve me and I will understand.</a:t>
            </a:r>
            <a:endParaRPr lang="en-US" sz="14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6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20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57807" y="1237962"/>
            <a:ext cx="86143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Book </a:t>
            </a:r>
            <a:r>
              <a:rPr lang="en-US" sz="1600" b="1" dirty="0" smtClean="0"/>
              <a:t>by Exploring Arduino </a:t>
            </a:r>
            <a:r>
              <a:rPr lang="en-US" sz="1600" dirty="0" smtClean="0"/>
              <a:t>by </a:t>
            </a:r>
            <a:r>
              <a:rPr lang="en-US" sz="1600" b="1" dirty="0" smtClean="0"/>
              <a:t>Jeremy Blum</a:t>
            </a:r>
          </a:p>
          <a:p>
            <a:endParaRPr lang="en-US" sz="1600" dirty="0"/>
          </a:p>
          <a:p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www.youtube.com/watch?annotation_id=channel%3A51e09272-0-2908-8e47-47d7b3a8cc4&amp;feature=iv&amp;src_vid</a:t>
            </a:r>
            <a:r>
              <a:rPr lang="en-US" sz="1600" dirty="0">
                <a:hlinkClick r:id="rId2"/>
              </a:rPr>
              <a:t>=_</a:t>
            </a:r>
            <a:r>
              <a:rPr lang="en-US" sz="1600" dirty="0" smtClean="0">
                <a:hlinkClick r:id="rId2"/>
              </a:rPr>
              <a:t>LCCGFSMOr4&amp;v=dcyy6fHLkhg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1285713" y="2439179"/>
            <a:ext cx="91864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Tutorial 1 Getting acquainted </a:t>
            </a:r>
            <a:r>
              <a:rPr lang="en-US" sz="1400" dirty="0"/>
              <a:t>with Arduino	</a:t>
            </a: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www.youtube.com/watch?v=fCxzA9_kg6s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Tutorial 2 Buttons, PWM </a:t>
            </a:r>
            <a:r>
              <a:rPr lang="en-US" sz="1400" dirty="0"/>
              <a:t>and Function	 </a:t>
            </a:r>
            <a:r>
              <a:rPr lang="en-US" sz="1400" dirty="0" smtClean="0"/>
              <a:t>	</a:t>
            </a:r>
            <a:r>
              <a:rPr lang="en-US" sz="1400" dirty="0" smtClean="0">
                <a:hlinkClick r:id="rId4"/>
              </a:rPr>
              <a:t>http</a:t>
            </a:r>
            <a:r>
              <a:rPr lang="en-US" sz="1400" dirty="0">
                <a:hlinkClick r:id="rId4"/>
              </a:rPr>
              <a:t>://www.youtube.com/watch?v=_</a:t>
            </a:r>
            <a:r>
              <a:rPr lang="en-US" sz="1400" dirty="0" smtClean="0">
                <a:hlinkClick r:id="rId4"/>
              </a:rPr>
              <a:t>LCCGFSMOr4</a:t>
            </a:r>
            <a:endParaRPr lang="en-US" sz="1400" dirty="0" smtClean="0"/>
          </a:p>
          <a:p>
            <a:r>
              <a:rPr lang="en-US" sz="1400" dirty="0" smtClean="0"/>
              <a:t>Tutorial 3 Electrical </a:t>
            </a:r>
            <a:r>
              <a:rPr lang="en-US" sz="1400" dirty="0"/>
              <a:t>Engineering Basics	 </a:t>
            </a:r>
            <a:r>
              <a:rPr lang="en-US" sz="1400" dirty="0" smtClean="0"/>
              <a:t>	</a:t>
            </a:r>
            <a:r>
              <a:rPr lang="en-US" sz="1400" dirty="0" smtClean="0">
                <a:hlinkClick r:id="rId5"/>
              </a:rPr>
              <a:t>http</a:t>
            </a:r>
            <a:r>
              <a:rPr lang="en-US" sz="1400" dirty="0">
                <a:hlinkClick r:id="rId5"/>
              </a:rPr>
              <a:t>://</a:t>
            </a:r>
            <a:r>
              <a:rPr lang="en-US" sz="1400" dirty="0" smtClean="0">
                <a:hlinkClick r:id="rId5"/>
              </a:rPr>
              <a:t>www.youtube.com/watch?v=abWCy_aOSwY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Tutorial 4 </a:t>
            </a:r>
            <a:r>
              <a:rPr lang="en-US" sz="1400" dirty="0"/>
              <a:t>Analog Inputs			</a:t>
            </a:r>
            <a:r>
              <a:rPr lang="en-US" sz="1400" dirty="0" smtClean="0">
                <a:hlinkClick r:id="rId6"/>
              </a:rPr>
              <a:t>http</a:t>
            </a:r>
            <a:r>
              <a:rPr lang="en-US" sz="1400" dirty="0">
                <a:hlinkClick r:id="rId6"/>
              </a:rPr>
              <a:t>://</a:t>
            </a:r>
            <a:r>
              <a:rPr lang="en-US" sz="1400" dirty="0" smtClean="0">
                <a:hlinkClick r:id="rId6"/>
              </a:rPr>
              <a:t>www.youtube.com/watch?v=js4TK0U848I</a:t>
            </a:r>
            <a:r>
              <a:rPr lang="en-US" sz="1400" dirty="0" smtClean="0"/>
              <a:t>  </a:t>
            </a:r>
            <a:endParaRPr lang="en-US" sz="1400" dirty="0"/>
          </a:p>
          <a:p>
            <a:r>
              <a:rPr lang="en-US" sz="1400" dirty="0" smtClean="0"/>
              <a:t>Tutorial 5 Motors </a:t>
            </a:r>
            <a:r>
              <a:rPr lang="en-US" sz="1400" dirty="0"/>
              <a:t>and Transistors  		</a:t>
            </a:r>
            <a:r>
              <a:rPr lang="en-US" sz="1400" dirty="0" smtClean="0">
                <a:hlinkClick r:id="rId7"/>
              </a:rPr>
              <a:t>http</a:t>
            </a:r>
            <a:r>
              <a:rPr lang="en-US" sz="1400" dirty="0">
                <a:hlinkClick r:id="rId7"/>
              </a:rPr>
              <a:t>://</a:t>
            </a:r>
            <a:r>
              <a:rPr lang="en-US" sz="1400" dirty="0" smtClean="0">
                <a:hlinkClick r:id="rId7"/>
              </a:rPr>
              <a:t>www.youtube.com/watch?v=TtZEZYQG0xk</a:t>
            </a:r>
            <a:endParaRPr lang="en-US" sz="1400" dirty="0" smtClean="0"/>
          </a:p>
          <a:p>
            <a:r>
              <a:rPr lang="en-US" sz="1400" dirty="0" smtClean="0"/>
              <a:t>Tutorial 6 Serial Communication </a:t>
            </a:r>
            <a:r>
              <a:rPr lang="en-US" sz="1400" dirty="0"/>
              <a:t>&amp; Processing 	</a:t>
            </a:r>
            <a:r>
              <a:rPr lang="en-US" sz="1400" dirty="0" smtClean="0">
                <a:hlinkClick r:id="rId8"/>
              </a:rPr>
              <a:t>http</a:t>
            </a:r>
            <a:r>
              <a:rPr lang="en-US" sz="1400" dirty="0">
                <a:hlinkClick r:id="rId8"/>
              </a:rPr>
              <a:t>://</a:t>
            </a:r>
            <a:r>
              <a:rPr lang="en-US" sz="1400" dirty="0" smtClean="0">
                <a:hlinkClick r:id="rId8"/>
              </a:rPr>
              <a:t>www.youtube.com/watch?v=g0pSfyXOXj8</a:t>
            </a:r>
            <a:r>
              <a:rPr lang="en-US" sz="1400" dirty="0" smtClean="0"/>
              <a:t>  </a:t>
            </a:r>
          </a:p>
          <a:p>
            <a:r>
              <a:rPr lang="en-US" sz="1400" dirty="0" smtClean="0"/>
              <a:t>Tutorial 7 I2C Communication </a:t>
            </a:r>
            <a:r>
              <a:rPr lang="en-US" sz="1400" dirty="0"/>
              <a:t>&amp; Processing	</a:t>
            </a:r>
            <a:r>
              <a:rPr lang="en-US" sz="1400" dirty="0" smtClean="0">
                <a:hlinkClick r:id="rId9"/>
              </a:rPr>
              <a:t>http</a:t>
            </a:r>
            <a:r>
              <a:rPr lang="en-US" sz="1400" dirty="0">
                <a:hlinkClick r:id="rId9"/>
              </a:rPr>
              <a:t>://</a:t>
            </a:r>
            <a:r>
              <a:rPr lang="en-US" sz="1400" dirty="0" smtClean="0">
                <a:hlinkClick r:id="rId9"/>
              </a:rPr>
              <a:t>www.youtube.com/watch?v=GJX0BRUagCg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Tutorial 8 </a:t>
            </a:r>
            <a:r>
              <a:rPr lang="en-US" sz="1400" dirty="0"/>
              <a:t>SPI Interfaces			</a:t>
            </a:r>
            <a:r>
              <a:rPr lang="en-US" sz="1400" dirty="0" smtClean="0">
                <a:hlinkClick r:id="rId10"/>
              </a:rPr>
              <a:t>http</a:t>
            </a:r>
            <a:r>
              <a:rPr lang="en-US" sz="1400" dirty="0">
                <a:hlinkClick r:id="rId10"/>
              </a:rPr>
              <a:t>://</a:t>
            </a:r>
            <a:r>
              <a:rPr lang="en-US" sz="1400" dirty="0" smtClean="0">
                <a:hlinkClick r:id="rId10"/>
              </a:rPr>
              <a:t>www.youtube.com/watch?v=1nO2SSExEnQ</a:t>
            </a:r>
            <a:r>
              <a:rPr lang="en-US" sz="1400" dirty="0" smtClean="0"/>
              <a:t> </a:t>
            </a:r>
            <a:endParaRPr lang="en-US" sz="1400" dirty="0"/>
          </a:p>
          <a:p>
            <a:r>
              <a:rPr lang="en-US" sz="1400" dirty="0" smtClean="0"/>
              <a:t>Tutorial 9  Wireless Communication  </a:t>
            </a:r>
            <a:r>
              <a:rPr lang="en-US" sz="1400" dirty="0"/>
              <a:t>	</a:t>
            </a:r>
            <a:r>
              <a:rPr lang="en-US" sz="1400" dirty="0" smtClean="0"/>
              <a:t>	</a:t>
            </a:r>
            <a:r>
              <a:rPr lang="en-US" sz="1400" dirty="0" smtClean="0">
                <a:hlinkClick r:id="rId11"/>
              </a:rPr>
              <a:t>http</a:t>
            </a:r>
            <a:r>
              <a:rPr lang="en-US" sz="1400" dirty="0">
                <a:hlinkClick r:id="rId11"/>
              </a:rPr>
              <a:t>://</a:t>
            </a:r>
            <a:r>
              <a:rPr lang="en-US" sz="1400" dirty="0" smtClean="0">
                <a:hlinkClick r:id="rId11"/>
              </a:rPr>
              <a:t>www.youtube.com/watch?v=vKVNmA8C6m8</a:t>
            </a:r>
            <a:r>
              <a:rPr lang="en-US" sz="1400" dirty="0" smtClean="0"/>
              <a:t> </a:t>
            </a:r>
          </a:p>
          <a:p>
            <a:r>
              <a:rPr lang="en-US" sz="1400" dirty="0"/>
              <a:t>Tutorial </a:t>
            </a:r>
            <a:r>
              <a:rPr lang="en-US" sz="1400" dirty="0" smtClean="0"/>
              <a:t>10 Interrupts &amp;HW </a:t>
            </a:r>
            <a:r>
              <a:rPr lang="en-US" sz="1400" dirty="0" err="1" smtClean="0"/>
              <a:t>Debouncing</a:t>
            </a:r>
            <a:r>
              <a:rPr lang="en-US" sz="1400" dirty="0" smtClean="0"/>
              <a:t> 	</a:t>
            </a:r>
            <a:r>
              <a:rPr lang="en-US" sz="1400" dirty="0" smtClean="0">
                <a:hlinkClick r:id="rId12"/>
              </a:rPr>
              <a:t>http</a:t>
            </a:r>
            <a:r>
              <a:rPr lang="en-US" sz="1400" dirty="0">
                <a:hlinkClick r:id="rId12"/>
              </a:rPr>
              <a:t>://</a:t>
            </a:r>
            <a:r>
              <a:rPr lang="en-US" sz="1400" dirty="0" smtClean="0">
                <a:hlinkClick r:id="rId12"/>
              </a:rPr>
              <a:t>www.youtube.com/watch?v=CRJUdf5TTQQ</a:t>
            </a:r>
            <a:r>
              <a:rPr lang="en-US" sz="1400" dirty="0" smtClean="0"/>
              <a:t> </a:t>
            </a:r>
            <a:endParaRPr lang="en-US" sz="1400" dirty="0"/>
          </a:p>
          <a:p>
            <a:r>
              <a:rPr lang="en-US" sz="1400" dirty="0" smtClean="0"/>
              <a:t>Tutorial 11 SD Card &amp; </a:t>
            </a:r>
            <a:r>
              <a:rPr lang="en-US" sz="1400" dirty="0" err="1" smtClean="0"/>
              <a:t>Datalogging</a:t>
            </a:r>
            <a:r>
              <a:rPr lang="en-US" sz="1400" dirty="0"/>
              <a:t> </a:t>
            </a:r>
            <a:r>
              <a:rPr lang="en-US" sz="1400" dirty="0" smtClean="0"/>
              <a:t>   		</a:t>
            </a:r>
            <a:r>
              <a:rPr lang="en-US" sz="1400" dirty="0" smtClean="0">
                <a:hlinkClick r:id="rId13"/>
              </a:rPr>
              <a:t>http</a:t>
            </a:r>
            <a:r>
              <a:rPr lang="en-US" sz="1400" dirty="0">
                <a:hlinkClick r:id="rId13"/>
              </a:rPr>
              <a:t>://</a:t>
            </a:r>
            <a:r>
              <a:rPr lang="en-US" sz="1400" dirty="0" smtClean="0">
                <a:hlinkClick r:id="rId13"/>
              </a:rPr>
              <a:t>www.youtube.com/watch?v=5v5A3j7Rrco</a:t>
            </a:r>
            <a:r>
              <a:rPr lang="en-US" sz="1400" dirty="0" smtClean="0"/>
              <a:t> </a:t>
            </a:r>
            <a:endParaRPr lang="en-US" sz="1400" dirty="0"/>
          </a:p>
          <a:p>
            <a:r>
              <a:rPr lang="en-US" sz="1400" dirty="0" smtClean="0"/>
              <a:t>Tutorial </a:t>
            </a:r>
            <a:r>
              <a:rPr lang="en-US" sz="1400" dirty="0"/>
              <a:t>12 </a:t>
            </a:r>
            <a:r>
              <a:rPr lang="en-US" sz="1400" dirty="0" smtClean="0"/>
              <a:t>RFID   			</a:t>
            </a:r>
            <a:r>
              <a:rPr lang="en-US" sz="1400" dirty="0" smtClean="0">
                <a:hlinkClick r:id="rId14"/>
              </a:rPr>
              <a:t>http</a:t>
            </a:r>
            <a:r>
              <a:rPr lang="en-US" sz="1400" dirty="0">
                <a:hlinkClick r:id="rId14"/>
              </a:rPr>
              <a:t>://</a:t>
            </a:r>
            <a:r>
              <a:rPr lang="en-US" sz="1400" dirty="0" smtClean="0">
                <a:hlinkClick r:id="rId14"/>
              </a:rPr>
              <a:t>www.youtube.com/watch?v=gIlSLwcbeTU</a:t>
            </a:r>
            <a:endParaRPr lang="en-US" sz="1400" dirty="0" smtClean="0"/>
          </a:p>
          <a:p>
            <a:r>
              <a:rPr lang="en-US" sz="1400" dirty="0" smtClean="0"/>
              <a:t>Tutorial </a:t>
            </a:r>
            <a:r>
              <a:rPr lang="en-US" sz="1400" dirty="0"/>
              <a:t>13 LCD </a:t>
            </a:r>
            <a:r>
              <a:rPr lang="en-US" sz="1400" dirty="0" smtClean="0"/>
              <a:t>   			</a:t>
            </a:r>
            <a:r>
              <a:rPr lang="en-US" sz="1400" dirty="0" smtClean="0">
                <a:hlinkClick r:id="rId15"/>
              </a:rPr>
              <a:t>http</a:t>
            </a:r>
            <a:r>
              <a:rPr lang="en-US" sz="1400" dirty="0">
                <a:hlinkClick r:id="rId15"/>
              </a:rPr>
              <a:t>://</a:t>
            </a:r>
            <a:r>
              <a:rPr lang="en-US" sz="1400" dirty="0" smtClean="0">
                <a:hlinkClick r:id="rId15"/>
              </a:rPr>
              <a:t>www.youtube.com/watch?v=oIiDseJO4dM</a:t>
            </a:r>
            <a:endParaRPr lang="en-US" sz="1400" dirty="0" smtClean="0"/>
          </a:p>
          <a:p>
            <a:r>
              <a:rPr lang="en-US" sz="1400" dirty="0" smtClean="0"/>
              <a:t>Tutorial 14 Holiday Lights </a:t>
            </a:r>
            <a:r>
              <a:rPr lang="en-US" sz="1400" dirty="0"/>
              <a:t>and Sound 	 </a:t>
            </a:r>
            <a:r>
              <a:rPr lang="en-US" sz="1400" dirty="0" smtClean="0"/>
              <a:t>	</a:t>
            </a:r>
            <a:r>
              <a:rPr lang="en-US" sz="1400" dirty="0" smtClean="0">
                <a:hlinkClick r:id="rId16"/>
              </a:rPr>
              <a:t>http</a:t>
            </a:r>
            <a:r>
              <a:rPr lang="en-US" sz="1400" dirty="0">
                <a:hlinkClick r:id="rId16"/>
              </a:rPr>
              <a:t>://</a:t>
            </a:r>
            <a:r>
              <a:rPr lang="en-US" sz="1400" dirty="0" smtClean="0">
                <a:hlinkClick r:id="rId16"/>
              </a:rPr>
              <a:t>www.youtube.com/watch?v=CoG_Czyr7z0</a:t>
            </a:r>
            <a:r>
              <a:rPr lang="en-US" sz="1400" dirty="0" smtClean="0"/>
              <a:t>  </a:t>
            </a:r>
          </a:p>
          <a:p>
            <a:r>
              <a:rPr lang="en-US" sz="1400" dirty="0" smtClean="0"/>
              <a:t>Tutorial 15 </a:t>
            </a:r>
            <a:r>
              <a:rPr lang="en-US" sz="1400" dirty="0"/>
              <a:t>GPS Tracking 			</a:t>
            </a:r>
            <a:r>
              <a:rPr lang="en-US" sz="1400" dirty="0" smtClean="0">
                <a:hlinkClick r:id="rId7"/>
              </a:rPr>
              <a:t>http</a:t>
            </a:r>
            <a:r>
              <a:rPr lang="en-US" sz="1400" dirty="0">
                <a:hlinkClick r:id="rId7"/>
              </a:rPr>
              <a:t>://</a:t>
            </a:r>
            <a:r>
              <a:rPr lang="en-US" sz="1400" dirty="0" smtClean="0">
                <a:hlinkClick r:id="rId7"/>
              </a:rPr>
              <a:t>www.youtube.com/watch?v=TtZEZYQG0xk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1502109" y="621965"/>
            <a:ext cx="8354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</a:rPr>
              <a:t>There are many websites for Arduino tutorials.   For example,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9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630" y="679398"/>
            <a:ext cx="3725541" cy="737314"/>
          </a:xfrm>
        </p:spPr>
        <p:txBody>
          <a:bodyPr/>
          <a:lstStyle/>
          <a:p>
            <a:r>
              <a:rPr lang="en-US" dirty="0" smtClean="0"/>
              <a:t>Mechatronics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File:Mecha workaround.sv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75" y="2192085"/>
            <a:ext cx="3894083" cy="38377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929745" y="904811"/>
            <a:ext cx="4829190" cy="25705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Existing &amp; New Engineering Knowledge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Existing &amp; New Technologies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Capability to Adapt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Creativeness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Teamwork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85119" y="456667"/>
            <a:ext cx="4203084" cy="7373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cap="none" dirty="0" smtClean="0">
                <a:solidFill>
                  <a:srgbClr val="FF0000"/>
                </a:solidFill>
              </a:rPr>
              <a:t>General Background</a:t>
            </a:r>
            <a:endParaRPr lang="en-US" sz="2800" b="1" cap="none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13774" y="1703555"/>
            <a:ext cx="4203084" cy="7373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cap="none" dirty="0" smtClean="0">
                <a:solidFill>
                  <a:srgbClr val="FF0000"/>
                </a:solidFill>
              </a:rPr>
              <a:t>Wide &amp; multi-disciplinary</a:t>
            </a:r>
            <a:endParaRPr lang="en-US" sz="2800" b="1" cap="none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52940" y="4500839"/>
            <a:ext cx="5384800" cy="1323439"/>
          </a:xfrm>
          <a:prstGeom prst="rect">
            <a:avLst/>
          </a:prstGeom>
          <a:ln w="3810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Technologies is advance at a tremendous pace.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It’s difficult to keep up with all the trends. Time &amp; money.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6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would have a purpose and choose a trend.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Keep learning, adapting, applying &amp; anticipating! 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929745" y="3990948"/>
            <a:ext cx="4203084" cy="7373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cap="none" dirty="0" smtClean="0">
                <a:solidFill>
                  <a:srgbClr val="FF0000"/>
                </a:solidFill>
              </a:rPr>
              <a:t>Specialization</a:t>
            </a:r>
            <a:endParaRPr lang="en-US" sz="28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4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Prishtina International Summer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4</a:t>
            </a:fld>
            <a:endParaRPr lang="en-US"/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EE0580-9E63-4D0A-9FB5-1B4D75C7E0E8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0341" y="1454808"/>
            <a:ext cx="5659820" cy="3396668"/>
            <a:chOff x="381000" y="2959325"/>
            <a:chExt cx="4483100" cy="2641942"/>
          </a:xfrm>
        </p:grpSpPr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381000" y="4018505"/>
              <a:ext cx="1142999" cy="91377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Microcomputers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&amp; Microcontrollers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(Hardware &amp; Software)</a:t>
              </a: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1752600" y="3353627"/>
              <a:ext cx="901700" cy="99060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Output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Interface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&amp;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Signal Conditioning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4114800" y="4099180"/>
              <a:ext cx="749300" cy="8001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Physical Plants 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&amp;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Processes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2971800" y="3353627"/>
              <a:ext cx="831850" cy="99060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Electronics Converter &amp; Actuators</a:t>
              </a:r>
            </a:p>
          </p:txBody>
        </p:sp>
        <p:cxnSp>
          <p:nvCxnSpPr>
            <p:cNvPr id="14" name="AutoShape 11"/>
            <p:cNvCxnSpPr>
              <a:cxnSpLocks noChangeShapeType="1"/>
              <a:stCxn id="20" idx="3"/>
              <a:endCxn id="22" idx="1"/>
            </p:cNvCxnSpPr>
            <p:nvPr/>
          </p:nvCxnSpPr>
          <p:spPr bwMode="auto">
            <a:xfrm>
              <a:off x="2654300" y="3848928"/>
              <a:ext cx="317500" cy="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692234" y="2959325"/>
              <a:ext cx="723899" cy="5799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Human Machine Interface</a:t>
              </a:r>
            </a:p>
          </p:txBody>
        </p:sp>
        <p:cxnSp>
          <p:nvCxnSpPr>
            <p:cNvPr id="16" name="AutoShape 14"/>
            <p:cNvCxnSpPr>
              <a:cxnSpLocks noChangeShapeType="1"/>
              <a:endCxn id="19" idx="1"/>
            </p:cNvCxnSpPr>
            <p:nvPr/>
          </p:nvCxnSpPr>
          <p:spPr bwMode="auto">
            <a:xfrm rot="10800000" flipV="1">
              <a:off x="381000" y="3249298"/>
              <a:ext cx="311234" cy="1226094"/>
            </a:xfrm>
            <a:prstGeom prst="bentConnector3">
              <a:avLst>
                <a:gd name="adj1" fmla="val 173450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1758950" y="4704085"/>
              <a:ext cx="901700" cy="8971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Input Interface</a:t>
              </a:r>
              <a:endParaRPr lang="en-US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&amp;</a:t>
              </a:r>
              <a:endParaRPr lang="en-US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Signal Conditioning</a:t>
              </a:r>
              <a:endParaRPr lang="en-US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2971800" y="4704230"/>
              <a:ext cx="831850" cy="88696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  <a:endParaRPr lang="en-US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  <a:endParaRPr lang="en-US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Sensors</a:t>
              </a:r>
              <a:endParaRPr lang="en-US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9" name="Elbow Connector 18"/>
            <p:cNvCxnSpPr>
              <a:stCxn id="22" idx="3"/>
              <a:endCxn id="21" idx="0"/>
            </p:cNvCxnSpPr>
            <p:nvPr/>
          </p:nvCxnSpPr>
          <p:spPr>
            <a:xfrm>
              <a:off x="3803650" y="3848928"/>
              <a:ext cx="685800" cy="250252"/>
            </a:xfrm>
            <a:prstGeom prst="bentConnector2">
              <a:avLst/>
            </a:prstGeom>
            <a:ln w="38100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21" idx="2"/>
            </p:cNvCxnSpPr>
            <p:nvPr/>
          </p:nvCxnSpPr>
          <p:spPr>
            <a:xfrm rot="5400000">
              <a:off x="4022333" y="4680597"/>
              <a:ext cx="248434" cy="685800"/>
            </a:xfrm>
            <a:prstGeom prst="bentConnector2">
              <a:avLst/>
            </a:prstGeom>
            <a:ln w="38100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AutoShape 11"/>
            <p:cNvCxnSpPr>
              <a:cxnSpLocks noChangeShapeType="1"/>
            </p:cNvCxnSpPr>
            <p:nvPr/>
          </p:nvCxnSpPr>
          <p:spPr bwMode="auto">
            <a:xfrm flipH="1">
              <a:off x="2660650" y="5147714"/>
              <a:ext cx="311150" cy="4962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Elbow Connector 21"/>
            <p:cNvCxnSpPr>
              <a:endCxn id="19" idx="2"/>
            </p:cNvCxnSpPr>
            <p:nvPr/>
          </p:nvCxnSpPr>
          <p:spPr>
            <a:xfrm rot="10800000">
              <a:off x="952500" y="4932278"/>
              <a:ext cx="806450" cy="220398"/>
            </a:xfrm>
            <a:prstGeom prst="bentConnector2">
              <a:avLst/>
            </a:prstGeom>
            <a:ln w="38100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19" idx="0"/>
              <a:endCxn id="20" idx="1"/>
            </p:cNvCxnSpPr>
            <p:nvPr/>
          </p:nvCxnSpPr>
          <p:spPr>
            <a:xfrm rot="5400000" flipH="1" flipV="1">
              <a:off x="1267762" y="3533667"/>
              <a:ext cx="169577" cy="800100"/>
            </a:xfrm>
            <a:prstGeom prst="bentConnector2">
              <a:avLst/>
            </a:prstGeom>
            <a:ln w="38100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3920012" y="2959325"/>
              <a:ext cx="914400" cy="4819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Environment</a:t>
              </a:r>
              <a:endParaRPr lang="en-US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Interaction</a:t>
              </a:r>
              <a:endParaRPr lang="en-US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5" name="Elbow Connector 24"/>
            <p:cNvCxnSpPr>
              <a:endCxn id="21" idx="3"/>
            </p:cNvCxnSpPr>
            <p:nvPr/>
          </p:nvCxnSpPr>
          <p:spPr>
            <a:xfrm>
              <a:off x="4834412" y="3200289"/>
              <a:ext cx="29688" cy="1298941"/>
            </a:xfrm>
            <a:prstGeom prst="bentConnector3">
              <a:avLst>
                <a:gd name="adj1" fmla="val 870008"/>
              </a:avLst>
            </a:prstGeom>
            <a:ln w="38100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/>
          <p:cNvSpPr txBox="1">
            <a:spLocks/>
          </p:cNvSpPr>
          <p:nvPr/>
        </p:nvSpPr>
        <p:spPr>
          <a:xfrm>
            <a:off x="1976902" y="586054"/>
            <a:ext cx="3814297" cy="7373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cap="none" dirty="0" smtClean="0">
                <a:solidFill>
                  <a:srgbClr val="FF0000"/>
                </a:solidFill>
              </a:rPr>
              <a:t>System of Functions</a:t>
            </a:r>
            <a:endParaRPr lang="en-US" sz="2800" b="1" cap="none" dirty="0">
              <a:solidFill>
                <a:srgbClr val="FF00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120" y="1138925"/>
            <a:ext cx="3602598" cy="2006710"/>
          </a:xfrm>
          <a:prstGeom prst="rect">
            <a:avLst/>
          </a:prstGeom>
          <a:ln w="28575">
            <a:solidFill>
              <a:srgbClr val="CC3300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751" y="2920286"/>
            <a:ext cx="3602598" cy="2006710"/>
          </a:xfrm>
          <a:prstGeom prst="rect">
            <a:avLst/>
          </a:prstGeom>
          <a:ln w="28575">
            <a:solidFill>
              <a:srgbClr val="CC3300"/>
            </a:solidFill>
          </a:ln>
        </p:spPr>
      </p:pic>
      <p:cxnSp>
        <p:nvCxnSpPr>
          <p:cNvPr id="29" name="Straight Connector 28"/>
          <p:cNvCxnSpPr/>
          <p:nvPr/>
        </p:nvCxnSpPr>
        <p:spPr>
          <a:xfrm>
            <a:off x="10860596" y="1118200"/>
            <a:ext cx="669631" cy="1781361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244120" y="1144026"/>
            <a:ext cx="669631" cy="1781361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236371" y="3145635"/>
            <a:ext cx="669631" cy="1781361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7432808" y="550453"/>
            <a:ext cx="4051436" cy="7373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cap="none" dirty="0" smtClean="0">
                <a:solidFill>
                  <a:srgbClr val="FF0000"/>
                </a:solidFill>
              </a:rPr>
              <a:t>System of Systems</a:t>
            </a:r>
            <a:endParaRPr lang="en-US" sz="2800" b="1" cap="none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00149" y="5078370"/>
            <a:ext cx="43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Complex systems:  Automobile, aircraft, robot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5928" y="4991571"/>
            <a:ext cx="5856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Simple systems:  New technologies,  solid foundation, concepts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371819" y="5442343"/>
            <a:ext cx="3587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Challenges:  Smarter, communications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13774" y="5328548"/>
            <a:ext cx="4306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Challenges:  New applications, smart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38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189617" y="651256"/>
            <a:ext cx="4400349" cy="2664868"/>
            <a:chOff x="381000" y="2959325"/>
            <a:chExt cx="4483100" cy="2641942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81000" y="4018505"/>
              <a:ext cx="1142999" cy="91377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Microcomputers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&amp; Microcontrollers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(Hardware &amp; Software)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752600" y="3353627"/>
              <a:ext cx="901700" cy="99060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Output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Interface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&amp;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Signal Conditioning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114800" y="4099180"/>
              <a:ext cx="749300" cy="8001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Physical Plants 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&amp;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Processes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971800" y="3353627"/>
              <a:ext cx="831850" cy="99060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Electronics Converter &amp; Actuators</a:t>
              </a:r>
            </a:p>
          </p:txBody>
        </p:sp>
        <p:cxnSp>
          <p:nvCxnSpPr>
            <p:cNvPr id="10" name="AutoShape 11"/>
            <p:cNvCxnSpPr>
              <a:cxnSpLocks noChangeShapeType="1"/>
              <a:stCxn id="16" idx="3"/>
              <a:endCxn id="18" idx="1"/>
            </p:cNvCxnSpPr>
            <p:nvPr/>
          </p:nvCxnSpPr>
          <p:spPr bwMode="auto">
            <a:xfrm>
              <a:off x="2654300" y="3848928"/>
              <a:ext cx="317500" cy="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692234" y="2959325"/>
              <a:ext cx="723899" cy="5799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Human Machine Interface</a:t>
              </a:r>
            </a:p>
          </p:txBody>
        </p:sp>
        <p:cxnSp>
          <p:nvCxnSpPr>
            <p:cNvPr id="12" name="AutoShape 14"/>
            <p:cNvCxnSpPr>
              <a:cxnSpLocks noChangeShapeType="1"/>
              <a:endCxn id="15" idx="1"/>
            </p:cNvCxnSpPr>
            <p:nvPr/>
          </p:nvCxnSpPr>
          <p:spPr bwMode="auto">
            <a:xfrm rot="10800000" flipV="1">
              <a:off x="381000" y="3249298"/>
              <a:ext cx="311234" cy="1226094"/>
            </a:xfrm>
            <a:prstGeom prst="bentConnector3">
              <a:avLst>
                <a:gd name="adj1" fmla="val 173450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1758950" y="4704085"/>
              <a:ext cx="901700" cy="8971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Input Interface</a:t>
              </a:r>
              <a:endPara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&amp;</a:t>
              </a:r>
              <a:endPara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Signal Conditioning</a:t>
              </a:r>
              <a:endPara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2971800" y="4704230"/>
              <a:ext cx="831850" cy="88696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  <a:endPara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  <a:endPara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Sensors</a:t>
              </a:r>
              <a:endPara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5" name="Elbow Connector 14"/>
            <p:cNvCxnSpPr>
              <a:stCxn id="18" idx="3"/>
              <a:endCxn id="17" idx="0"/>
            </p:cNvCxnSpPr>
            <p:nvPr/>
          </p:nvCxnSpPr>
          <p:spPr>
            <a:xfrm>
              <a:off x="3803650" y="3848928"/>
              <a:ext cx="685800" cy="250252"/>
            </a:xfrm>
            <a:prstGeom prst="bentConnector2">
              <a:avLst/>
            </a:prstGeom>
            <a:ln w="38100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17" idx="2"/>
            </p:cNvCxnSpPr>
            <p:nvPr/>
          </p:nvCxnSpPr>
          <p:spPr>
            <a:xfrm rot="5400000">
              <a:off x="4022333" y="4680597"/>
              <a:ext cx="248434" cy="685800"/>
            </a:xfrm>
            <a:prstGeom prst="bentConnector2">
              <a:avLst/>
            </a:prstGeom>
            <a:ln w="38100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AutoShape 11"/>
            <p:cNvCxnSpPr>
              <a:cxnSpLocks noChangeShapeType="1"/>
            </p:cNvCxnSpPr>
            <p:nvPr/>
          </p:nvCxnSpPr>
          <p:spPr bwMode="auto">
            <a:xfrm flipH="1">
              <a:off x="2660650" y="5147714"/>
              <a:ext cx="311150" cy="4962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Elbow Connector 17"/>
            <p:cNvCxnSpPr>
              <a:endCxn id="15" idx="2"/>
            </p:cNvCxnSpPr>
            <p:nvPr/>
          </p:nvCxnSpPr>
          <p:spPr>
            <a:xfrm rot="10800000">
              <a:off x="952500" y="4932278"/>
              <a:ext cx="806450" cy="220398"/>
            </a:xfrm>
            <a:prstGeom prst="bentConnector2">
              <a:avLst/>
            </a:prstGeom>
            <a:ln w="38100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15" idx="0"/>
              <a:endCxn id="16" idx="1"/>
            </p:cNvCxnSpPr>
            <p:nvPr/>
          </p:nvCxnSpPr>
          <p:spPr>
            <a:xfrm rot="5400000" flipH="1" flipV="1">
              <a:off x="1267762" y="3533667"/>
              <a:ext cx="169577" cy="800100"/>
            </a:xfrm>
            <a:prstGeom prst="bentConnector2">
              <a:avLst/>
            </a:prstGeom>
            <a:ln w="38100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3920012" y="2959325"/>
              <a:ext cx="914400" cy="4819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Environment</a:t>
              </a:r>
              <a:endPara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Interaction</a:t>
              </a:r>
              <a:endPara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1" name="Elbow Connector 20"/>
            <p:cNvCxnSpPr>
              <a:endCxn id="17" idx="3"/>
            </p:cNvCxnSpPr>
            <p:nvPr/>
          </p:nvCxnSpPr>
          <p:spPr>
            <a:xfrm>
              <a:off x="4834412" y="3200289"/>
              <a:ext cx="29688" cy="1298941"/>
            </a:xfrm>
            <a:prstGeom prst="bentConnector3">
              <a:avLst>
                <a:gd name="adj1" fmla="val 870008"/>
              </a:avLst>
            </a:prstGeom>
            <a:ln w="38100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110223" y="637950"/>
            <a:ext cx="3359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Microcontroller</a:t>
            </a:r>
            <a:endParaRPr lang="en-US" sz="3600" b="1" cap="small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4449" y="4107683"/>
            <a:ext cx="1423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cap="small" dirty="0" smtClean="0">
                <a:solidFill>
                  <a:srgbClr val="002060"/>
                </a:solidFill>
                <a:latin typeface="Calibri" panose="020F0502020204030204" pitchFamily="34" charset="0"/>
              </a:rPr>
              <a:t>Arduinos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7595" y="1387734"/>
            <a:ext cx="63735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hundreds of different microcontrollers introduced in the market over the years. </a:t>
            </a:r>
          </a:p>
          <a:p>
            <a:r>
              <a:rPr lang="en-US" dirty="0" smtClean="0"/>
              <a:t>One that is hugely accepted by enthusiasts and practitioners alike is the family of Arduinos. </a:t>
            </a:r>
          </a:p>
          <a:p>
            <a:r>
              <a:rPr lang="en-US" dirty="0" smtClean="0"/>
              <a:t>Arduinos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Is simple to learn and use, and affordable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Has open-source online tutorials that include codes and videos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Has capability to incorporates latest technologies</a:t>
            </a:r>
          </a:p>
          <a:p>
            <a:r>
              <a:rPr lang="en-US" dirty="0" smtClean="0"/>
              <a:t>However, Arduinos is yet to be used in rigorous critical operations.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29672" y="4217075"/>
            <a:ext cx="37124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http://www.arduinos.cc</a:t>
            </a:r>
            <a:endParaRPr lang="en-US" dirty="0" smtClean="0"/>
          </a:p>
          <a:p>
            <a:r>
              <a:rPr lang="en-US" u="sng" dirty="0">
                <a:hlinkClick r:id="rId3"/>
              </a:rPr>
              <a:t>https://www.adafruit.com/</a:t>
            </a:r>
            <a:r>
              <a:rPr lang="en-US" dirty="0"/>
              <a:t>        </a:t>
            </a:r>
          </a:p>
          <a:p>
            <a:r>
              <a:rPr lang="en-US" u="sng" dirty="0">
                <a:hlinkClick r:id="rId4"/>
              </a:rPr>
              <a:t>http://www.digikey.com/</a:t>
            </a:r>
            <a:endParaRPr lang="en-US" dirty="0"/>
          </a:p>
          <a:p>
            <a:r>
              <a:rPr lang="en-US" u="sng" dirty="0" smtClean="0">
                <a:hlinkClick r:id="rId5"/>
              </a:rPr>
              <a:t>http</a:t>
            </a:r>
            <a:r>
              <a:rPr lang="en-US" u="sng" dirty="0">
                <a:hlinkClick r:id="rId5"/>
              </a:rPr>
              <a:t>://www.amazon.com</a:t>
            </a:r>
            <a:r>
              <a:rPr lang="en-US" u="sng" dirty="0" smtClean="0">
                <a:hlinkClick r:id="rId5"/>
              </a:rPr>
              <a:t>/</a:t>
            </a:r>
            <a:endParaRPr lang="en-US" u="sng" dirty="0" smtClean="0"/>
          </a:p>
          <a:p>
            <a:r>
              <a:rPr lang="en-US" u="sng" dirty="0" smtClean="0">
                <a:hlinkClick r:id="rId6"/>
              </a:rPr>
              <a:t>http://www.sparkfun.com</a:t>
            </a:r>
            <a:r>
              <a:rPr lang="en-US" u="sng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343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1262" y="768579"/>
            <a:ext cx="2770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small" dirty="0" smtClean="0">
                <a:solidFill>
                  <a:srgbClr val="FF0000"/>
                </a:solidFill>
                <a:latin typeface="Calibri" panose="020F0502020204030204" pitchFamily="34" charset="0"/>
              </a:rPr>
              <a:t>Types of Arduinos</a:t>
            </a:r>
            <a:endParaRPr lang="en-US" sz="2800" b="1" cap="small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5595" y="1291799"/>
            <a:ext cx="4095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https://www.arduino.cc/en/Main/Products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82" y="1912097"/>
            <a:ext cx="74485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91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ll-us-i5.wal.co/dfw/4ff9c6c9-2ac9/k2-_ed8b8f8d-e696-4a96-8ce9-d78246f10ed1.v1.jpg-bc204bdaebb10e709a997a8bb4518156dfa6e3ed-optim-450x45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36" y="-1"/>
            <a:ext cx="6060664" cy="73877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06264" y="299675"/>
            <a:ext cx="6041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small" dirty="0" smtClean="0">
                <a:solidFill>
                  <a:srgbClr val="FF0000"/>
                </a:solidFill>
                <a:latin typeface="Calibri" panose="020F0502020204030204" pitchFamily="34" charset="0"/>
              </a:rPr>
              <a:t>Hardware &amp; Software Sides of Arduinos</a:t>
            </a:r>
            <a:endParaRPr lang="en-US" sz="2800" b="1" cap="small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8699378" y="1434734"/>
            <a:ext cx="1173204" cy="648728"/>
          </a:xfrm>
          <a:custGeom>
            <a:avLst/>
            <a:gdLst>
              <a:gd name="connsiteX0" fmla="*/ 0 w 809625"/>
              <a:gd name="connsiteY0" fmla="*/ 95806 h 278475"/>
              <a:gd name="connsiteX1" fmla="*/ 390525 w 809625"/>
              <a:gd name="connsiteY1" fmla="*/ 276781 h 278475"/>
              <a:gd name="connsiteX2" fmla="*/ 476250 w 809625"/>
              <a:gd name="connsiteY2" fmla="*/ 556 h 278475"/>
              <a:gd name="connsiteX3" fmla="*/ 809625 w 809625"/>
              <a:gd name="connsiteY3" fmla="*/ 219631 h 278475"/>
              <a:gd name="connsiteX0" fmla="*/ 0 w 979228"/>
              <a:gd name="connsiteY0" fmla="*/ 95495 h 376491"/>
              <a:gd name="connsiteX1" fmla="*/ 390525 w 979228"/>
              <a:gd name="connsiteY1" fmla="*/ 276470 h 376491"/>
              <a:gd name="connsiteX2" fmla="*/ 476250 w 979228"/>
              <a:gd name="connsiteY2" fmla="*/ 245 h 376491"/>
              <a:gd name="connsiteX3" fmla="*/ 979228 w 979228"/>
              <a:gd name="connsiteY3" fmla="*/ 376491 h 376491"/>
              <a:gd name="connsiteX0" fmla="*/ 0 w 979228"/>
              <a:gd name="connsiteY0" fmla="*/ 0 h 280996"/>
              <a:gd name="connsiteX1" fmla="*/ 390525 w 979228"/>
              <a:gd name="connsiteY1" fmla="*/ 180975 h 280996"/>
              <a:gd name="connsiteX2" fmla="*/ 573167 w 979228"/>
              <a:gd name="connsiteY2" fmla="*/ 55635 h 280996"/>
              <a:gd name="connsiteX3" fmla="*/ 979228 w 979228"/>
              <a:gd name="connsiteY3" fmla="*/ 280996 h 2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9228" h="280996">
                <a:moveTo>
                  <a:pt x="0" y="0"/>
                </a:moveTo>
                <a:cubicBezTo>
                  <a:pt x="155575" y="98425"/>
                  <a:pt x="294997" y="171703"/>
                  <a:pt x="390525" y="180975"/>
                </a:cubicBezTo>
                <a:cubicBezTo>
                  <a:pt x="486053" y="190247"/>
                  <a:pt x="503317" y="65160"/>
                  <a:pt x="573167" y="55635"/>
                </a:cubicBezTo>
                <a:cubicBezTo>
                  <a:pt x="643017" y="46110"/>
                  <a:pt x="847465" y="166696"/>
                  <a:pt x="979228" y="280996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Text Box 26"/>
          <p:cNvSpPr txBox="1"/>
          <p:nvPr/>
        </p:nvSpPr>
        <p:spPr>
          <a:xfrm>
            <a:off x="5979885" y="3279170"/>
            <a:ext cx="889014" cy="37147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USB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27"/>
          <p:cNvSpPr txBox="1"/>
          <p:nvPr/>
        </p:nvSpPr>
        <p:spPr>
          <a:xfrm>
            <a:off x="7897979" y="900490"/>
            <a:ext cx="1206348" cy="542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Application interface</a:t>
            </a:r>
            <a:endParaRPr lang="en-US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531" y="2214659"/>
            <a:ext cx="4428898" cy="2792907"/>
          </a:xfrm>
          <a:prstGeom prst="rect">
            <a:avLst/>
          </a:prstGeom>
        </p:spPr>
      </p:pic>
      <p:sp>
        <p:nvSpPr>
          <p:cNvPr id="24" name="Freeform 23"/>
          <p:cNvSpPr/>
          <p:nvPr/>
        </p:nvSpPr>
        <p:spPr>
          <a:xfrm flipV="1">
            <a:off x="9104327" y="4997718"/>
            <a:ext cx="1176414" cy="595416"/>
          </a:xfrm>
          <a:custGeom>
            <a:avLst/>
            <a:gdLst>
              <a:gd name="connsiteX0" fmla="*/ 0 w 809625"/>
              <a:gd name="connsiteY0" fmla="*/ 95806 h 278475"/>
              <a:gd name="connsiteX1" fmla="*/ 390525 w 809625"/>
              <a:gd name="connsiteY1" fmla="*/ 276781 h 278475"/>
              <a:gd name="connsiteX2" fmla="*/ 476250 w 809625"/>
              <a:gd name="connsiteY2" fmla="*/ 556 h 278475"/>
              <a:gd name="connsiteX3" fmla="*/ 809625 w 809625"/>
              <a:gd name="connsiteY3" fmla="*/ 219631 h 278475"/>
              <a:gd name="connsiteX0" fmla="*/ 0 w 979228"/>
              <a:gd name="connsiteY0" fmla="*/ 95495 h 376491"/>
              <a:gd name="connsiteX1" fmla="*/ 390525 w 979228"/>
              <a:gd name="connsiteY1" fmla="*/ 276470 h 376491"/>
              <a:gd name="connsiteX2" fmla="*/ 476250 w 979228"/>
              <a:gd name="connsiteY2" fmla="*/ 245 h 376491"/>
              <a:gd name="connsiteX3" fmla="*/ 979228 w 979228"/>
              <a:gd name="connsiteY3" fmla="*/ 376491 h 376491"/>
              <a:gd name="connsiteX0" fmla="*/ 0 w 979228"/>
              <a:gd name="connsiteY0" fmla="*/ 0 h 280996"/>
              <a:gd name="connsiteX1" fmla="*/ 390525 w 979228"/>
              <a:gd name="connsiteY1" fmla="*/ 180975 h 280996"/>
              <a:gd name="connsiteX2" fmla="*/ 573167 w 979228"/>
              <a:gd name="connsiteY2" fmla="*/ 55635 h 280996"/>
              <a:gd name="connsiteX3" fmla="*/ 979228 w 979228"/>
              <a:gd name="connsiteY3" fmla="*/ 280996 h 2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9228" h="280996">
                <a:moveTo>
                  <a:pt x="0" y="0"/>
                </a:moveTo>
                <a:cubicBezTo>
                  <a:pt x="155575" y="98425"/>
                  <a:pt x="294997" y="171703"/>
                  <a:pt x="390525" y="180975"/>
                </a:cubicBezTo>
                <a:cubicBezTo>
                  <a:pt x="486053" y="190247"/>
                  <a:pt x="503317" y="65160"/>
                  <a:pt x="573167" y="55635"/>
                </a:cubicBezTo>
                <a:cubicBezTo>
                  <a:pt x="643017" y="46110"/>
                  <a:pt x="847465" y="166696"/>
                  <a:pt x="979228" y="280996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Text Box 27"/>
          <p:cNvSpPr txBox="1"/>
          <p:nvPr/>
        </p:nvSpPr>
        <p:spPr>
          <a:xfrm>
            <a:off x="7920068" y="5234095"/>
            <a:ext cx="1206348" cy="542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Application interface</a:t>
            </a:r>
            <a:endParaRPr lang="en-US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27"/>
          <p:cNvSpPr txBox="1"/>
          <p:nvPr/>
        </p:nvSpPr>
        <p:spPr>
          <a:xfrm>
            <a:off x="10030022" y="2083462"/>
            <a:ext cx="1206348" cy="542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Serial Rx/</a:t>
            </a:r>
            <a:r>
              <a:rPr lang="en-US" sz="16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 flipV="1">
            <a:off x="5893870" y="3149599"/>
            <a:ext cx="1290701" cy="2084495"/>
          </a:xfrm>
          <a:custGeom>
            <a:avLst/>
            <a:gdLst>
              <a:gd name="connsiteX0" fmla="*/ 0 w 809625"/>
              <a:gd name="connsiteY0" fmla="*/ 95806 h 278475"/>
              <a:gd name="connsiteX1" fmla="*/ 390525 w 809625"/>
              <a:gd name="connsiteY1" fmla="*/ 276781 h 278475"/>
              <a:gd name="connsiteX2" fmla="*/ 476250 w 809625"/>
              <a:gd name="connsiteY2" fmla="*/ 556 h 278475"/>
              <a:gd name="connsiteX3" fmla="*/ 809625 w 809625"/>
              <a:gd name="connsiteY3" fmla="*/ 219631 h 278475"/>
              <a:gd name="connsiteX0" fmla="*/ 0 w 774683"/>
              <a:gd name="connsiteY0" fmla="*/ 0 h 473932"/>
              <a:gd name="connsiteX1" fmla="*/ 355583 w 774683"/>
              <a:gd name="connsiteY1" fmla="*/ 471460 h 473932"/>
              <a:gd name="connsiteX2" fmla="*/ 441308 w 774683"/>
              <a:gd name="connsiteY2" fmla="*/ 195235 h 473932"/>
              <a:gd name="connsiteX3" fmla="*/ 774683 w 774683"/>
              <a:gd name="connsiteY3" fmla="*/ 414310 h 473932"/>
              <a:gd name="connsiteX0" fmla="*/ 0 w 774683"/>
              <a:gd name="connsiteY0" fmla="*/ 0 h 414310"/>
              <a:gd name="connsiteX1" fmla="*/ 281817 w 774683"/>
              <a:gd name="connsiteY1" fmla="*/ 260964 h 414310"/>
              <a:gd name="connsiteX2" fmla="*/ 441308 w 774683"/>
              <a:gd name="connsiteY2" fmla="*/ 195235 h 414310"/>
              <a:gd name="connsiteX3" fmla="*/ 774683 w 774683"/>
              <a:gd name="connsiteY3" fmla="*/ 414310 h 414310"/>
              <a:gd name="connsiteX0" fmla="*/ 0 w 677623"/>
              <a:gd name="connsiteY0" fmla="*/ 0 h 355371"/>
              <a:gd name="connsiteX1" fmla="*/ 281817 w 677623"/>
              <a:gd name="connsiteY1" fmla="*/ 260964 h 355371"/>
              <a:gd name="connsiteX2" fmla="*/ 441308 w 677623"/>
              <a:gd name="connsiteY2" fmla="*/ 195235 h 355371"/>
              <a:gd name="connsiteX3" fmla="*/ 677623 w 677623"/>
              <a:gd name="connsiteY3" fmla="*/ 355371 h 355371"/>
              <a:gd name="connsiteX0" fmla="*/ 0 w 677623"/>
              <a:gd name="connsiteY0" fmla="*/ 0 h 355371"/>
              <a:gd name="connsiteX1" fmla="*/ 281817 w 677623"/>
              <a:gd name="connsiteY1" fmla="*/ 260964 h 355371"/>
              <a:gd name="connsiteX2" fmla="*/ 441308 w 677623"/>
              <a:gd name="connsiteY2" fmla="*/ 195235 h 355371"/>
              <a:gd name="connsiteX3" fmla="*/ 677623 w 677623"/>
              <a:gd name="connsiteY3" fmla="*/ 355371 h 355371"/>
              <a:gd name="connsiteX0" fmla="*/ 0 w 677623"/>
              <a:gd name="connsiteY0" fmla="*/ 0 h 355371"/>
              <a:gd name="connsiteX1" fmla="*/ 281817 w 677623"/>
              <a:gd name="connsiteY1" fmla="*/ 260964 h 355371"/>
              <a:gd name="connsiteX2" fmla="*/ 441308 w 677623"/>
              <a:gd name="connsiteY2" fmla="*/ 195235 h 355371"/>
              <a:gd name="connsiteX3" fmla="*/ 677623 w 677623"/>
              <a:gd name="connsiteY3" fmla="*/ 355371 h 355371"/>
              <a:gd name="connsiteX0" fmla="*/ 0 w 677623"/>
              <a:gd name="connsiteY0" fmla="*/ 0 h 355620"/>
              <a:gd name="connsiteX1" fmla="*/ 281817 w 677623"/>
              <a:gd name="connsiteY1" fmla="*/ 260964 h 355620"/>
              <a:gd name="connsiteX2" fmla="*/ 441308 w 677623"/>
              <a:gd name="connsiteY2" fmla="*/ 195235 h 355620"/>
              <a:gd name="connsiteX3" fmla="*/ 677623 w 677623"/>
              <a:gd name="connsiteY3" fmla="*/ 355371 h 355620"/>
              <a:gd name="connsiteX0" fmla="*/ 0 w 677623"/>
              <a:gd name="connsiteY0" fmla="*/ 0 h 355645"/>
              <a:gd name="connsiteX1" fmla="*/ 281817 w 677623"/>
              <a:gd name="connsiteY1" fmla="*/ 260964 h 355645"/>
              <a:gd name="connsiteX2" fmla="*/ 386954 w 677623"/>
              <a:gd name="connsiteY2" fmla="*/ 212075 h 355645"/>
              <a:gd name="connsiteX3" fmla="*/ 677623 w 677623"/>
              <a:gd name="connsiteY3" fmla="*/ 355371 h 355645"/>
              <a:gd name="connsiteX0" fmla="*/ 0 w 677623"/>
              <a:gd name="connsiteY0" fmla="*/ 0 h 355645"/>
              <a:gd name="connsiteX1" fmla="*/ 262405 w 677623"/>
              <a:gd name="connsiteY1" fmla="*/ 231494 h 355645"/>
              <a:gd name="connsiteX2" fmla="*/ 386954 w 677623"/>
              <a:gd name="connsiteY2" fmla="*/ 212075 h 355645"/>
              <a:gd name="connsiteX3" fmla="*/ 677623 w 677623"/>
              <a:gd name="connsiteY3" fmla="*/ 355371 h 355645"/>
              <a:gd name="connsiteX0" fmla="*/ 0 w 677623"/>
              <a:gd name="connsiteY0" fmla="*/ 0 h 355371"/>
              <a:gd name="connsiteX1" fmla="*/ 262405 w 677623"/>
              <a:gd name="connsiteY1" fmla="*/ 231494 h 355371"/>
              <a:gd name="connsiteX2" fmla="*/ 386954 w 677623"/>
              <a:gd name="connsiteY2" fmla="*/ 212075 h 355371"/>
              <a:gd name="connsiteX3" fmla="*/ 517206 w 677623"/>
              <a:gd name="connsiteY3" fmla="*/ 289511 h 355371"/>
              <a:gd name="connsiteX4" fmla="*/ 677623 w 677623"/>
              <a:gd name="connsiteY4" fmla="*/ 355371 h 355371"/>
              <a:gd name="connsiteX0" fmla="*/ 0 w 677623"/>
              <a:gd name="connsiteY0" fmla="*/ 0 h 355371"/>
              <a:gd name="connsiteX1" fmla="*/ 262405 w 677623"/>
              <a:gd name="connsiteY1" fmla="*/ 231494 h 355371"/>
              <a:gd name="connsiteX2" fmla="*/ 386954 w 677623"/>
              <a:gd name="connsiteY2" fmla="*/ 212075 h 355371"/>
              <a:gd name="connsiteX3" fmla="*/ 513323 w 677623"/>
              <a:gd name="connsiteY3" fmla="*/ 344240 h 355371"/>
              <a:gd name="connsiteX4" fmla="*/ 677623 w 677623"/>
              <a:gd name="connsiteY4" fmla="*/ 355371 h 355371"/>
              <a:gd name="connsiteX0" fmla="*/ 0 w 677623"/>
              <a:gd name="connsiteY0" fmla="*/ 0 h 355371"/>
              <a:gd name="connsiteX1" fmla="*/ 148377 w 677623"/>
              <a:gd name="connsiteY1" fmla="*/ 116904 h 355371"/>
              <a:gd name="connsiteX2" fmla="*/ 262405 w 677623"/>
              <a:gd name="connsiteY2" fmla="*/ 231494 h 355371"/>
              <a:gd name="connsiteX3" fmla="*/ 386954 w 677623"/>
              <a:gd name="connsiteY3" fmla="*/ 212075 h 355371"/>
              <a:gd name="connsiteX4" fmla="*/ 513323 w 677623"/>
              <a:gd name="connsiteY4" fmla="*/ 344240 h 355371"/>
              <a:gd name="connsiteX5" fmla="*/ 677623 w 677623"/>
              <a:gd name="connsiteY5" fmla="*/ 355371 h 355371"/>
              <a:gd name="connsiteX0" fmla="*/ 0 w 677623"/>
              <a:gd name="connsiteY0" fmla="*/ 0 h 355371"/>
              <a:gd name="connsiteX1" fmla="*/ 160024 w 677623"/>
              <a:gd name="connsiteY1" fmla="*/ 41126 h 355371"/>
              <a:gd name="connsiteX2" fmla="*/ 262405 w 677623"/>
              <a:gd name="connsiteY2" fmla="*/ 231494 h 355371"/>
              <a:gd name="connsiteX3" fmla="*/ 386954 w 677623"/>
              <a:gd name="connsiteY3" fmla="*/ 212075 h 355371"/>
              <a:gd name="connsiteX4" fmla="*/ 513323 w 677623"/>
              <a:gd name="connsiteY4" fmla="*/ 344240 h 355371"/>
              <a:gd name="connsiteX5" fmla="*/ 677623 w 677623"/>
              <a:gd name="connsiteY5" fmla="*/ 355371 h 35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623" h="355371">
                <a:moveTo>
                  <a:pt x="0" y="0"/>
                </a:moveTo>
                <a:cubicBezTo>
                  <a:pt x="24729" y="19484"/>
                  <a:pt x="116290" y="2544"/>
                  <a:pt x="160024" y="41126"/>
                </a:cubicBezTo>
                <a:cubicBezTo>
                  <a:pt x="203758" y="79708"/>
                  <a:pt x="224583" y="203003"/>
                  <a:pt x="262405" y="231494"/>
                </a:cubicBezTo>
                <a:cubicBezTo>
                  <a:pt x="300227" y="259985"/>
                  <a:pt x="344487" y="202406"/>
                  <a:pt x="386954" y="212075"/>
                </a:cubicBezTo>
                <a:cubicBezTo>
                  <a:pt x="429421" y="221744"/>
                  <a:pt x="464878" y="320357"/>
                  <a:pt x="513323" y="344240"/>
                </a:cubicBezTo>
                <a:cubicBezTo>
                  <a:pt x="561768" y="368123"/>
                  <a:pt x="650887" y="344394"/>
                  <a:pt x="677623" y="355371"/>
                </a:cubicBezTo>
              </a:path>
            </a:pathLst>
          </a:custGeom>
          <a:noFill/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330" y="1178433"/>
            <a:ext cx="2620146" cy="271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72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68" y="1076722"/>
            <a:ext cx="8903704" cy="46575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314" y="5800154"/>
            <a:ext cx="9479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A detail description of the pins &amp; functions can be found at   </a:t>
            </a:r>
            <a:r>
              <a:rPr lang="en-US" dirty="0" smtClean="0">
                <a:hlinkClick r:id="rId3"/>
              </a:rPr>
              <a:t>http://www.jtagelectronics.com/?p=75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67484" y="505914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Arduino Uno R3 Board 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407503" y="477208"/>
            <a:ext cx="2297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small" dirty="0" smtClean="0">
                <a:solidFill>
                  <a:srgbClr val="FF0000"/>
                </a:solidFill>
                <a:latin typeface="Calibri" panose="020F0502020204030204" pitchFamily="34" charset="0"/>
              </a:rPr>
              <a:t>Hardware Side</a:t>
            </a:r>
            <a:endParaRPr lang="en-US" sz="2800" b="1" cap="small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6437252" y="912381"/>
            <a:ext cx="2303551" cy="296693"/>
          </a:xfrm>
          <a:custGeom>
            <a:avLst/>
            <a:gdLst>
              <a:gd name="connsiteX0" fmla="*/ 0 w 809625"/>
              <a:gd name="connsiteY0" fmla="*/ 95806 h 278475"/>
              <a:gd name="connsiteX1" fmla="*/ 390525 w 809625"/>
              <a:gd name="connsiteY1" fmla="*/ 276781 h 278475"/>
              <a:gd name="connsiteX2" fmla="*/ 476250 w 809625"/>
              <a:gd name="connsiteY2" fmla="*/ 556 h 278475"/>
              <a:gd name="connsiteX3" fmla="*/ 809625 w 809625"/>
              <a:gd name="connsiteY3" fmla="*/ 219631 h 278475"/>
              <a:gd name="connsiteX0" fmla="*/ 0 w 979228"/>
              <a:gd name="connsiteY0" fmla="*/ 95495 h 376491"/>
              <a:gd name="connsiteX1" fmla="*/ 390525 w 979228"/>
              <a:gd name="connsiteY1" fmla="*/ 276470 h 376491"/>
              <a:gd name="connsiteX2" fmla="*/ 476250 w 979228"/>
              <a:gd name="connsiteY2" fmla="*/ 245 h 376491"/>
              <a:gd name="connsiteX3" fmla="*/ 979228 w 979228"/>
              <a:gd name="connsiteY3" fmla="*/ 376491 h 376491"/>
              <a:gd name="connsiteX0" fmla="*/ 0 w 979228"/>
              <a:gd name="connsiteY0" fmla="*/ 0 h 280996"/>
              <a:gd name="connsiteX1" fmla="*/ 390525 w 979228"/>
              <a:gd name="connsiteY1" fmla="*/ 180975 h 280996"/>
              <a:gd name="connsiteX2" fmla="*/ 573167 w 979228"/>
              <a:gd name="connsiteY2" fmla="*/ 55635 h 280996"/>
              <a:gd name="connsiteX3" fmla="*/ 979228 w 979228"/>
              <a:gd name="connsiteY3" fmla="*/ 280996 h 2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9228" h="280996">
                <a:moveTo>
                  <a:pt x="0" y="0"/>
                </a:moveTo>
                <a:cubicBezTo>
                  <a:pt x="155575" y="98425"/>
                  <a:pt x="294997" y="171703"/>
                  <a:pt x="390525" y="180975"/>
                </a:cubicBezTo>
                <a:cubicBezTo>
                  <a:pt x="486053" y="190247"/>
                  <a:pt x="503317" y="65160"/>
                  <a:pt x="573167" y="55635"/>
                </a:cubicBezTo>
                <a:cubicBezTo>
                  <a:pt x="643017" y="46110"/>
                  <a:pt x="847465" y="166696"/>
                  <a:pt x="979228" y="280996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Text Box 27"/>
          <p:cNvSpPr txBox="1"/>
          <p:nvPr/>
        </p:nvSpPr>
        <p:spPr>
          <a:xfrm>
            <a:off x="8740804" y="680740"/>
            <a:ext cx="1941709" cy="542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Application interface</a:t>
            </a:r>
            <a:endParaRPr lang="en-US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 flipH="1">
            <a:off x="8316686" y="4491408"/>
            <a:ext cx="663619" cy="393176"/>
          </a:xfrm>
          <a:custGeom>
            <a:avLst/>
            <a:gdLst>
              <a:gd name="connsiteX0" fmla="*/ 0 w 809625"/>
              <a:gd name="connsiteY0" fmla="*/ 95806 h 278475"/>
              <a:gd name="connsiteX1" fmla="*/ 390525 w 809625"/>
              <a:gd name="connsiteY1" fmla="*/ 276781 h 278475"/>
              <a:gd name="connsiteX2" fmla="*/ 476250 w 809625"/>
              <a:gd name="connsiteY2" fmla="*/ 556 h 278475"/>
              <a:gd name="connsiteX3" fmla="*/ 809625 w 809625"/>
              <a:gd name="connsiteY3" fmla="*/ 219631 h 278475"/>
              <a:gd name="connsiteX0" fmla="*/ 0 w 979228"/>
              <a:gd name="connsiteY0" fmla="*/ 95495 h 376491"/>
              <a:gd name="connsiteX1" fmla="*/ 390525 w 979228"/>
              <a:gd name="connsiteY1" fmla="*/ 276470 h 376491"/>
              <a:gd name="connsiteX2" fmla="*/ 476250 w 979228"/>
              <a:gd name="connsiteY2" fmla="*/ 245 h 376491"/>
              <a:gd name="connsiteX3" fmla="*/ 979228 w 979228"/>
              <a:gd name="connsiteY3" fmla="*/ 376491 h 376491"/>
              <a:gd name="connsiteX0" fmla="*/ 0 w 979228"/>
              <a:gd name="connsiteY0" fmla="*/ 0 h 280996"/>
              <a:gd name="connsiteX1" fmla="*/ 390525 w 979228"/>
              <a:gd name="connsiteY1" fmla="*/ 180975 h 280996"/>
              <a:gd name="connsiteX2" fmla="*/ 573167 w 979228"/>
              <a:gd name="connsiteY2" fmla="*/ 55635 h 280996"/>
              <a:gd name="connsiteX3" fmla="*/ 979228 w 979228"/>
              <a:gd name="connsiteY3" fmla="*/ 280996 h 2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9228" h="280996">
                <a:moveTo>
                  <a:pt x="0" y="0"/>
                </a:moveTo>
                <a:cubicBezTo>
                  <a:pt x="155575" y="98425"/>
                  <a:pt x="294997" y="171703"/>
                  <a:pt x="390525" y="180975"/>
                </a:cubicBezTo>
                <a:cubicBezTo>
                  <a:pt x="486053" y="190247"/>
                  <a:pt x="503317" y="65160"/>
                  <a:pt x="573167" y="55635"/>
                </a:cubicBezTo>
                <a:cubicBezTo>
                  <a:pt x="643017" y="46110"/>
                  <a:pt x="847465" y="166696"/>
                  <a:pt x="979228" y="280996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Text Box 27"/>
          <p:cNvSpPr txBox="1"/>
          <p:nvPr/>
        </p:nvSpPr>
        <p:spPr>
          <a:xfrm>
            <a:off x="8858145" y="4255405"/>
            <a:ext cx="2167496" cy="542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Application interface</a:t>
            </a:r>
            <a:endParaRPr lang="en-US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 flipH="1">
            <a:off x="8476343" y="1060727"/>
            <a:ext cx="503962" cy="378529"/>
          </a:xfrm>
          <a:custGeom>
            <a:avLst/>
            <a:gdLst>
              <a:gd name="connsiteX0" fmla="*/ 0 w 809625"/>
              <a:gd name="connsiteY0" fmla="*/ 95806 h 278475"/>
              <a:gd name="connsiteX1" fmla="*/ 390525 w 809625"/>
              <a:gd name="connsiteY1" fmla="*/ 276781 h 278475"/>
              <a:gd name="connsiteX2" fmla="*/ 476250 w 809625"/>
              <a:gd name="connsiteY2" fmla="*/ 556 h 278475"/>
              <a:gd name="connsiteX3" fmla="*/ 809625 w 809625"/>
              <a:gd name="connsiteY3" fmla="*/ 219631 h 278475"/>
              <a:gd name="connsiteX0" fmla="*/ 0 w 979228"/>
              <a:gd name="connsiteY0" fmla="*/ 95495 h 376491"/>
              <a:gd name="connsiteX1" fmla="*/ 390525 w 979228"/>
              <a:gd name="connsiteY1" fmla="*/ 276470 h 376491"/>
              <a:gd name="connsiteX2" fmla="*/ 476250 w 979228"/>
              <a:gd name="connsiteY2" fmla="*/ 245 h 376491"/>
              <a:gd name="connsiteX3" fmla="*/ 979228 w 979228"/>
              <a:gd name="connsiteY3" fmla="*/ 376491 h 376491"/>
              <a:gd name="connsiteX0" fmla="*/ 0 w 979228"/>
              <a:gd name="connsiteY0" fmla="*/ 0 h 280996"/>
              <a:gd name="connsiteX1" fmla="*/ 390525 w 979228"/>
              <a:gd name="connsiteY1" fmla="*/ 180975 h 280996"/>
              <a:gd name="connsiteX2" fmla="*/ 573167 w 979228"/>
              <a:gd name="connsiteY2" fmla="*/ 55635 h 280996"/>
              <a:gd name="connsiteX3" fmla="*/ 979228 w 979228"/>
              <a:gd name="connsiteY3" fmla="*/ 280996 h 2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9228" h="280996">
                <a:moveTo>
                  <a:pt x="0" y="0"/>
                </a:moveTo>
                <a:cubicBezTo>
                  <a:pt x="155575" y="98425"/>
                  <a:pt x="294997" y="171703"/>
                  <a:pt x="390525" y="180975"/>
                </a:cubicBezTo>
                <a:cubicBezTo>
                  <a:pt x="486053" y="190247"/>
                  <a:pt x="503317" y="65160"/>
                  <a:pt x="573167" y="55635"/>
                </a:cubicBezTo>
                <a:cubicBezTo>
                  <a:pt x="643017" y="46110"/>
                  <a:pt x="847465" y="166696"/>
                  <a:pt x="979228" y="280996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59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58271" y="424478"/>
            <a:ext cx="2194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small" dirty="0" smtClean="0">
                <a:solidFill>
                  <a:srgbClr val="FF0000"/>
                </a:solidFill>
                <a:latin typeface="Calibri" panose="020F0502020204030204" pitchFamily="34" charset="0"/>
              </a:rPr>
              <a:t>Software Side</a:t>
            </a:r>
            <a:endParaRPr lang="en-US" sz="2800" b="1" cap="small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99" y="1026096"/>
            <a:ext cx="7174413" cy="2393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234" y="1914525"/>
            <a:ext cx="8296275" cy="4333875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1901362" y="1306286"/>
            <a:ext cx="508009" cy="1741714"/>
          </a:xfrm>
          <a:custGeom>
            <a:avLst/>
            <a:gdLst>
              <a:gd name="connsiteX0" fmla="*/ 508009 w 508009"/>
              <a:gd name="connsiteY0" fmla="*/ 0 h 1741714"/>
              <a:gd name="connsiteX1" fmla="*/ 9 w 508009"/>
              <a:gd name="connsiteY1" fmla="*/ 638628 h 1741714"/>
              <a:gd name="connsiteX2" fmla="*/ 493495 w 508009"/>
              <a:gd name="connsiteY2" fmla="*/ 638628 h 1741714"/>
              <a:gd name="connsiteX3" fmla="*/ 116124 w 508009"/>
              <a:gd name="connsiteY3" fmla="*/ 1741714 h 17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9" h="1741714">
                <a:moveTo>
                  <a:pt x="508009" y="0"/>
                </a:moveTo>
                <a:cubicBezTo>
                  <a:pt x="255218" y="266095"/>
                  <a:pt x="2428" y="532190"/>
                  <a:pt x="9" y="638628"/>
                </a:cubicBezTo>
                <a:cubicBezTo>
                  <a:pt x="-2410" y="745066"/>
                  <a:pt x="474143" y="454780"/>
                  <a:pt x="493495" y="638628"/>
                </a:cubicBezTo>
                <a:cubicBezTo>
                  <a:pt x="512847" y="822476"/>
                  <a:pt x="314485" y="1282095"/>
                  <a:pt x="116124" y="1741714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278743" y="2510971"/>
            <a:ext cx="2293257" cy="1365189"/>
          </a:xfrm>
          <a:custGeom>
            <a:avLst/>
            <a:gdLst>
              <a:gd name="connsiteX0" fmla="*/ 0 w 2293257"/>
              <a:gd name="connsiteY0" fmla="*/ 798286 h 1365189"/>
              <a:gd name="connsiteX1" fmla="*/ 914400 w 2293257"/>
              <a:gd name="connsiteY1" fmla="*/ 1335315 h 1365189"/>
              <a:gd name="connsiteX2" fmla="*/ 2293257 w 2293257"/>
              <a:gd name="connsiteY2" fmla="*/ 0 h 136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3257" h="1365189">
                <a:moveTo>
                  <a:pt x="0" y="798286"/>
                </a:moveTo>
                <a:cubicBezTo>
                  <a:pt x="266095" y="1133324"/>
                  <a:pt x="532191" y="1468363"/>
                  <a:pt x="914400" y="1335315"/>
                </a:cubicBezTo>
                <a:cubicBezTo>
                  <a:pt x="1296609" y="1202267"/>
                  <a:pt x="1794933" y="601133"/>
                  <a:pt x="2293257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992914" y="2481943"/>
            <a:ext cx="3991429" cy="1480457"/>
          </a:xfrm>
          <a:custGeom>
            <a:avLst/>
            <a:gdLst>
              <a:gd name="connsiteX0" fmla="*/ 0 w 3991429"/>
              <a:gd name="connsiteY0" fmla="*/ 0 h 1480457"/>
              <a:gd name="connsiteX1" fmla="*/ 3033486 w 3991429"/>
              <a:gd name="connsiteY1" fmla="*/ 304800 h 1480457"/>
              <a:gd name="connsiteX2" fmla="*/ 3991429 w 3991429"/>
              <a:gd name="connsiteY2" fmla="*/ 1480457 h 148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1429" h="1480457">
                <a:moveTo>
                  <a:pt x="0" y="0"/>
                </a:moveTo>
                <a:cubicBezTo>
                  <a:pt x="1184124" y="29028"/>
                  <a:pt x="2368248" y="58057"/>
                  <a:pt x="3033486" y="304800"/>
                </a:cubicBezTo>
                <a:cubicBezTo>
                  <a:pt x="3698724" y="551543"/>
                  <a:pt x="3845076" y="1016000"/>
                  <a:pt x="3991429" y="1480457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49102" y="618090"/>
            <a:ext cx="6723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small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Install Arduino Integrated Development Environment called SKETCH </a:t>
            </a:r>
          </a:p>
        </p:txBody>
      </p:sp>
    </p:spTree>
    <p:extLst>
      <p:ext uri="{BB962C8B-B14F-4D97-AF65-F5344CB8AC3E}">
        <p14:creationId xmlns:p14="http://schemas.microsoft.com/office/powerpoint/2010/main" val="85911032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952</TotalTime>
  <Words>762</Words>
  <Application>Microsoft Office PowerPoint</Application>
  <PresentationFormat>Widescreen</PresentationFormat>
  <Paragraphs>255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Tw Cen MT</vt:lpstr>
      <vt:lpstr>Wingdings</vt:lpstr>
      <vt:lpstr>Droplet</vt:lpstr>
      <vt:lpstr>Mechatronics - Hands-on Approach</vt:lpstr>
      <vt:lpstr>Scope of this Course</vt:lpstr>
      <vt:lpstr>Mechatronics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Oakland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Mechatronics - Hands-on Approach</dc:title>
  <dc:creator>KaC S855</dc:creator>
  <cp:lastModifiedBy>KaC S855</cp:lastModifiedBy>
  <cp:revision>44</cp:revision>
  <dcterms:created xsi:type="dcterms:W3CDTF">2016-07-02T08:13:00Z</dcterms:created>
  <dcterms:modified xsi:type="dcterms:W3CDTF">2016-07-03T00:58:29Z</dcterms:modified>
</cp:coreProperties>
</file>