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  <p:sldId id="263" r:id="rId9"/>
    <p:sldId id="261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CD73-E4D2-4721-9ADB-18C56165BF82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7DD1-4EB7-4050-9FDA-1D0D31755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8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CD73-E4D2-4721-9ADB-18C56165BF82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7DD1-4EB7-4050-9FDA-1D0D31755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86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CD73-E4D2-4721-9ADB-18C56165BF82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7DD1-4EB7-4050-9FDA-1D0D31755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0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CD73-E4D2-4721-9ADB-18C56165BF82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7DD1-4EB7-4050-9FDA-1D0D31755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21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CD73-E4D2-4721-9ADB-18C56165BF82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7DD1-4EB7-4050-9FDA-1D0D31755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72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CD73-E4D2-4721-9ADB-18C56165BF82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7DD1-4EB7-4050-9FDA-1D0D31755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8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CD73-E4D2-4721-9ADB-18C56165BF82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7DD1-4EB7-4050-9FDA-1D0D31755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09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CD73-E4D2-4721-9ADB-18C56165BF82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7DD1-4EB7-4050-9FDA-1D0D31755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88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CD73-E4D2-4721-9ADB-18C56165BF82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7DD1-4EB7-4050-9FDA-1D0D31755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55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CD73-E4D2-4721-9ADB-18C56165BF82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7DD1-4EB7-4050-9FDA-1D0D31755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83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CD73-E4D2-4721-9ADB-18C56165BF82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7DD1-4EB7-4050-9FDA-1D0D31755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1CD73-E4D2-4721-9ADB-18C56165BF82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A7DD1-4EB7-4050-9FDA-1D0D31755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0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718458"/>
            <a:ext cx="10561862" cy="1077686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Auto Target Tracking System Experiment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2429" y="2097239"/>
            <a:ext cx="9565827" cy="1870603"/>
          </a:xfrm>
        </p:spPr>
        <p:txBody>
          <a:bodyPr>
            <a:noAutofit/>
          </a:bodyPr>
          <a:lstStyle/>
          <a:p>
            <a:pPr marL="91440">
              <a:spcBef>
                <a:spcPts val="0"/>
              </a:spcBef>
            </a:pPr>
            <a:r>
              <a:rPr lang="en-US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Course 8: Mechatronics – Hands-on Approach</a:t>
            </a:r>
          </a:p>
          <a:p>
            <a:pPr marL="91440">
              <a:spcBef>
                <a:spcPts val="0"/>
              </a:spcBef>
            </a:pPr>
            <a:endParaRPr lang="en-US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">
              <a:spcBef>
                <a:spcPts val="0"/>
              </a:spcBef>
            </a:pPr>
            <a:r>
              <a:rPr lang="en-US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Prishtina International Summer University</a:t>
            </a:r>
          </a:p>
          <a:p>
            <a:pPr marL="91440">
              <a:spcBef>
                <a:spcPts val="0"/>
              </a:spcBef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July 4 – 15,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2016</a:t>
            </a:r>
          </a:p>
          <a:p>
            <a:pPr marL="91440">
              <a:spcBef>
                <a:spcPts val="0"/>
              </a:spcBef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Engineering Faculty, U of Prishtina</a:t>
            </a:r>
            <a:endParaRPr lang="en-US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8760" y="5211560"/>
            <a:ext cx="7815943" cy="1015663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Student 1 Name , major of study, year, email address</a:t>
            </a: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Student 2 Name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,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major of study, year, email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address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Student 2 Name , major of study, year, email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address, if needed</a:t>
            </a:r>
            <a:endParaRPr lang="en-US" sz="20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22688" y="3607217"/>
            <a:ext cx="83166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algn="ctr">
              <a:spcBef>
                <a:spcPts val="0"/>
              </a:spcBef>
            </a:pP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" algn="ctr">
              <a:spcBef>
                <a:spcPts val="0"/>
              </a:spcBef>
            </a:pP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Professor KaC Cheok, Oakland University, Rochester, MI, USA</a:t>
            </a:r>
          </a:p>
          <a:p>
            <a:pPr marL="91440" algn="ctr">
              <a:spcBef>
                <a:spcPts val="0"/>
              </a:spcBef>
            </a:pP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Professor Arbnor Pajaziti, University of Prishtina, Prishtina, Kosovo</a:t>
            </a:r>
          </a:p>
          <a:p>
            <a:pPr algn="ctr"/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686301" y="249941"/>
            <a:ext cx="701856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 your info.</a:t>
            </a:r>
          </a:p>
          <a:p>
            <a:r>
              <a:rPr 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this PPT more colorful, pleasing or attractive!</a:t>
            </a:r>
            <a:endParaRPr lang="en-US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67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823" y="11977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Mechatronics Scheme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628823" y="3583368"/>
            <a:ext cx="3553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Mechatronics Component Scheme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96" y="1498531"/>
            <a:ext cx="4357696" cy="18844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786" y="4619864"/>
            <a:ext cx="6490804" cy="18981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27145" y="375115"/>
            <a:ext cx="516411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in your own words how you relate the experiment to the general scheme &amp; function block. Your interpretation!</a:t>
            </a:r>
          </a:p>
        </p:txBody>
      </p:sp>
      <p:sp>
        <p:nvSpPr>
          <p:cNvPr id="8" name="Rectangle 7"/>
          <p:cNvSpPr/>
          <p:nvPr/>
        </p:nvSpPr>
        <p:spPr>
          <a:xfrm>
            <a:off x="6265075" y="4120068"/>
            <a:ext cx="3578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Feedback Control Function Block 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2728" y="1377870"/>
            <a:ext cx="6368142" cy="2339102"/>
          </a:xfrm>
          <a:prstGeom prst="rect">
            <a:avLst/>
          </a:prstGeom>
          <a:noFill/>
          <a:ln w="28575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1162807" y="951617"/>
            <a:ext cx="310587" cy="865414"/>
          </a:xfrm>
          <a:custGeom>
            <a:avLst/>
            <a:gdLst>
              <a:gd name="connsiteX0" fmla="*/ 310587 w 310587"/>
              <a:gd name="connsiteY0" fmla="*/ 0 h 865414"/>
              <a:gd name="connsiteX1" fmla="*/ 344 w 310587"/>
              <a:gd name="connsiteY1" fmla="*/ 506185 h 865414"/>
              <a:gd name="connsiteX2" fmla="*/ 245272 w 310587"/>
              <a:gd name="connsiteY2" fmla="*/ 522514 h 865414"/>
              <a:gd name="connsiteX3" fmla="*/ 33001 w 310587"/>
              <a:gd name="connsiteY3" fmla="*/ 865414 h 865414"/>
              <a:gd name="connsiteX4" fmla="*/ 33001 w 310587"/>
              <a:gd name="connsiteY4" fmla="*/ 865414 h 86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587" h="865414">
                <a:moveTo>
                  <a:pt x="310587" y="0"/>
                </a:moveTo>
                <a:cubicBezTo>
                  <a:pt x="160908" y="209549"/>
                  <a:pt x="11230" y="419099"/>
                  <a:pt x="344" y="506185"/>
                </a:cubicBezTo>
                <a:cubicBezTo>
                  <a:pt x="-10542" y="593271"/>
                  <a:pt x="239829" y="462642"/>
                  <a:pt x="245272" y="522514"/>
                </a:cubicBezTo>
                <a:cubicBezTo>
                  <a:pt x="250715" y="582386"/>
                  <a:pt x="33001" y="865414"/>
                  <a:pt x="33001" y="865414"/>
                </a:cubicBezTo>
                <a:lnTo>
                  <a:pt x="33001" y="865414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90786" y="3931593"/>
            <a:ext cx="4429062" cy="2586451"/>
            <a:chOff x="381000" y="2959325"/>
            <a:chExt cx="4483100" cy="2641942"/>
          </a:xfrm>
        </p:grpSpPr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381000" y="4018505"/>
              <a:ext cx="1142999" cy="91377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accent2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Microcomputers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&amp; Microcontrollers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(Hardware &amp; Software)</a:t>
              </a: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1752600" y="3353627"/>
              <a:ext cx="901700" cy="99060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accent2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Output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Interface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&amp;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Signal Conditioning</a:t>
              </a: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4114800" y="4099180"/>
              <a:ext cx="749300" cy="8001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accent2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Physical Plants 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&amp;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Processes</a:t>
              </a: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2971800" y="3353627"/>
              <a:ext cx="831850" cy="99060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accent2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Power Electronics Converter &amp; Actuators</a:t>
              </a:r>
            </a:p>
          </p:txBody>
        </p:sp>
        <p:cxnSp>
          <p:nvCxnSpPr>
            <p:cNvPr id="16" name="AutoShape 11"/>
            <p:cNvCxnSpPr>
              <a:cxnSpLocks noChangeShapeType="1"/>
              <a:stCxn id="22" idx="3"/>
              <a:endCxn id="24" idx="1"/>
            </p:cNvCxnSpPr>
            <p:nvPr/>
          </p:nvCxnSpPr>
          <p:spPr bwMode="auto">
            <a:xfrm>
              <a:off x="2654300" y="3848928"/>
              <a:ext cx="317500" cy="0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692234" y="2959325"/>
              <a:ext cx="723899" cy="57994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accent2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Human Machine Interface</a:t>
              </a:r>
            </a:p>
          </p:txBody>
        </p:sp>
        <p:cxnSp>
          <p:nvCxnSpPr>
            <p:cNvPr id="18" name="AutoShape 14"/>
            <p:cNvCxnSpPr>
              <a:cxnSpLocks noChangeShapeType="1"/>
              <a:endCxn id="21" idx="1"/>
            </p:cNvCxnSpPr>
            <p:nvPr/>
          </p:nvCxnSpPr>
          <p:spPr bwMode="auto">
            <a:xfrm rot="10800000" flipV="1">
              <a:off x="381000" y="3249298"/>
              <a:ext cx="311234" cy="1226094"/>
            </a:xfrm>
            <a:prstGeom prst="bentConnector3">
              <a:avLst>
                <a:gd name="adj1" fmla="val 173450"/>
              </a:avLst>
            </a:prstGeom>
            <a:noFill/>
            <a:ln w="38100">
              <a:solidFill>
                <a:srgbClr val="0000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1758950" y="4704085"/>
              <a:ext cx="901700" cy="8971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accent2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Input Interface</a:t>
              </a:r>
              <a:endParaRPr lang="en-US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&amp;</a:t>
              </a:r>
              <a:endParaRPr lang="en-US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Signal Conditioning</a:t>
              </a:r>
              <a:endParaRPr lang="en-US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2971800" y="4704230"/>
              <a:ext cx="831850" cy="88696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accent2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 </a:t>
              </a:r>
              <a:endParaRPr lang="en-US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 </a:t>
              </a:r>
              <a:endParaRPr lang="en-US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Sensors</a:t>
              </a:r>
              <a:endParaRPr lang="en-US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1" name="Elbow Connector 20"/>
            <p:cNvCxnSpPr>
              <a:stCxn id="24" idx="3"/>
              <a:endCxn id="23" idx="0"/>
            </p:cNvCxnSpPr>
            <p:nvPr/>
          </p:nvCxnSpPr>
          <p:spPr>
            <a:xfrm>
              <a:off x="3803650" y="3848928"/>
              <a:ext cx="685800" cy="250252"/>
            </a:xfrm>
            <a:prstGeom prst="bentConnector2">
              <a:avLst/>
            </a:prstGeom>
            <a:ln w="38100">
              <a:solidFill>
                <a:srgbClr val="00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>
              <a:stCxn id="23" idx="2"/>
            </p:cNvCxnSpPr>
            <p:nvPr/>
          </p:nvCxnSpPr>
          <p:spPr>
            <a:xfrm rot="5400000">
              <a:off x="4022333" y="4680597"/>
              <a:ext cx="248434" cy="685800"/>
            </a:xfrm>
            <a:prstGeom prst="bentConnector2">
              <a:avLst/>
            </a:prstGeom>
            <a:ln w="38100">
              <a:solidFill>
                <a:srgbClr val="00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AutoShape 11"/>
            <p:cNvCxnSpPr>
              <a:cxnSpLocks noChangeShapeType="1"/>
            </p:cNvCxnSpPr>
            <p:nvPr/>
          </p:nvCxnSpPr>
          <p:spPr bwMode="auto">
            <a:xfrm flipH="1">
              <a:off x="2660650" y="5147714"/>
              <a:ext cx="311150" cy="4962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Elbow Connector 23"/>
            <p:cNvCxnSpPr>
              <a:endCxn id="21" idx="2"/>
            </p:cNvCxnSpPr>
            <p:nvPr/>
          </p:nvCxnSpPr>
          <p:spPr>
            <a:xfrm rot="10800000">
              <a:off x="952500" y="4932278"/>
              <a:ext cx="806450" cy="220398"/>
            </a:xfrm>
            <a:prstGeom prst="bentConnector2">
              <a:avLst/>
            </a:prstGeom>
            <a:ln w="38100">
              <a:solidFill>
                <a:srgbClr val="00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>
              <a:stCxn id="21" idx="0"/>
              <a:endCxn id="22" idx="1"/>
            </p:cNvCxnSpPr>
            <p:nvPr/>
          </p:nvCxnSpPr>
          <p:spPr>
            <a:xfrm rot="5400000" flipH="1" flipV="1">
              <a:off x="1267762" y="3533667"/>
              <a:ext cx="169577" cy="800100"/>
            </a:xfrm>
            <a:prstGeom prst="bentConnector2">
              <a:avLst/>
            </a:prstGeom>
            <a:ln w="38100">
              <a:solidFill>
                <a:srgbClr val="00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3920012" y="2959325"/>
              <a:ext cx="914400" cy="48192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accent2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Environment</a:t>
              </a:r>
              <a:endPara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Interaction</a:t>
              </a:r>
              <a:endPara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7" name="Elbow Connector 26"/>
            <p:cNvCxnSpPr>
              <a:endCxn id="23" idx="3"/>
            </p:cNvCxnSpPr>
            <p:nvPr/>
          </p:nvCxnSpPr>
          <p:spPr>
            <a:xfrm>
              <a:off x="4834412" y="3200289"/>
              <a:ext cx="29688" cy="1298941"/>
            </a:xfrm>
            <a:prstGeom prst="bentConnector3">
              <a:avLst>
                <a:gd name="adj1" fmla="val 870008"/>
              </a:avLst>
            </a:prstGeom>
            <a:ln w="38100">
              <a:solidFill>
                <a:srgbClr val="00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628823" y="1199658"/>
            <a:ext cx="3771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Hands-on Mechatronics Experiment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292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6" y="-910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Survey of Learned Experience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186" y="1095836"/>
            <a:ext cx="11462656" cy="2415269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en-US" sz="1800" b="1" dirty="0" smtClean="0"/>
              <a:t>How useful were the Arduino Uno kits and lessons?                                                    (Low)    1     2     3     4     5    (High)</a:t>
            </a:r>
          </a:p>
          <a:p>
            <a:pPr marL="457200" indent="-457200">
              <a:buAutoNum type="arabicParenR"/>
            </a:pPr>
            <a:r>
              <a:rPr lang="en-US" sz="1800" b="1" dirty="0" smtClean="0"/>
              <a:t>How confident are you in using the Arduino Uno on your own?                                (Low)    1     2     3     4     5    (High)</a:t>
            </a:r>
          </a:p>
          <a:p>
            <a:pPr marL="457200" indent="-457200">
              <a:buAutoNum type="arabicParenR"/>
            </a:pPr>
            <a:r>
              <a:rPr lang="en-US" sz="1800" b="1" dirty="0" smtClean="0"/>
              <a:t>How useful were the Matlab program for image acquisition &amp; processing?            (Low)    1     2     3     4     5    (High)</a:t>
            </a:r>
          </a:p>
          <a:p>
            <a:pPr marL="457200" indent="-457200">
              <a:buAutoNum type="arabicParenR"/>
            </a:pPr>
            <a:r>
              <a:rPr lang="en-US" sz="1800" b="1" dirty="0" smtClean="0"/>
              <a:t>Do you understand how serial communications works from the lessons?               (Low)    1     2     3     4     5    (High)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en-US" sz="1800" b="1" dirty="0" smtClean="0"/>
              <a:t>Do you understand the idea of a closed-loop control system work?                         (Low)    1     2     3     4     5    (High)</a:t>
            </a:r>
          </a:p>
          <a:p>
            <a:pPr marL="457200" indent="-457200">
              <a:buAutoNum type="arabicParenR"/>
            </a:pPr>
            <a:r>
              <a:rPr lang="en-US" sz="1800" b="1" dirty="0" smtClean="0"/>
              <a:t>Do you feel like you have a hands-on introduction to a mechatronic system?        (Low)    1     2     3     4     5    (High)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1886" y="31561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Other Learned Experience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91886" y="4228354"/>
            <a:ext cx="11462656" cy="1754326"/>
          </a:xfrm>
          <a:prstGeom prst="rect">
            <a:avLst/>
          </a:prstGeom>
          <a:noFill/>
          <a:ln w="28575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249886" y="3700452"/>
            <a:ext cx="4718956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91440" marR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Explain what else you learned in this course, if any.</a:t>
            </a:r>
            <a:endParaRPr lang="en-US" sz="16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1568193" y="3999987"/>
            <a:ext cx="277985" cy="963386"/>
          </a:xfrm>
          <a:custGeom>
            <a:avLst/>
            <a:gdLst>
              <a:gd name="connsiteX0" fmla="*/ 277985 w 277985"/>
              <a:gd name="connsiteY0" fmla="*/ 0 h 963386"/>
              <a:gd name="connsiteX1" fmla="*/ 399 w 277985"/>
              <a:gd name="connsiteY1" fmla="*/ 604157 h 963386"/>
              <a:gd name="connsiteX2" fmla="*/ 212670 w 277985"/>
              <a:gd name="connsiteY2" fmla="*/ 669472 h 963386"/>
              <a:gd name="connsiteX3" fmla="*/ 49385 w 277985"/>
              <a:gd name="connsiteY3" fmla="*/ 963386 h 9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985" h="963386">
                <a:moveTo>
                  <a:pt x="277985" y="0"/>
                </a:moveTo>
                <a:cubicBezTo>
                  <a:pt x="144635" y="246289"/>
                  <a:pt x="11285" y="492578"/>
                  <a:pt x="399" y="604157"/>
                </a:cubicBezTo>
                <a:cubicBezTo>
                  <a:pt x="-10487" y="715736"/>
                  <a:pt x="204506" y="609601"/>
                  <a:pt x="212670" y="669472"/>
                </a:cubicBezTo>
                <a:cubicBezTo>
                  <a:pt x="220834" y="729343"/>
                  <a:pt x="135109" y="846364"/>
                  <a:pt x="49385" y="963386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88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Introduction</a:t>
            </a:r>
            <a:br>
              <a: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6683"/>
            <a:ext cx="10515600" cy="1325790"/>
          </a:xfrm>
        </p:spPr>
        <p:txBody>
          <a:bodyPr>
            <a:normAutofit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 this project, we built and demonstrated a  camera-based feedback control servo system that can track a specific colored object.  The hardware consists of a USB camera mounted on a servomotor that is controlled by a laptop PC and an Arduino Uno board. A Matlab program finds a target color in the camera images and tells the Uno to drive the motor to track the target.  The figure below shows the concept.</a:t>
            </a:r>
          </a:p>
          <a:p>
            <a:pPr marL="91440" marR="0"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9" y="2906372"/>
            <a:ext cx="7753713" cy="33529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10300" y="364898"/>
            <a:ext cx="5317671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Below is an example.</a:t>
            </a:r>
          </a:p>
          <a:p>
            <a:r>
              <a:rPr 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it and describe using your own words</a:t>
            </a:r>
            <a:endParaRPr lang="en-US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354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Hardware Setup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588" y="2453275"/>
            <a:ext cx="2675929" cy="2044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772" y="2244337"/>
            <a:ext cx="2965485" cy="2311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41449" y="613121"/>
            <a:ext cx="5849808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 your own photos.  Use </a:t>
            </a:r>
            <a:r>
              <a:rPr lang="en-US" sz="2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Fritzing</a:t>
            </a:r>
            <a:r>
              <a:rPr 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possible.</a:t>
            </a:r>
            <a:endParaRPr lang="en-US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in your own words what setup and connections you made, including USB.</a:t>
            </a:r>
            <a:endParaRPr lang="en-US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2934" y="2304726"/>
            <a:ext cx="2538852" cy="33419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46116" y="5396532"/>
            <a:ext cx="55017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in your own words what setup and connections you made, including USB.</a:t>
            </a:r>
            <a:endParaRPr lang="en-US" sz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76553" y="5827419"/>
            <a:ext cx="417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 the additional bonus tasks if available </a:t>
            </a:r>
            <a:endParaRPr lang="en-US" sz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093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Software Setup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363" y="4881945"/>
            <a:ext cx="1461060" cy="1116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414" y="4406074"/>
            <a:ext cx="2235305" cy="17422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9626" y="1416302"/>
            <a:ext cx="2994174" cy="32011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465" y="1416303"/>
            <a:ext cx="3306082" cy="25352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465" y="3887468"/>
            <a:ext cx="3296949" cy="23511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10078" y="443967"/>
            <a:ext cx="584980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in your own words what software you have to code/provide.</a:t>
            </a:r>
            <a:endParaRPr lang="en-US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2452" y="5237786"/>
            <a:ext cx="1663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 the additional bonus task if available </a:t>
            </a:r>
            <a:endParaRPr lang="en-US" sz="1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867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252357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Arduino program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723106" y="1444466"/>
            <a:ext cx="4209344" cy="492443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lvl="1"/>
            <a:r>
              <a:rPr lang="en-US" sz="1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Arduino Progra</a:t>
            </a:r>
            <a:r>
              <a:rPr lang="en-US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m</a:t>
            </a:r>
            <a:r>
              <a:rPr lang="en-US" sz="1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</a:p>
          <a:p>
            <a:pPr lvl="1"/>
            <a:r>
              <a:rPr lang="en-US" sz="1200" b="1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	Arduino:  Rx Serial  Servo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06" y="2183131"/>
            <a:ext cx="4209344" cy="45003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83954" y="443131"/>
            <a:ext cx="5025659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91440" marR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Provide the Arduino code (with your names) here</a:t>
            </a:r>
            <a:endParaRPr lang="en-US" sz="16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0557" y="1027905"/>
            <a:ext cx="5519056" cy="545453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0695214" y="832757"/>
            <a:ext cx="376007" cy="1289957"/>
          </a:xfrm>
          <a:custGeom>
            <a:avLst/>
            <a:gdLst>
              <a:gd name="connsiteX0" fmla="*/ 326572 w 376007"/>
              <a:gd name="connsiteY0" fmla="*/ 0 h 1289957"/>
              <a:gd name="connsiteX1" fmla="*/ 81643 w 376007"/>
              <a:gd name="connsiteY1" fmla="*/ 604157 h 1289957"/>
              <a:gd name="connsiteX2" fmla="*/ 375557 w 376007"/>
              <a:gd name="connsiteY2" fmla="*/ 538843 h 1289957"/>
              <a:gd name="connsiteX3" fmla="*/ 0 w 376007"/>
              <a:gd name="connsiteY3" fmla="*/ 1289957 h 128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07" h="1289957">
                <a:moveTo>
                  <a:pt x="326572" y="0"/>
                </a:moveTo>
                <a:cubicBezTo>
                  <a:pt x="200025" y="257175"/>
                  <a:pt x="73479" y="514350"/>
                  <a:pt x="81643" y="604157"/>
                </a:cubicBezTo>
                <a:cubicBezTo>
                  <a:pt x="89807" y="693964"/>
                  <a:pt x="389164" y="424543"/>
                  <a:pt x="375557" y="538843"/>
                </a:cubicBezTo>
                <a:cubicBezTo>
                  <a:pt x="361950" y="653143"/>
                  <a:pt x="180975" y="971550"/>
                  <a:pt x="0" y="1289957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826328" y="781686"/>
            <a:ext cx="3422336" cy="1429428"/>
          </a:xfrm>
          <a:custGeom>
            <a:avLst/>
            <a:gdLst>
              <a:gd name="connsiteX0" fmla="*/ 326572 w 376007"/>
              <a:gd name="connsiteY0" fmla="*/ 0 h 1289957"/>
              <a:gd name="connsiteX1" fmla="*/ 81643 w 376007"/>
              <a:gd name="connsiteY1" fmla="*/ 604157 h 1289957"/>
              <a:gd name="connsiteX2" fmla="*/ 375557 w 376007"/>
              <a:gd name="connsiteY2" fmla="*/ 538843 h 1289957"/>
              <a:gd name="connsiteX3" fmla="*/ 0 w 376007"/>
              <a:gd name="connsiteY3" fmla="*/ 1289957 h 128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07" h="1289957">
                <a:moveTo>
                  <a:pt x="326572" y="0"/>
                </a:moveTo>
                <a:cubicBezTo>
                  <a:pt x="200025" y="257175"/>
                  <a:pt x="73479" y="514350"/>
                  <a:pt x="81643" y="604157"/>
                </a:cubicBezTo>
                <a:cubicBezTo>
                  <a:pt x="89807" y="693964"/>
                  <a:pt x="389164" y="424543"/>
                  <a:pt x="375557" y="538843"/>
                </a:cubicBezTo>
                <a:cubicBezTo>
                  <a:pt x="361950" y="653143"/>
                  <a:pt x="180975" y="971550"/>
                  <a:pt x="0" y="1289957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981795" y="3682374"/>
            <a:ext cx="27919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Arduino </a:t>
            </a:r>
            <a:r>
              <a:rPr lang="en-US" sz="1200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code with </a:t>
            </a:r>
            <a:r>
              <a:rPr lang="en-US" sz="1200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your </a:t>
            </a:r>
            <a:r>
              <a:rPr lang="en-US" sz="1200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names.</a:t>
            </a:r>
          </a:p>
          <a:p>
            <a:pPr marL="91440"/>
            <a:r>
              <a:rPr lang="en-US" sz="1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 the additional bonus </a:t>
            </a:r>
            <a:r>
              <a:rPr lang="en-US" sz="1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</a:t>
            </a:r>
            <a:r>
              <a:rPr lang="en-US" sz="1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available </a:t>
            </a:r>
          </a:p>
        </p:txBody>
      </p:sp>
    </p:spTree>
    <p:extLst>
      <p:ext uri="{BB962C8B-B14F-4D97-AF65-F5344CB8AC3E}">
        <p14:creationId xmlns:p14="http://schemas.microsoft.com/office/powerpoint/2010/main" val="3777578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Matlab program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36770" y="583973"/>
            <a:ext cx="4517572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91440" marR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Provide Matlab program with your names here</a:t>
            </a:r>
            <a:endParaRPr lang="en-US" sz="16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837735" y="922527"/>
            <a:ext cx="1089535" cy="1199944"/>
          </a:xfrm>
          <a:custGeom>
            <a:avLst/>
            <a:gdLst>
              <a:gd name="connsiteX0" fmla="*/ 326572 w 376007"/>
              <a:gd name="connsiteY0" fmla="*/ 0 h 1289957"/>
              <a:gd name="connsiteX1" fmla="*/ 81643 w 376007"/>
              <a:gd name="connsiteY1" fmla="*/ 604157 h 1289957"/>
              <a:gd name="connsiteX2" fmla="*/ 375557 w 376007"/>
              <a:gd name="connsiteY2" fmla="*/ 538843 h 1289957"/>
              <a:gd name="connsiteX3" fmla="*/ 0 w 376007"/>
              <a:gd name="connsiteY3" fmla="*/ 1289957 h 128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07" h="1289957">
                <a:moveTo>
                  <a:pt x="326572" y="0"/>
                </a:moveTo>
                <a:cubicBezTo>
                  <a:pt x="200025" y="257175"/>
                  <a:pt x="73479" y="514350"/>
                  <a:pt x="81643" y="604157"/>
                </a:cubicBezTo>
                <a:cubicBezTo>
                  <a:pt x="89807" y="693964"/>
                  <a:pt x="389164" y="424543"/>
                  <a:pt x="375557" y="538843"/>
                </a:cubicBezTo>
                <a:cubicBezTo>
                  <a:pt x="361950" y="653143"/>
                  <a:pt x="180975" y="971550"/>
                  <a:pt x="0" y="1289957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27271" y="1462050"/>
            <a:ext cx="4947558" cy="4906093"/>
          </a:xfrm>
          <a:prstGeom prst="rect">
            <a:avLst/>
          </a:prstGeom>
          <a:noFill/>
          <a:ln w="28575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Freeform 7"/>
          <p:cNvSpPr/>
          <p:nvPr/>
        </p:nvSpPr>
        <p:spPr>
          <a:xfrm flipH="1">
            <a:off x="6347844" y="1091494"/>
            <a:ext cx="1010133" cy="1030977"/>
          </a:xfrm>
          <a:custGeom>
            <a:avLst/>
            <a:gdLst>
              <a:gd name="connsiteX0" fmla="*/ 326572 w 376007"/>
              <a:gd name="connsiteY0" fmla="*/ 0 h 1289957"/>
              <a:gd name="connsiteX1" fmla="*/ 81643 w 376007"/>
              <a:gd name="connsiteY1" fmla="*/ 604157 h 1289957"/>
              <a:gd name="connsiteX2" fmla="*/ 375557 w 376007"/>
              <a:gd name="connsiteY2" fmla="*/ 538843 h 1289957"/>
              <a:gd name="connsiteX3" fmla="*/ 0 w 376007"/>
              <a:gd name="connsiteY3" fmla="*/ 1289957 h 128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07" h="1289957">
                <a:moveTo>
                  <a:pt x="326572" y="0"/>
                </a:moveTo>
                <a:cubicBezTo>
                  <a:pt x="200025" y="257175"/>
                  <a:pt x="73479" y="514350"/>
                  <a:pt x="81643" y="604157"/>
                </a:cubicBezTo>
                <a:cubicBezTo>
                  <a:pt x="89807" y="693964"/>
                  <a:pt x="389164" y="424543"/>
                  <a:pt x="375557" y="538843"/>
                </a:cubicBezTo>
                <a:cubicBezTo>
                  <a:pt x="361950" y="653143"/>
                  <a:pt x="180975" y="971550"/>
                  <a:pt x="0" y="1289957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538" y="1690689"/>
            <a:ext cx="4703762" cy="39719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710595" y="3264525"/>
            <a:ext cx="27771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marR="0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Matlab </a:t>
            </a:r>
            <a:r>
              <a:rPr lang="en-US" sz="1400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code </a:t>
            </a:r>
            <a:r>
              <a:rPr lang="en-US" sz="1400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with your names</a:t>
            </a:r>
            <a:endParaRPr lang="en-US" sz="14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53169" y="3511173"/>
            <a:ext cx="25345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 the additional bonus task if available </a:t>
            </a:r>
            <a:endParaRPr lang="en-US" sz="105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686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Matlab </a:t>
            </a:r>
            <a:r>
              <a: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program - continued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197" y="1450864"/>
            <a:ext cx="4762500" cy="4871054"/>
          </a:xfrm>
          <a:ln w="28575"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27271" y="1462050"/>
            <a:ext cx="4947558" cy="4906093"/>
          </a:xfrm>
          <a:prstGeom prst="rect">
            <a:avLst/>
          </a:prstGeom>
          <a:noFill/>
          <a:ln w="28575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903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Experimental runs &amp; results</a:t>
            </a:r>
            <a:b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0600" y="1725613"/>
            <a:ext cx="10477500" cy="2031325"/>
          </a:xfrm>
          <a:prstGeom prst="rect">
            <a:avLst/>
          </a:prstGeom>
          <a:noFill/>
          <a:ln w="28575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Photo &amp; description of your experiment &amp; result (pick a color).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Show the bonus additional LED, if available.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170214" y="3986439"/>
            <a:ext cx="10477500" cy="2585323"/>
          </a:xfrm>
          <a:prstGeom prst="rect">
            <a:avLst/>
          </a:prstGeom>
          <a:noFill/>
          <a:ln w="28575">
            <a:solidFill>
              <a:srgbClr val="0033CC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Video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(10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sec or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so)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of your experiment &amp; result (same as the above color) 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Show the bonus additional LED, if available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19357" y="720129"/>
            <a:ext cx="3434443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91440" marR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Describe your experiments &amp; results</a:t>
            </a:r>
            <a:endParaRPr lang="en-US" sz="16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038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674915" y="3561897"/>
            <a:ext cx="10477500" cy="2585323"/>
          </a:xfrm>
          <a:prstGeom prst="rect">
            <a:avLst/>
          </a:prstGeom>
          <a:noFill/>
          <a:ln w="28575">
            <a:solidFill>
              <a:srgbClr val="0033CC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Photo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(10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sec or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of your experiment &amp; result (same as the above color).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Show the bonus additional LED, if available.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61309" y="622756"/>
            <a:ext cx="10491106" cy="2585323"/>
          </a:xfrm>
          <a:prstGeom prst="rect">
            <a:avLst/>
          </a:prstGeom>
          <a:noFill/>
          <a:ln w="28575">
            <a:solidFill>
              <a:srgbClr val="0033CC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Photo &amp; description of your experiment &amp; result (pick another color).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Show the bonus additional LED, if available.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63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650</Words>
  <Application>Microsoft Office PowerPoint</Application>
  <PresentationFormat>Widescreen</PresentationFormat>
  <Paragraphs>110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Office Theme</vt:lpstr>
      <vt:lpstr>Auto Target Tracking System Experiment</vt:lpstr>
      <vt:lpstr>Introduction </vt:lpstr>
      <vt:lpstr>Hardware Setup</vt:lpstr>
      <vt:lpstr>Software Setup</vt:lpstr>
      <vt:lpstr>Arduino program</vt:lpstr>
      <vt:lpstr>Matlab program</vt:lpstr>
      <vt:lpstr>Matlab program - continued</vt:lpstr>
      <vt:lpstr> Experimental runs &amp; results </vt:lpstr>
      <vt:lpstr>PowerPoint Presentation</vt:lpstr>
      <vt:lpstr>Mechatronics Scheme</vt:lpstr>
      <vt:lpstr>Survey of Learned Experience</vt:lpstr>
    </vt:vector>
  </TitlesOfParts>
  <Company>Oakland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 Target Tracking System Experiment</dc:title>
  <dc:creator>KaC S855</dc:creator>
  <cp:lastModifiedBy>KaC S855</cp:lastModifiedBy>
  <cp:revision>14</cp:revision>
  <dcterms:created xsi:type="dcterms:W3CDTF">2016-07-12T21:13:15Z</dcterms:created>
  <dcterms:modified xsi:type="dcterms:W3CDTF">2016-07-13T04:04:33Z</dcterms:modified>
</cp:coreProperties>
</file>