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3"/>
  </p:notesMasterIdLst>
  <p:sldIdLst>
    <p:sldId id="256" r:id="rId2"/>
    <p:sldId id="257" r:id="rId3"/>
    <p:sldId id="289" r:id="rId4"/>
    <p:sldId id="302" r:id="rId5"/>
    <p:sldId id="297" r:id="rId6"/>
    <p:sldId id="301" r:id="rId7"/>
    <p:sldId id="303" r:id="rId8"/>
    <p:sldId id="304" r:id="rId9"/>
    <p:sldId id="305" r:id="rId10"/>
    <p:sldId id="306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CC"/>
    <a:srgbClr val="CCECFF"/>
    <a:srgbClr val="FF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6986-794D-46BC-B41D-B37F3130022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A59E6-94C2-413B-97AA-957270F7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59E6-94C2-413B-97AA-957270F713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7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29A-479B-4853-A720-C4729D7B6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1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4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8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8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7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21247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37314"/>
          </a:xfrm>
        </p:spPr>
        <p:txBody>
          <a:bodyPr>
            <a:normAutofit/>
          </a:bodyPr>
          <a:lstStyle>
            <a:lvl1pPr algn="l">
              <a:defRPr sz="3600" b="1" cap="small" baseline="0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98344"/>
            <a:ext cx="10363826" cy="3424107"/>
          </a:xfrm>
        </p:spPr>
        <p:txBody>
          <a:bodyPr/>
          <a:lstStyle>
            <a:lvl1pPr>
              <a:defRPr sz="2400" b="1" cap="none" baseline="0">
                <a:solidFill>
                  <a:srgbClr val="002060"/>
                </a:solidFill>
              </a:defRPr>
            </a:lvl1pPr>
            <a:lvl2pPr>
              <a:defRPr cap="none" baseline="0">
                <a:solidFill>
                  <a:srgbClr val="002060"/>
                </a:solidFill>
              </a:defRPr>
            </a:lvl2pPr>
            <a:lvl3pPr>
              <a:defRPr cap="none" baseline="0">
                <a:solidFill>
                  <a:srgbClr val="002060"/>
                </a:solidFill>
              </a:defRPr>
            </a:lvl3pPr>
            <a:lvl4pPr>
              <a:defRPr cap="none" baseline="0">
                <a:solidFill>
                  <a:srgbClr val="002060"/>
                </a:solidFill>
              </a:defRPr>
            </a:lvl4pPr>
            <a:lvl5pPr>
              <a:defRPr cap="none"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07024" y="6235371"/>
            <a:ext cx="27432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235372"/>
            <a:ext cx="6672887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0587" y="6225758"/>
            <a:ext cx="764215" cy="365125"/>
          </a:xfrm>
        </p:spPr>
        <p:txBody>
          <a:bodyPr/>
          <a:lstStyle>
            <a:lvl1pPr>
              <a:defRPr sz="1200"/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3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6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37541" y="624840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5514" y="6241863"/>
            <a:ext cx="6672887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2155" y="6241862"/>
            <a:ext cx="764215" cy="365125"/>
          </a:xfrm>
        </p:spPr>
        <p:txBody>
          <a:bodyPr/>
          <a:lstStyle>
            <a:lvl1pPr>
              <a:defRPr sz="1400"/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youtube.com/watch?v=JHT-VHOFDFY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YPlB20a0CQw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452" y="765751"/>
            <a:ext cx="8915399" cy="2262781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rgbClr val="002060"/>
                </a:solidFill>
              </a:rPr>
              <a:t>Mechatronics -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>Hands-on Approach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100" b="1" dirty="0" smtClean="0">
                <a:solidFill>
                  <a:srgbClr val="002060"/>
                </a:solidFill>
              </a:rPr>
              <a:t>Session 5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4452" y="3552778"/>
            <a:ext cx="8697485" cy="249687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Prof Ka C Cheok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Electrical &amp; Computer Engineering </a:t>
            </a:r>
            <a:r>
              <a:rPr lang="en-US" sz="1600" b="1" dirty="0" err="1" smtClean="0">
                <a:solidFill>
                  <a:srgbClr val="C00000"/>
                </a:solidFill>
              </a:rPr>
              <a:t>Dept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Oakland University, Rochester, MI, USA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 smtClean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Prof Arbnor Pajaziti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Mechanical Engineering</a:t>
            </a:r>
            <a:endParaRPr lang="en-US" sz="1600" b="1" dirty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University of Prishtina, Prishtina, Kosovo</a:t>
            </a:r>
            <a:endParaRPr lang="en-US" sz="1600" b="1" dirty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29A-479B-4853-A720-C4729D7B6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2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2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90" y="714563"/>
            <a:ext cx="100584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 smtClean="0"/>
              <a:t>Scope of this 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6402" y="1563160"/>
            <a:ext cx="10058400" cy="4286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Overview of Mechatronics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Microcontrollers – Intro to Arduino &amp; hands-on assignments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Microcomputers &amp; Microcontrollers – Matlab + Arduino combo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Feedback Control System – Simple closed-loop examples 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Matlab Video Processing &amp; Simulink Computer Vision – Examples &amp; demos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Auto-Target Tracking Servo-System – Matlab + Arduino experiment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Modeling</a:t>
            </a:r>
            <a:r>
              <a:rPr lang="en-US" sz="2000" dirty="0">
                <a:latin typeface="Calibri" panose="020F0502020204030204" pitchFamily="34" charset="0"/>
              </a:rPr>
              <a:t>, Simulation &amp; Visualization of Mechatronics </a:t>
            </a:r>
            <a:r>
              <a:rPr lang="en-US" sz="2000" dirty="0" smtClean="0">
                <a:latin typeface="Calibri" panose="020F0502020204030204" pitchFamily="34" charset="0"/>
              </a:rPr>
              <a:t>- Matlab Simscape (time permitting)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Other Aspects of Mechatronics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/>
              <a:t>7/2/2016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Prishtina International Summer University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686979" y="498325"/>
            <a:ext cx="3265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Tell me and I will forget;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show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 and I will remember;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but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involve me and I will understand.</a:t>
            </a:r>
            <a:endParaRPr lang="en-US" sz="1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3774" y="1636670"/>
            <a:ext cx="6928368" cy="98283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56290" y="2088561"/>
            <a:ext cx="7343791" cy="9964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14378" y="2526743"/>
            <a:ext cx="912252" cy="52540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76402" y="3466521"/>
            <a:ext cx="2807918" cy="55841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38602" y="3466521"/>
            <a:ext cx="2181234" cy="57178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30735" y="1999787"/>
            <a:ext cx="7778406" cy="144655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B) Computer Vision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Cameras + Computers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Math, algorithms,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Selfie, Color tracking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887175" y="3588219"/>
            <a:ext cx="7370875" cy="83099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C) Picking &amp; Tracking a Color using Matlab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Image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Acquisition &amp;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Processing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3413" y="341108"/>
            <a:ext cx="10058400" cy="6858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Today’s Goal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2521" y="1026908"/>
            <a:ext cx="7613279" cy="83099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A) Your Eyes &amp; Brain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Millions of years of evolution</a:t>
            </a:r>
          </a:p>
        </p:txBody>
      </p:sp>
    </p:spTree>
    <p:extLst>
      <p:ext uri="{BB962C8B-B14F-4D97-AF65-F5344CB8AC3E}">
        <p14:creationId xmlns:p14="http://schemas.microsoft.com/office/powerpoint/2010/main" val="33954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725" y="184009"/>
            <a:ext cx="4364875" cy="2421808"/>
          </a:xfrm>
          <a:prstGeom prst="rect">
            <a:avLst/>
          </a:prstGeom>
        </p:spPr>
      </p:pic>
      <p:sp>
        <p:nvSpPr>
          <p:cNvPr id="10" name="TextBox 9">
            <a:hlinkClick r:id="rId3"/>
          </p:cNvPr>
          <p:cNvSpPr txBox="1"/>
          <p:nvPr/>
        </p:nvSpPr>
        <p:spPr>
          <a:xfrm>
            <a:off x="885934" y="890314"/>
            <a:ext cx="5873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Your eye retinas are attached directly to your brain!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hlinkClick r:id="rId3"/>
          </p:cNvPr>
          <p:cNvSpPr txBox="1"/>
          <p:nvPr/>
        </p:nvSpPr>
        <p:spPr>
          <a:xfrm>
            <a:off x="2126942" y="1310133"/>
            <a:ext cx="5100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Joke:  The next time you look closely into someone’s eyes, you could say, “Oh my, your brain is so beautiful!”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0790" y="2861688"/>
            <a:ext cx="4837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https://www.youtube.com/watch?v=JHT-VHOFDFY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40790" y="3159204"/>
            <a:ext cx="4909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https://www.youtube.com/watch?v=YPlB20a0CQw</a:t>
            </a:r>
            <a:endParaRPr lang="en-US" dirty="0"/>
          </a:p>
        </p:txBody>
      </p:sp>
      <p:sp>
        <p:nvSpPr>
          <p:cNvPr id="14" name="TextBox 13">
            <a:hlinkClick r:id="rId3"/>
          </p:cNvPr>
          <p:cNvSpPr txBox="1"/>
          <p:nvPr/>
        </p:nvSpPr>
        <p:spPr>
          <a:xfrm>
            <a:off x="1736479" y="2868194"/>
            <a:ext cx="156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= Yellow</a:t>
            </a:r>
            <a:endParaRPr lang="en-US" dirty="0"/>
          </a:p>
        </p:txBody>
      </p:sp>
      <p:sp>
        <p:nvSpPr>
          <p:cNvPr id="15" name="TextBox 14">
            <a:hlinkClick r:id="rId3"/>
          </p:cNvPr>
          <p:cNvSpPr txBox="1"/>
          <p:nvPr/>
        </p:nvSpPr>
        <p:spPr>
          <a:xfrm>
            <a:off x="1869805" y="3141318"/>
            <a:ext cx="271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believe your eyes</a:t>
            </a:r>
            <a:endParaRPr lang="en-US" dirty="0"/>
          </a:p>
        </p:txBody>
      </p:sp>
      <p:sp>
        <p:nvSpPr>
          <p:cNvPr id="17" name="TextBox 16">
            <a:hlinkClick r:id="rId3"/>
          </p:cNvPr>
          <p:cNvSpPr txBox="1"/>
          <p:nvPr/>
        </p:nvSpPr>
        <p:spPr>
          <a:xfrm>
            <a:off x="969257" y="2166168"/>
            <a:ext cx="6768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Your eyes and brain have evolved over millions of years! 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It learns, adapts and interprets the world.  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cliparting.com/wp-content/uploads/2016/06/Clip-art-eye-clipart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11" y="4384518"/>
            <a:ext cx="2421254" cy="5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hlinkClick r:id="rId3"/>
          </p:cNvPr>
          <p:cNvSpPr txBox="1"/>
          <p:nvPr/>
        </p:nvSpPr>
        <p:spPr>
          <a:xfrm>
            <a:off x="135161" y="3839550"/>
            <a:ext cx="11652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Eyes &amp; Brain (very old &amp; proven)	    versus      Computer Vision (very young but full of potential)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Image result for Computer vi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44" y="4265410"/>
            <a:ext cx="2488464" cy="173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hw.ac.uk/schools/engineering-physical-sciences/img/isss_research_example_image_roa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08" y="4262207"/>
            <a:ext cx="3165810" cy="17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0741" y="4282910"/>
            <a:ext cx="1772613" cy="17284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514" y="5130309"/>
            <a:ext cx="2366914" cy="82842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48693" y="288290"/>
            <a:ext cx="4345292" cy="52322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A) Your Eyes &amp; Brain</a:t>
            </a:r>
          </a:p>
        </p:txBody>
      </p:sp>
    </p:spTree>
    <p:extLst>
      <p:ext uri="{BB962C8B-B14F-4D97-AF65-F5344CB8AC3E}">
        <p14:creationId xmlns:p14="http://schemas.microsoft.com/office/powerpoint/2010/main" val="323065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4" y="1276086"/>
            <a:ext cx="7130086" cy="519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083" y="1173989"/>
            <a:ext cx="6139287" cy="49498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909141" y="1715605"/>
            <a:ext cx="2101827" cy="35993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USB PC Camera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2719" y="394797"/>
            <a:ext cx="3451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Plug &amp; play    ?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2802" y="4145280"/>
            <a:ext cx="5072078" cy="135421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Plug &amp; play   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Plug the camera into the USB 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Open </a:t>
            </a:r>
            <a:r>
              <a:rPr lang="en-US" sz="1600" dirty="0"/>
              <a:t>in the Control </a:t>
            </a:r>
            <a:r>
              <a:rPr lang="en-US" sz="1600" dirty="0" smtClean="0"/>
              <a:t>Panel.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Open the Device Manager.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Windows should detect the presence of the camera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68034" y="71632"/>
            <a:ext cx="5104685" cy="1138773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B) Computer Vision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New, exciting &amp; great potential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Math, algorithms, sciences, engineering</a:t>
            </a:r>
          </a:p>
        </p:txBody>
      </p:sp>
    </p:spTree>
    <p:extLst>
      <p:ext uri="{BB962C8B-B14F-4D97-AF65-F5344CB8AC3E}">
        <p14:creationId xmlns:p14="http://schemas.microsoft.com/office/powerpoint/2010/main" val="23435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254" y="1037510"/>
            <a:ext cx="5577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%% Program name:  VIP1_VidAcqDispStore.m     Rev </a:t>
            </a:r>
            <a:r>
              <a:rPr lang="en-US" sz="1400" dirty="0" smtClean="0"/>
              <a:t>2016-07-09 </a:t>
            </a:r>
            <a:endParaRPr lang="en-US" sz="1400" dirty="0"/>
          </a:p>
          <a:p>
            <a:r>
              <a:rPr lang="en-US" sz="1400" dirty="0"/>
              <a:t>% Prof KaC Cheok </a:t>
            </a:r>
            <a:r>
              <a:rPr lang="en-US" sz="1400" dirty="0" smtClean="0"/>
              <a:t>– PISU</a:t>
            </a:r>
            <a:endParaRPr lang="en-US" sz="1400" dirty="0"/>
          </a:p>
          <a:p>
            <a:r>
              <a:rPr lang="en-US" sz="1400" dirty="0"/>
              <a:t>% Example of acquiring, displaying and storing images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%% Start with a clean slate</a:t>
            </a:r>
          </a:p>
          <a:p>
            <a:r>
              <a:rPr lang="en-US" sz="1400" dirty="0"/>
              <a:t>clear all; close all; </a:t>
            </a:r>
            <a:r>
              <a:rPr lang="en-US" sz="1400" dirty="0" err="1"/>
              <a:t>clc</a:t>
            </a:r>
            <a:r>
              <a:rPr lang="en-US" sz="1400" dirty="0"/>
              <a:t>; </a:t>
            </a:r>
            <a:r>
              <a:rPr lang="en-US" sz="1400" dirty="0" err="1"/>
              <a:t>closepreview</a:t>
            </a:r>
            <a:r>
              <a:rPr lang="en-US" sz="1400" dirty="0"/>
              <a:t>; 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%% Inquire what type of camera is attached</a:t>
            </a:r>
          </a:p>
          <a:p>
            <a:r>
              <a:rPr lang="en-US" sz="1400" dirty="0" err="1"/>
              <a:t>Image_Acq_Info</a:t>
            </a:r>
            <a:r>
              <a:rPr lang="en-US" sz="1400" dirty="0"/>
              <a:t> = </a:t>
            </a:r>
            <a:r>
              <a:rPr lang="en-US" sz="1400" dirty="0" err="1"/>
              <a:t>imaqhwinfo</a:t>
            </a:r>
            <a:endParaRPr lang="en-US" sz="1400" dirty="0"/>
          </a:p>
          <a:p>
            <a:r>
              <a:rPr lang="en-US" sz="1400" dirty="0" err="1"/>
              <a:t>Image_Acq_Info.InstalledAdaptors</a:t>
            </a:r>
            <a:endParaRPr lang="en-US" sz="1400" dirty="0"/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%% Access the installed camera and preview what it sees</a:t>
            </a:r>
          </a:p>
          <a:p>
            <a:r>
              <a:rPr lang="en-US" sz="1400" dirty="0" err="1"/>
              <a:t>Video_Obj</a:t>
            </a:r>
            <a:r>
              <a:rPr lang="en-US" sz="1400" dirty="0"/>
              <a:t> = </a:t>
            </a:r>
            <a:r>
              <a:rPr lang="en-US" sz="1400" dirty="0" err="1"/>
              <a:t>videoinput</a:t>
            </a:r>
            <a:r>
              <a:rPr lang="en-US" sz="1400" dirty="0"/>
              <a:t>('</a:t>
            </a:r>
            <a:r>
              <a:rPr lang="en-US" sz="1400" dirty="0" err="1"/>
              <a:t>winvideo</a:t>
            </a:r>
            <a:r>
              <a:rPr lang="en-US" sz="1400" dirty="0"/>
              <a:t>', 1);</a:t>
            </a:r>
          </a:p>
          <a:p>
            <a:r>
              <a:rPr lang="en-US" sz="1400" dirty="0"/>
              <a:t>preview(</a:t>
            </a:r>
            <a:r>
              <a:rPr lang="en-US" sz="1400" dirty="0" err="1"/>
              <a:t>Video_Obj</a:t>
            </a:r>
            <a:r>
              <a:rPr lang="en-US" sz="1400" dirty="0"/>
              <a:t>)</a:t>
            </a:r>
          </a:p>
          <a:p>
            <a:r>
              <a:rPr lang="en-US" sz="1400" dirty="0"/>
              <a:t>pause(1.5)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%% Acquire and display a </a:t>
            </a:r>
            <a:r>
              <a:rPr lang="en-US" sz="1400" dirty="0" err="1"/>
              <a:t>snapshop</a:t>
            </a:r>
            <a:r>
              <a:rPr lang="en-US" sz="1400" dirty="0"/>
              <a:t> or single image frame:</a:t>
            </a:r>
          </a:p>
          <a:p>
            <a:r>
              <a:rPr lang="en-US" sz="1400" dirty="0"/>
              <a:t>Snapshot = </a:t>
            </a:r>
            <a:r>
              <a:rPr lang="en-US" sz="1400" dirty="0" err="1"/>
              <a:t>getsnapshot</a:t>
            </a:r>
            <a:r>
              <a:rPr lang="en-US" sz="1400" dirty="0"/>
              <a:t>(</a:t>
            </a:r>
            <a:r>
              <a:rPr lang="en-US" sz="1400" dirty="0" err="1"/>
              <a:t>Video_Obj</a:t>
            </a:r>
            <a:r>
              <a:rPr lang="en-US" sz="1400" dirty="0"/>
              <a:t>);</a:t>
            </a:r>
          </a:p>
          <a:p>
            <a:r>
              <a:rPr lang="en-US" sz="1400" dirty="0"/>
              <a:t>figure(2); set(</a:t>
            </a:r>
            <a:r>
              <a:rPr lang="en-US" sz="1400" dirty="0" err="1"/>
              <a:t>gcf</a:t>
            </a:r>
            <a:r>
              <a:rPr lang="en-US" sz="1400" dirty="0"/>
              <a:t>,'</a:t>
            </a:r>
            <a:r>
              <a:rPr lang="en-US" sz="1400" dirty="0" err="1"/>
              <a:t>pos</a:t>
            </a:r>
            <a:r>
              <a:rPr lang="en-US" sz="1400" dirty="0"/>
              <a:t>',[20 100 600 500]);</a:t>
            </a:r>
          </a:p>
          <a:p>
            <a:r>
              <a:rPr lang="en-US" sz="1400" dirty="0"/>
              <a:t>image(Snapshot);  title('Display using image(...)');</a:t>
            </a:r>
          </a:p>
          <a:p>
            <a:r>
              <a:rPr lang="en-US" sz="1400" dirty="0"/>
              <a:t> 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180230" y="1708696"/>
            <a:ext cx="51300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%% Acquiring and displaying multiple images</a:t>
            </a:r>
          </a:p>
          <a:p>
            <a:r>
              <a:rPr lang="en-US" sz="1400" dirty="0"/>
              <a:t>figure(4); set(</a:t>
            </a:r>
            <a:r>
              <a:rPr lang="en-US" sz="1400" dirty="0" err="1"/>
              <a:t>gcf</a:t>
            </a:r>
            <a:r>
              <a:rPr lang="en-US" sz="1400" dirty="0"/>
              <a:t>,'</a:t>
            </a:r>
            <a:r>
              <a:rPr lang="en-US" sz="1400" dirty="0" err="1"/>
              <a:t>pos</a:t>
            </a:r>
            <a:r>
              <a:rPr lang="en-US" sz="1400" dirty="0"/>
              <a:t>',[60 60 600 500]);</a:t>
            </a:r>
          </a:p>
          <a:p>
            <a:r>
              <a:rPr lang="en-US" sz="1400" dirty="0"/>
              <a:t>[d1,d2,d3] = size(Snapshot); 4</a:t>
            </a:r>
          </a:p>
          <a:p>
            <a:r>
              <a:rPr lang="en-US" sz="1400" dirty="0" err="1"/>
              <a:t>MyClip</a:t>
            </a:r>
            <a:r>
              <a:rPr lang="en-US" sz="1400" dirty="0"/>
              <a:t> = uint8(zeros(d1,d2,d3,4));  </a:t>
            </a:r>
          </a:p>
          <a:p>
            <a:r>
              <a:rPr lang="en-US" sz="1400" dirty="0"/>
              <a:t>for </a:t>
            </a:r>
            <a:r>
              <a:rPr lang="en-US" sz="1400" dirty="0" err="1"/>
              <a:t>i</a:t>
            </a:r>
            <a:r>
              <a:rPr lang="en-US" sz="1400" dirty="0"/>
              <a:t> = 1:4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MyClip</a:t>
            </a:r>
            <a:r>
              <a:rPr lang="en-US" sz="1400" dirty="0"/>
              <a:t>(:,:,:,</a:t>
            </a:r>
            <a:r>
              <a:rPr lang="en-US" sz="1400" dirty="0" err="1"/>
              <a:t>i</a:t>
            </a:r>
            <a:r>
              <a:rPr lang="en-US" sz="1400" dirty="0"/>
              <a:t>) = </a:t>
            </a:r>
            <a:r>
              <a:rPr lang="en-US" sz="1400" dirty="0" err="1"/>
              <a:t>getsnapshot</a:t>
            </a:r>
            <a:r>
              <a:rPr lang="en-US" sz="1400" dirty="0"/>
              <a:t>(</a:t>
            </a:r>
            <a:r>
              <a:rPr lang="en-US" sz="1400" dirty="0" err="1"/>
              <a:t>Video_Obj</a:t>
            </a:r>
            <a:r>
              <a:rPr lang="en-US" sz="1400" dirty="0"/>
              <a:t>);</a:t>
            </a:r>
          </a:p>
          <a:p>
            <a:r>
              <a:rPr lang="en-US" sz="1400" dirty="0"/>
              <a:t>    subplot(2,2,i); </a:t>
            </a:r>
            <a:r>
              <a:rPr lang="en-US" sz="1400" dirty="0" err="1"/>
              <a:t>imshow</a:t>
            </a:r>
            <a:r>
              <a:rPr lang="en-US" sz="1400" dirty="0"/>
              <a:t>(</a:t>
            </a:r>
            <a:r>
              <a:rPr lang="en-US" sz="1400" dirty="0" err="1"/>
              <a:t>MyClip</a:t>
            </a:r>
            <a:r>
              <a:rPr lang="en-US" sz="1400" dirty="0"/>
              <a:t>(:,:,:,</a:t>
            </a:r>
            <a:r>
              <a:rPr lang="en-US" sz="1400" dirty="0" err="1"/>
              <a:t>i</a:t>
            </a:r>
            <a:r>
              <a:rPr lang="en-US" sz="1400" dirty="0"/>
              <a:t>));</a:t>
            </a:r>
          </a:p>
          <a:p>
            <a:r>
              <a:rPr lang="en-US" sz="1400" dirty="0"/>
              <a:t>    title(</a:t>
            </a:r>
            <a:r>
              <a:rPr lang="en-US" sz="1400" dirty="0" err="1"/>
              <a:t>strcat</a:t>
            </a:r>
            <a:r>
              <a:rPr lang="en-US" sz="1400" dirty="0"/>
              <a:t>('Shot  ',num2str(</a:t>
            </a:r>
            <a:r>
              <a:rPr lang="en-US" sz="1400" dirty="0" err="1"/>
              <a:t>i</a:t>
            </a:r>
            <a:r>
              <a:rPr lang="en-US" sz="1400" dirty="0"/>
              <a:t>)));</a:t>
            </a:r>
          </a:p>
          <a:p>
            <a:r>
              <a:rPr lang="en-US" sz="1400" dirty="0"/>
              <a:t>    pause(0.5);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%% Example of how to save Snapshot to image6.mat file</a:t>
            </a:r>
          </a:p>
          <a:p>
            <a:r>
              <a:rPr lang="en-US" sz="1400" dirty="0"/>
              <a:t>save image6 Snapshot </a:t>
            </a:r>
            <a:r>
              <a:rPr lang="en-US" sz="1400" dirty="0" err="1"/>
              <a:t>MyClip</a:t>
            </a:r>
            <a:endParaRPr lang="en-US" sz="1400" dirty="0"/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%% Clean up </a:t>
            </a:r>
          </a:p>
          <a:p>
            <a:r>
              <a:rPr lang="en-US" sz="1400" dirty="0"/>
              <a:t>% Release the camera from this program so other application may access it</a:t>
            </a:r>
          </a:p>
          <a:p>
            <a:r>
              <a:rPr lang="en-US" sz="1400" dirty="0"/>
              <a:t>delete(</a:t>
            </a:r>
            <a:r>
              <a:rPr lang="en-US" sz="1400" dirty="0" err="1"/>
              <a:t>Video_Obj</a:t>
            </a:r>
            <a:r>
              <a:rPr lang="en-US" sz="1400" dirty="0"/>
              <a:t>)</a:t>
            </a:r>
          </a:p>
          <a:p>
            <a:r>
              <a:rPr lang="en-US" sz="1400" dirty="0"/>
              <a:t>clear </a:t>
            </a:r>
            <a:r>
              <a:rPr lang="en-US" sz="1400" dirty="0" err="1"/>
              <a:t>Video_Obj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355" y="118402"/>
            <a:ext cx="2171429" cy="4314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6254" y="335546"/>
            <a:ext cx="2392001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cap="small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Camera + Matlab </a:t>
            </a:r>
          </a:p>
          <a:p>
            <a:pPr marL="0"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Selfie</a:t>
            </a:r>
            <a:endParaRPr lang="en-US" sz="2400" b="1" cap="small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9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510" y="381000"/>
            <a:ext cx="7181850" cy="5867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657" y="317550"/>
            <a:ext cx="3817257" cy="156966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C) Picking &amp; Tracking a</a:t>
            </a:r>
          </a:p>
          <a:p>
            <a:r>
              <a:rPr lang="en-US" sz="2800" b="1" cap="small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Color using Matlab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Examples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of Image Acquisition &amp;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Processing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3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421821"/>
            <a:ext cx="7010400" cy="453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35" y="1366384"/>
            <a:ext cx="3661686" cy="32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3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68" y="1538514"/>
            <a:ext cx="8961666" cy="387531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25514" y="540641"/>
            <a:ext cx="10029572" cy="83099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D) Auto-Target Tracking using Matlab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Matlab: Camera, processing, control + Arduino: Servomotor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1263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4078</TotalTime>
  <Words>609</Words>
  <Application>Microsoft Office PowerPoint</Application>
  <PresentationFormat>Widescreen</PresentationFormat>
  <Paragraphs>131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Droplet</vt:lpstr>
      <vt:lpstr>Mechatronics - Hands-on Approach  Session 5</vt:lpstr>
      <vt:lpstr>Scope of this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Oakland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Mechatronics - Hands-on Approach</dc:title>
  <dc:creator>KaC S855</dc:creator>
  <cp:lastModifiedBy>PC</cp:lastModifiedBy>
  <cp:revision>90</cp:revision>
  <dcterms:created xsi:type="dcterms:W3CDTF">2016-07-02T08:13:00Z</dcterms:created>
  <dcterms:modified xsi:type="dcterms:W3CDTF">2020-03-26T12:15:16Z</dcterms:modified>
</cp:coreProperties>
</file>