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74" r:id="rId1"/>
  </p:sldMasterIdLst>
  <p:notesMasterIdLst>
    <p:notesMasterId r:id="rId11"/>
  </p:notesMasterIdLst>
  <p:sldIdLst>
    <p:sldId id="256" r:id="rId2"/>
    <p:sldId id="257" r:id="rId3"/>
    <p:sldId id="289" r:id="rId4"/>
    <p:sldId id="287" r:id="rId5"/>
    <p:sldId id="296" r:id="rId6"/>
    <p:sldId id="290" r:id="rId7"/>
    <p:sldId id="291" r:id="rId8"/>
    <p:sldId id="288" r:id="rId9"/>
    <p:sldId id="292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ECFF"/>
    <a:srgbClr val="FFFF99"/>
    <a:srgbClr val="FFFF66"/>
    <a:srgbClr val="0033CC"/>
    <a:srgbClr val="CC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732" autoAdjust="0"/>
    <p:restoredTop sz="94660"/>
  </p:normalViewPr>
  <p:slideViewPr>
    <p:cSldViewPr snapToGrid="0">
      <p:cViewPr varScale="1">
        <p:scale>
          <a:sx n="62" d="100"/>
          <a:sy n="62" d="100"/>
        </p:scale>
        <p:origin x="78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B0A6986-794D-46BC-B41D-B37F31300220}" type="datetimeFigureOut">
              <a:rPr lang="en-US" smtClean="0"/>
              <a:t>7/7/2016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05A59E6-94C2-413B-97AA-957270F713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28048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5A59E6-94C2-413B-97AA-957270F713F1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60716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1300785"/>
            <a:ext cx="8689976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89976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7/2/2016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Prishtina International Summer University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6C129A-479B-4853-A720-C4729D7B658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83144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4289374"/>
            <a:ext cx="10364432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84744" y="698261"/>
            <a:ext cx="9822532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5108728"/>
            <a:ext cx="10364452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7/2/2016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Prishtina International Summer University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EE0580-9E63-4D0A-9FB5-1B4D75C7E0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42458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599"/>
            <a:ext cx="10364452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204821"/>
            <a:ext cx="10364452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7/2/2016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Prishtina International Summer University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EE0580-9E63-4D0A-9FB5-1B4D75C7E0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208777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4372796"/>
            <a:ext cx="10364452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7/2/2016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Prishtina International Summer University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EE0580-9E63-4D0A-9FB5-1B4D75C7E0E8}" type="slidenum">
              <a:rPr lang="en-US" smtClean="0"/>
              <a:t>‹#›</a:t>
            </a:fld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1001488" y="75416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557558" y="29935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44835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2138721"/>
            <a:ext cx="10364452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662335"/>
            <a:ext cx="10364452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7/2/2016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Prishtina International Summer University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EE0580-9E63-4D0A-9FB5-1B4D75C7E0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932865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10364452" cy="160509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74" y="2367093"/>
            <a:ext cx="329897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74" y="2943355"/>
            <a:ext cx="329897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52389" y="2367093"/>
            <a:ext cx="329152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348" y="2943355"/>
            <a:ext cx="3303351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367093"/>
            <a:ext cx="33049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3298" y="2943355"/>
            <a:ext cx="3304928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7/2/2016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Prishtina International Summer University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EE0580-9E63-4D0A-9FB5-1B4D75C7E0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575001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74" y="610772"/>
            <a:ext cx="10364452" cy="160392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74" y="4204820"/>
            <a:ext cx="3296409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13774" y="2367093"/>
            <a:ext cx="3296409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74" y="4781082"/>
            <a:ext cx="3296409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59" y="4204820"/>
            <a:ext cx="33018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41348" y="2367093"/>
            <a:ext cx="3303352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81080"/>
            <a:ext cx="3303352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4204820"/>
            <a:ext cx="330068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973298" y="2367093"/>
            <a:ext cx="3304928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173" y="4781078"/>
            <a:ext cx="3305053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7/2/2016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Prishtina International Summer University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EE0580-9E63-4D0A-9FB5-1B4D75C7E0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119878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2367093"/>
            <a:ext cx="10364452" cy="342410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7/2/2016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Prishtina International Summer University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EE0580-9E63-4D0A-9FB5-1B4D75C7E0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647559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601"/>
            <a:ext cx="2553326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609601"/>
            <a:ext cx="7658724" cy="5181599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7/2/2016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Prishtina International Summer University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EE0580-9E63-4D0A-9FB5-1B4D75C7E0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73153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311" y="212474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18518"/>
            <a:ext cx="10364451" cy="737314"/>
          </a:xfrm>
        </p:spPr>
        <p:txBody>
          <a:bodyPr>
            <a:normAutofit/>
          </a:bodyPr>
          <a:lstStyle>
            <a:lvl1pPr algn="l">
              <a:defRPr sz="3600" b="1" cap="small" baseline="0">
                <a:solidFill>
                  <a:srgbClr val="C00000"/>
                </a:solidFill>
                <a:latin typeface="Calibri" panose="020F050202020403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1598344"/>
            <a:ext cx="10363826" cy="3424107"/>
          </a:xfrm>
        </p:spPr>
        <p:txBody>
          <a:bodyPr/>
          <a:lstStyle>
            <a:lvl1pPr>
              <a:defRPr sz="2400" b="1" cap="none" baseline="0">
                <a:solidFill>
                  <a:srgbClr val="002060"/>
                </a:solidFill>
              </a:defRPr>
            </a:lvl1pPr>
            <a:lvl2pPr>
              <a:defRPr cap="none" baseline="0">
                <a:solidFill>
                  <a:srgbClr val="002060"/>
                </a:solidFill>
              </a:defRPr>
            </a:lvl2pPr>
            <a:lvl3pPr>
              <a:defRPr cap="none" baseline="0">
                <a:solidFill>
                  <a:srgbClr val="002060"/>
                </a:solidFill>
              </a:defRPr>
            </a:lvl3pPr>
            <a:lvl4pPr>
              <a:defRPr cap="none" baseline="0">
                <a:solidFill>
                  <a:srgbClr val="002060"/>
                </a:solidFill>
              </a:defRPr>
            </a:lvl4pPr>
            <a:lvl5pPr>
              <a:defRPr cap="none" baseline="0">
                <a:solidFill>
                  <a:srgbClr val="002060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707024" y="6235371"/>
            <a:ext cx="2743200" cy="365125"/>
          </a:xfrm>
        </p:spPr>
        <p:txBody>
          <a:bodyPr/>
          <a:lstStyle>
            <a:lvl1pPr>
              <a:defRPr sz="1200"/>
            </a:lvl1pPr>
          </a:lstStyle>
          <a:p>
            <a:r>
              <a:rPr lang="en-US" dirty="0" smtClean="0"/>
              <a:t>7/2/2016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913774" y="6235372"/>
            <a:ext cx="6672887" cy="365125"/>
          </a:xfrm>
        </p:spPr>
        <p:txBody>
          <a:bodyPr/>
          <a:lstStyle>
            <a:lvl1pPr>
              <a:defRPr sz="1200"/>
            </a:lvl1pPr>
          </a:lstStyle>
          <a:p>
            <a:r>
              <a:rPr lang="en-US" dirty="0" smtClean="0"/>
              <a:t>Prishtina International Summer University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570587" y="6225758"/>
            <a:ext cx="764215" cy="365125"/>
          </a:xfrm>
        </p:spPr>
        <p:txBody>
          <a:bodyPr/>
          <a:lstStyle>
            <a:lvl1pPr>
              <a:defRPr sz="1200"/>
            </a:lvl1pPr>
          </a:lstStyle>
          <a:p>
            <a:fld id="{37EE0580-9E63-4D0A-9FB5-1B4D75C7E0E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01324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828563"/>
            <a:ext cx="10351752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4" y="3657457"/>
            <a:ext cx="10351752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7/2/2016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Prishtina International Summer University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EE0580-9E63-4D0A-9FB5-1B4D75C7E0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61294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5106026" cy="342410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6172200" y="2367092"/>
            <a:ext cx="5105400" cy="342410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7/2/2016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Prishtina International Summer University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EE0580-9E63-4D0A-9FB5-1B4D75C7E0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54247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6328" y="2371018"/>
            <a:ext cx="487347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913774" y="3051012"/>
            <a:ext cx="5106027" cy="27401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96423" y="2371018"/>
            <a:ext cx="488180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6172200" y="3051012"/>
            <a:ext cx="5105401" cy="27401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7/2/2016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Prishtina International Summer University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EE0580-9E63-4D0A-9FB5-1B4D75C7E0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16992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7/2/2016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Prishtina International Summer University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EE0580-9E63-4D0A-9FB5-1B4D75C7E0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45643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7537541" y="6248400"/>
            <a:ext cx="2743200" cy="365125"/>
          </a:xfrm>
        </p:spPr>
        <p:txBody>
          <a:bodyPr/>
          <a:lstStyle>
            <a:lvl1pPr>
              <a:defRPr sz="1400"/>
            </a:lvl1pPr>
          </a:lstStyle>
          <a:p>
            <a:r>
              <a:rPr lang="en-US" smtClean="0"/>
              <a:t>7/2/2016</a:t>
            </a:r>
            <a:endParaRPr lang="en-US" sz="1600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725514" y="6241863"/>
            <a:ext cx="6672887" cy="365125"/>
          </a:xfrm>
        </p:spPr>
        <p:txBody>
          <a:bodyPr/>
          <a:lstStyle>
            <a:lvl1pPr>
              <a:defRPr sz="1400"/>
            </a:lvl1pPr>
          </a:lstStyle>
          <a:p>
            <a:r>
              <a:rPr lang="en-US" smtClean="0"/>
              <a:t>Prishtina International Summer University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0472155" y="6241862"/>
            <a:ext cx="764215" cy="365125"/>
          </a:xfrm>
        </p:spPr>
        <p:txBody>
          <a:bodyPr/>
          <a:lstStyle>
            <a:lvl1pPr>
              <a:defRPr sz="1400"/>
            </a:lvl1pPr>
          </a:lstStyle>
          <a:p>
            <a:fld id="{37EE0580-9E63-4D0A-9FB5-1B4D75C7E0E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3483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09600"/>
            <a:ext cx="3935688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78062" y="609600"/>
            <a:ext cx="6200163" cy="518159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2632852"/>
            <a:ext cx="3935689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7/2/2016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Prishtina International Summer University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EE0580-9E63-4D0A-9FB5-1B4D75C7E0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387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5934969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3" y="609601"/>
            <a:ext cx="3255358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632852"/>
            <a:ext cx="5934949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7/2/2016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Prishtina International Summer University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EE0580-9E63-4D0A-9FB5-1B4D75C7E0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51624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5" y="2367093"/>
            <a:ext cx="10364452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7/2/2016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Prishtina International Summer University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37EE0580-9E63-4D0A-9FB5-1B4D75C7E0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88906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75" r:id="rId1"/>
    <p:sldLayoutId id="2147483876" r:id="rId2"/>
    <p:sldLayoutId id="2147483877" r:id="rId3"/>
    <p:sldLayoutId id="2147483878" r:id="rId4"/>
    <p:sldLayoutId id="2147483879" r:id="rId5"/>
    <p:sldLayoutId id="2147483880" r:id="rId6"/>
    <p:sldLayoutId id="2147483881" r:id="rId7"/>
    <p:sldLayoutId id="2147483882" r:id="rId8"/>
    <p:sldLayoutId id="2147483883" r:id="rId9"/>
    <p:sldLayoutId id="2147483884" r:id="rId10"/>
    <p:sldLayoutId id="2147483885" r:id="rId11"/>
    <p:sldLayoutId id="2147483886" r:id="rId12"/>
    <p:sldLayoutId id="2147483887" r:id="rId13"/>
    <p:sldLayoutId id="2147483888" r:id="rId14"/>
    <p:sldLayoutId id="2147483889" r:id="rId15"/>
    <p:sldLayoutId id="2147483890" r:id="rId16"/>
    <p:sldLayoutId id="2147483891" r:id="rId17"/>
  </p:sldLayoutIdLst>
  <p:hf hdr="0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24452" y="765751"/>
            <a:ext cx="8915399" cy="2262781"/>
          </a:xfrm>
        </p:spPr>
        <p:txBody>
          <a:bodyPr>
            <a:normAutofit fontScale="90000"/>
          </a:bodyPr>
          <a:lstStyle/>
          <a:p>
            <a:pPr algn="l"/>
            <a:r>
              <a:rPr lang="en-US" sz="5400" b="1" dirty="0" smtClean="0">
                <a:solidFill>
                  <a:srgbClr val="002060"/>
                </a:solidFill>
              </a:rPr>
              <a:t>Mechatronics -</a:t>
            </a:r>
            <a:br>
              <a:rPr lang="en-US" sz="5400" b="1" dirty="0" smtClean="0">
                <a:solidFill>
                  <a:srgbClr val="002060"/>
                </a:solidFill>
              </a:rPr>
            </a:br>
            <a:r>
              <a:rPr lang="en-US" sz="5400" b="1" dirty="0" smtClean="0">
                <a:solidFill>
                  <a:srgbClr val="002060"/>
                </a:solidFill>
              </a:rPr>
              <a:t>Hands-on Approach</a:t>
            </a:r>
            <a:br>
              <a:rPr lang="en-US" sz="5400" b="1" dirty="0" smtClean="0">
                <a:solidFill>
                  <a:srgbClr val="002060"/>
                </a:solidFill>
              </a:rPr>
            </a:br>
            <a:r>
              <a:rPr lang="en-US" sz="3600" b="1" dirty="0" smtClean="0">
                <a:solidFill>
                  <a:srgbClr val="002060"/>
                </a:solidFill>
              </a:rPr>
              <a:t/>
            </a:r>
            <a:br>
              <a:rPr lang="en-US" sz="3600" b="1" dirty="0" smtClean="0">
                <a:solidFill>
                  <a:srgbClr val="002060"/>
                </a:solidFill>
              </a:rPr>
            </a:br>
            <a:r>
              <a:rPr lang="en-US" sz="3100" b="1" dirty="0" smtClean="0">
                <a:solidFill>
                  <a:srgbClr val="002060"/>
                </a:solidFill>
              </a:rPr>
              <a:t>Session </a:t>
            </a:r>
            <a:r>
              <a:rPr lang="en-US" sz="3100" b="1" dirty="0" smtClean="0">
                <a:solidFill>
                  <a:srgbClr val="002060"/>
                </a:solidFill>
              </a:rPr>
              <a:t>4</a:t>
            </a:r>
            <a:endParaRPr lang="en-US" sz="6000" b="1" dirty="0">
              <a:solidFill>
                <a:srgbClr val="00206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24452" y="3552778"/>
            <a:ext cx="8697485" cy="2496877"/>
          </a:xfrm>
        </p:spPr>
        <p:txBody>
          <a:bodyPr>
            <a:normAutofit/>
          </a:bodyPr>
          <a:lstStyle/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en-US" b="1" dirty="0" smtClean="0">
                <a:solidFill>
                  <a:srgbClr val="C00000"/>
                </a:solidFill>
              </a:rPr>
              <a:t>Prof Ka C Cheok </a:t>
            </a:r>
          </a:p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en-US" sz="1600" b="1" dirty="0" smtClean="0">
                <a:solidFill>
                  <a:srgbClr val="C00000"/>
                </a:solidFill>
              </a:rPr>
              <a:t>Electrical &amp; Computer Engineering </a:t>
            </a:r>
            <a:r>
              <a:rPr lang="en-US" sz="1600" b="1" dirty="0" err="1" smtClean="0">
                <a:solidFill>
                  <a:srgbClr val="C00000"/>
                </a:solidFill>
              </a:rPr>
              <a:t>Dept</a:t>
            </a:r>
            <a:endParaRPr lang="en-US" sz="1600" b="1" dirty="0" smtClean="0">
              <a:solidFill>
                <a:srgbClr val="C00000"/>
              </a:solidFill>
            </a:endParaRPr>
          </a:p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en-US" sz="1600" b="1" dirty="0" smtClean="0">
                <a:solidFill>
                  <a:srgbClr val="C00000"/>
                </a:solidFill>
              </a:rPr>
              <a:t>Oakland University, Rochester, MI, USA</a:t>
            </a:r>
          </a:p>
          <a:p>
            <a:pPr algn="l">
              <a:lnSpc>
                <a:spcPct val="100000"/>
              </a:lnSpc>
              <a:spcBef>
                <a:spcPts val="0"/>
              </a:spcBef>
            </a:pPr>
            <a:endParaRPr lang="en-US" b="1" dirty="0" smtClean="0">
              <a:solidFill>
                <a:srgbClr val="0070C0"/>
              </a:solidFill>
            </a:endParaRPr>
          </a:p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en-US" b="1" dirty="0" smtClean="0">
                <a:solidFill>
                  <a:srgbClr val="C00000"/>
                </a:solidFill>
              </a:rPr>
              <a:t>Prof Arbnor Pajaziti</a:t>
            </a:r>
          </a:p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en-US" sz="1600" b="1" dirty="0" smtClean="0">
                <a:solidFill>
                  <a:srgbClr val="C00000"/>
                </a:solidFill>
              </a:rPr>
              <a:t>Mechanical Engineering</a:t>
            </a:r>
            <a:endParaRPr lang="en-US" sz="1600" b="1" dirty="0">
              <a:solidFill>
                <a:srgbClr val="C00000"/>
              </a:solidFill>
            </a:endParaRPr>
          </a:p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en-US" sz="1600" b="1" dirty="0" smtClean="0">
                <a:solidFill>
                  <a:srgbClr val="C00000"/>
                </a:solidFill>
              </a:rPr>
              <a:t>University of Prishtina, Prishtina, Kosovo</a:t>
            </a:r>
            <a:endParaRPr lang="en-US" sz="1600" b="1" dirty="0">
              <a:solidFill>
                <a:srgbClr val="C00000"/>
              </a:solidFill>
            </a:endParaRPr>
          </a:p>
          <a:p>
            <a:pPr algn="l">
              <a:lnSpc>
                <a:spcPct val="100000"/>
              </a:lnSpc>
              <a:spcBef>
                <a:spcPts val="0"/>
              </a:spcBef>
            </a:pPr>
            <a:endParaRPr lang="en-US" sz="1600" b="1" dirty="0">
              <a:solidFill>
                <a:srgbClr val="0070C0"/>
              </a:solidFill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7/2/2016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Prishtina International Summer University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6C129A-479B-4853-A720-C4729D7B6580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4057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56290" y="714563"/>
            <a:ext cx="10058400" cy="685800"/>
          </a:xfrm>
          <a:solidFill>
            <a:schemeClr val="bg1"/>
          </a:solidFill>
        </p:spPr>
        <p:txBody>
          <a:bodyPr>
            <a:noAutofit/>
          </a:bodyPr>
          <a:lstStyle/>
          <a:p>
            <a:r>
              <a:rPr lang="en-US" b="1" dirty="0" smtClean="0"/>
              <a:t>Scope of this Course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1276402" y="1563160"/>
            <a:ext cx="10058400" cy="4286097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000" dirty="0" smtClean="0">
                <a:latin typeface="Calibri" panose="020F0502020204030204" pitchFamily="34" charset="0"/>
              </a:rPr>
              <a:t>Overview of Mechatronics</a:t>
            </a:r>
          </a:p>
          <a:p>
            <a:pPr marL="0" indent="0">
              <a:buNone/>
            </a:pPr>
            <a:r>
              <a:rPr lang="en-US" sz="2000" dirty="0" smtClean="0">
                <a:latin typeface="Calibri" panose="020F0502020204030204" pitchFamily="34" charset="0"/>
              </a:rPr>
              <a:t>Microcontrollers – Intro to Arduino &amp; hands-on assignments</a:t>
            </a:r>
          </a:p>
          <a:p>
            <a:pPr marL="0" indent="0">
              <a:buNone/>
            </a:pPr>
            <a:r>
              <a:rPr lang="en-US" sz="2000" dirty="0" smtClean="0">
                <a:latin typeface="Calibri" panose="020F0502020204030204" pitchFamily="34" charset="0"/>
              </a:rPr>
              <a:t>Microcomputers &amp; Microcontrollers – Matlab + Arduino combo</a:t>
            </a:r>
          </a:p>
          <a:p>
            <a:pPr marL="0" indent="0">
              <a:buNone/>
            </a:pPr>
            <a:r>
              <a:rPr lang="en-US" sz="2000" dirty="0" smtClean="0">
                <a:latin typeface="Calibri" panose="020F0502020204030204" pitchFamily="34" charset="0"/>
              </a:rPr>
              <a:t>Feedback Control System – Simple closed-loop examples </a:t>
            </a:r>
          </a:p>
          <a:p>
            <a:pPr marL="0" indent="0">
              <a:buNone/>
            </a:pPr>
            <a:r>
              <a:rPr lang="en-US" sz="2000" dirty="0" smtClean="0">
                <a:latin typeface="Calibri" panose="020F0502020204030204" pitchFamily="34" charset="0"/>
              </a:rPr>
              <a:t>Matlab Video Processing &amp; Simulink Computer Vision – Examples &amp; demos</a:t>
            </a:r>
          </a:p>
          <a:p>
            <a:pPr marL="0" indent="0">
              <a:buNone/>
            </a:pPr>
            <a:r>
              <a:rPr lang="en-US" sz="2000" dirty="0" smtClean="0">
                <a:latin typeface="Calibri" panose="020F0502020204030204" pitchFamily="34" charset="0"/>
              </a:rPr>
              <a:t>Auto-Target Tracking Servo-System – Matlab + Arduino experiment</a:t>
            </a:r>
          </a:p>
          <a:p>
            <a:pPr marL="0" indent="0">
              <a:buNone/>
            </a:pPr>
            <a:r>
              <a:rPr lang="en-US" sz="2000" dirty="0" smtClean="0">
                <a:latin typeface="Calibri" panose="020F0502020204030204" pitchFamily="34" charset="0"/>
              </a:rPr>
              <a:t>Modeling</a:t>
            </a:r>
            <a:r>
              <a:rPr lang="en-US" sz="2000" dirty="0">
                <a:latin typeface="Calibri" panose="020F0502020204030204" pitchFamily="34" charset="0"/>
              </a:rPr>
              <a:t>, Simulation &amp; Visualization of Mechatronics </a:t>
            </a:r>
            <a:r>
              <a:rPr lang="en-US" sz="2000" dirty="0" smtClean="0">
                <a:latin typeface="Calibri" panose="020F0502020204030204" pitchFamily="34" charset="0"/>
              </a:rPr>
              <a:t>- Matlab Simscape (time permitting)</a:t>
            </a:r>
            <a:endParaRPr lang="en-US" sz="2000" dirty="0">
              <a:latin typeface="Calibri" panose="020F0502020204030204" pitchFamily="34" charset="0"/>
            </a:endParaRPr>
          </a:p>
          <a:p>
            <a:pPr marL="0" indent="0">
              <a:buNone/>
            </a:pPr>
            <a:r>
              <a:rPr lang="en-US" sz="2000" dirty="0" smtClean="0">
                <a:latin typeface="Calibri" panose="020F0502020204030204" pitchFamily="34" charset="0"/>
              </a:rPr>
              <a:t>Other Aspects of Mechatronics</a:t>
            </a:r>
          </a:p>
          <a:p>
            <a:pPr marL="0" indent="0">
              <a:buNone/>
            </a:pPr>
            <a:endParaRPr lang="en-US" sz="2000" dirty="0" smtClean="0">
              <a:latin typeface="Calibri" panose="020F0502020204030204" pitchFamily="34" charset="0"/>
            </a:endParaRPr>
          </a:p>
          <a:p>
            <a:pPr marL="0" indent="0">
              <a:buNone/>
            </a:pPr>
            <a:endParaRPr lang="en-US" sz="2000" dirty="0" smtClean="0">
              <a:latin typeface="Calibri" panose="020F0502020204030204" pitchFamily="34" charset="0"/>
            </a:endParaRPr>
          </a:p>
          <a:p>
            <a:pPr marL="0" indent="0">
              <a:buNone/>
            </a:pPr>
            <a:endParaRPr lang="en-US" sz="2000" dirty="0">
              <a:latin typeface="Calibri" panose="020F0502020204030204" pitchFamily="34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z="1400" dirty="0" smtClean="0"/>
              <a:t>7/2/2016</a:t>
            </a:r>
            <a:endParaRPr lang="en-US" sz="140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z="1400" dirty="0" smtClean="0"/>
              <a:t>Prishtina International Summer University</a:t>
            </a:r>
            <a:endParaRPr lang="en-US" sz="140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EE0580-9E63-4D0A-9FB5-1B4D75C7E0E8}" type="slidenum">
              <a:rPr lang="en-US" sz="1400" smtClean="0"/>
              <a:t>2</a:t>
            </a:fld>
            <a:endParaRPr lang="en-US" sz="1400" dirty="0"/>
          </a:p>
        </p:txBody>
      </p:sp>
      <p:sp>
        <p:nvSpPr>
          <p:cNvPr id="7" name="Rectangle 6"/>
          <p:cNvSpPr/>
          <p:nvPr/>
        </p:nvSpPr>
        <p:spPr>
          <a:xfrm>
            <a:off x="7686979" y="498325"/>
            <a:ext cx="3265715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b="1" i="1" dirty="0">
                <a:solidFill>
                  <a:srgbClr val="FF000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Tell me and I will forget; </a:t>
            </a:r>
            <a:endParaRPr lang="en-US" sz="1400" b="1" i="1" dirty="0" smtClean="0">
              <a:solidFill>
                <a:srgbClr val="FF0000"/>
              </a:solidFill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r>
              <a:rPr lang="en-US" sz="1400" b="1" i="1" dirty="0" smtClean="0">
                <a:solidFill>
                  <a:srgbClr val="FF000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show </a:t>
            </a:r>
            <a:r>
              <a:rPr lang="en-US" sz="1400" b="1" i="1" dirty="0">
                <a:solidFill>
                  <a:srgbClr val="FF000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me and I will remember; </a:t>
            </a:r>
            <a:endParaRPr lang="en-US" sz="1400" b="1" i="1" dirty="0" smtClean="0">
              <a:solidFill>
                <a:srgbClr val="FF0000"/>
              </a:solidFill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r>
              <a:rPr lang="en-US" sz="1400" b="1" i="1" dirty="0" smtClean="0">
                <a:solidFill>
                  <a:srgbClr val="FF000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but </a:t>
            </a:r>
            <a:r>
              <a:rPr lang="en-US" sz="1400" b="1" i="1" dirty="0">
                <a:solidFill>
                  <a:srgbClr val="FF000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involve me and I will understand.</a:t>
            </a:r>
            <a:endParaRPr lang="en-US" sz="1400" b="1" i="1" dirty="0">
              <a:solidFill>
                <a:srgbClr val="FF0000"/>
              </a:solidFill>
              <a:latin typeface="Calibri" panose="020F0502020204030204" pitchFamily="34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913774" y="1636670"/>
            <a:ext cx="6928368" cy="982835"/>
          </a:xfrm>
          <a:prstGeom prst="roundRect">
            <a:avLst/>
          </a:prstGeom>
          <a:noFill/>
          <a:ln w="28575">
            <a:solidFill>
              <a:srgbClr val="FF0000"/>
            </a:solidFill>
            <a:prstDash val="sysDot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ounded Rectangle 8"/>
          <p:cNvSpPr/>
          <p:nvPr/>
        </p:nvSpPr>
        <p:spPr>
          <a:xfrm>
            <a:off x="1056290" y="2171190"/>
            <a:ext cx="7343791" cy="787644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66672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7/2/2016</a:t>
            </a:r>
            <a:endParaRPr lang="en-US" sz="1600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Prishtina International Summer University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EE0580-9E63-4D0A-9FB5-1B4D75C7E0E8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479741" y="1134346"/>
            <a:ext cx="9992414" cy="830997"/>
          </a:xfrm>
          <a:prstGeom prst="rect">
            <a:avLst/>
          </a:prstGeom>
          <a:solidFill>
            <a:srgbClr val="CCECFF"/>
          </a:solidFill>
        </p:spPr>
        <p:txBody>
          <a:bodyPr wrap="square">
            <a:spAutoFit/>
          </a:bodyPr>
          <a:lstStyle/>
          <a:p>
            <a:r>
              <a:rPr lang="en-US" sz="2800" b="1" cap="small" dirty="0" smtClean="0">
                <a:solidFill>
                  <a:srgbClr val="C00000"/>
                </a:solidFill>
                <a:latin typeface="Calibri" panose="020F0502020204030204" pitchFamily="34" charset="0"/>
              </a:rPr>
              <a:t>A) Lesson </a:t>
            </a:r>
            <a:r>
              <a:rPr lang="en-US" sz="2800" b="1" cap="small" dirty="0" smtClean="0">
                <a:solidFill>
                  <a:srgbClr val="C00000"/>
                </a:solidFill>
                <a:latin typeface="Calibri" panose="020F0502020204030204" pitchFamily="34" charset="0"/>
              </a:rPr>
              <a:t>6 Color LED… </a:t>
            </a:r>
            <a:r>
              <a:rPr lang="en-US" sz="2800" b="1" cap="small" dirty="0" smtClean="0">
                <a:solidFill>
                  <a:srgbClr val="C00000"/>
                </a:solidFill>
                <a:latin typeface="Calibri" panose="020F0502020204030204" pitchFamily="34" charset="0"/>
              </a:rPr>
              <a:t>to complete </a:t>
            </a:r>
            <a:r>
              <a:rPr lang="en-US" sz="2800" b="1" cap="small" dirty="0" err="1" smtClean="0">
                <a:solidFill>
                  <a:srgbClr val="C00000"/>
                </a:solidFill>
                <a:latin typeface="Calibri" panose="020F0502020204030204" pitchFamily="34" charset="0"/>
              </a:rPr>
              <a:t>SunFounder</a:t>
            </a:r>
            <a:r>
              <a:rPr lang="en-US" sz="2800" b="1" cap="small" dirty="0" smtClean="0">
                <a:solidFill>
                  <a:srgbClr val="C00000"/>
                </a:solidFill>
                <a:latin typeface="Calibri" panose="020F0502020204030204" pitchFamily="34" charset="0"/>
              </a:rPr>
              <a:t> version</a:t>
            </a:r>
          </a:p>
          <a:p>
            <a:pPr lvl="1"/>
            <a:r>
              <a:rPr lang="en-US" sz="2000" b="1" dirty="0" smtClean="0">
                <a:solidFill>
                  <a:srgbClr val="002060"/>
                </a:solidFill>
                <a:latin typeface="Calibri" panose="020F0502020204030204" pitchFamily="34" charset="0"/>
              </a:rPr>
              <a:t>Explanation of principle, hardware, software</a:t>
            </a:r>
          </a:p>
        </p:txBody>
      </p:sp>
      <p:sp>
        <p:nvSpPr>
          <p:cNvPr id="8" name="Rectangle 7"/>
          <p:cNvSpPr/>
          <p:nvPr/>
        </p:nvSpPr>
        <p:spPr>
          <a:xfrm>
            <a:off x="737812" y="2286247"/>
            <a:ext cx="9476271" cy="1138773"/>
          </a:xfrm>
          <a:prstGeom prst="rect">
            <a:avLst/>
          </a:prstGeom>
          <a:solidFill>
            <a:srgbClr val="CCECFF"/>
          </a:solidFill>
        </p:spPr>
        <p:txBody>
          <a:bodyPr wrap="square">
            <a:spAutoFit/>
          </a:bodyPr>
          <a:lstStyle/>
          <a:p>
            <a:r>
              <a:rPr lang="en-US" sz="2800" b="1" cap="small" dirty="0" smtClean="0">
                <a:solidFill>
                  <a:srgbClr val="C00000"/>
                </a:solidFill>
                <a:latin typeface="Calibri" panose="020F0502020204030204" pitchFamily="34" charset="0"/>
              </a:rPr>
              <a:t>B) </a:t>
            </a:r>
            <a:r>
              <a:rPr lang="en-US" sz="2800" b="1" cap="small" dirty="0" smtClean="0">
                <a:solidFill>
                  <a:srgbClr val="C00000"/>
                </a:solidFill>
                <a:latin typeface="Calibri" panose="020F0502020204030204" pitchFamily="34" charset="0"/>
              </a:rPr>
              <a:t>Matlab to Arduino  via Serial </a:t>
            </a:r>
            <a:r>
              <a:rPr lang="en-US" sz="2800" b="1" cap="small" dirty="0" err="1" smtClean="0">
                <a:solidFill>
                  <a:srgbClr val="C00000"/>
                </a:solidFill>
                <a:latin typeface="Calibri" panose="020F0502020204030204" pitchFamily="34" charset="0"/>
              </a:rPr>
              <a:t>Comm</a:t>
            </a:r>
            <a:endParaRPr lang="en-US" sz="2800" b="1" cap="small" dirty="0" smtClean="0">
              <a:solidFill>
                <a:srgbClr val="C00000"/>
              </a:solidFill>
              <a:latin typeface="Calibri" panose="020F0502020204030204" pitchFamily="34" charset="0"/>
            </a:endParaRPr>
          </a:p>
          <a:p>
            <a:pPr lvl="1"/>
            <a:r>
              <a:rPr lang="en-US" sz="2000" b="1" dirty="0">
                <a:solidFill>
                  <a:srgbClr val="002060"/>
                </a:solidFill>
                <a:latin typeface="Calibri" panose="020F0502020204030204" pitchFamily="34" charset="0"/>
              </a:rPr>
              <a:t>	</a:t>
            </a:r>
            <a:r>
              <a:rPr lang="en-US" sz="2000" b="1" dirty="0" smtClean="0">
                <a:solidFill>
                  <a:srgbClr val="002060"/>
                </a:solidFill>
                <a:latin typeface="Calibri" panose="020F0502020204030204" pitchFamily="34" charset="0"/>
              </a:rPr>
              <a:t>Arduino Rx (receive) serial </a:t>
            </a:r>
            <a:r>
              <a:rPr lang="en-US" sz="2000" b="1" dirty="0" smtClean="0">
                <a:solidFill>
                  <a:srgbClr val="002060"/>
                </a:solidFill>
                <a:latin typeface="Calibri" panose="020F0502020204030204" pitchFamily="34" charset="0"/>
              </a:rPr>
              <a:t>communication </a:t>
            </a:r>
            <a:r>
              <a:rPr lang="en-US" sz="2000" b="1" dirty="0" smtClean="0">
                <a:solidFill>
                  <a:srgbClr val="002060"/>
                </a:solidFill>
                <a:latin typeface="Calibri" panose="020F0502020204030204" pitchFamily="34" charset="0"/>
              </a:rPr>
              <a:t>program</a:t>
            </a:r>
            <a:endParaRPr lang="en-US" sz="2000" b="1" dirty="0" smtClean="0">
              <a:solidFill>
                <a:srgbClr val="002060"/>
              </a:solidFill>
              <a:latin typeface="Calibri" panose="020F0502020204030204" pitchFamily="34" charset="0"/>
            </a:endParaRPr>
          </a:p>
          <a:p>
            <a:pPr lvl="1"/>
            <a:r>
              <a:rPr lang="en-US" sz="2000" b="1" dirty="0" smtClean="0">
                <a:solidFill>
                  <a:srgbClr val="002060"/>
                </a:solidFill>
                <a:latin typeface="Calibri" panose="020F0502020204030204" pitchFamily="34" charset="0"/>
              </a:rPr>
              <a:t>	Matlab </a:t>
            </a:r>
            <a:r>
              <a:rPr lang="en-US" sz="2000" b="1" dirty="0" err="1" smtClean="0">
                <a:solidFill>
                  <a:srgbClr val="002060"/>
                </a:solidFill>
                <a:latin typeface="Calibri" panose="020F0502020204030204" pitchFamily="34" charset="0"/>
              </a:rPr>
              <a:t>Tx</a:t>
            </a:r>
            <a:r>
              <a:rPr lang="en-US" sz="2000" b="1" dirty="0" smtClean="0">
                <a:solidFill>
                  <a:srgbClr val="002060"/>
                </a:solidFill>
                <a:latin typeface="Calibri" panose="020F0502020204030204" pitchFamily="34" charset="0"/>
              </a:rPr>
              <a:t> (transmit) serial </a:t>
            </a:r>
            <a:r>
              <a:rPr lang="en-US" sz="2000" b="1" dirty="0">
                <a:solidFill>
                  <a:srgbClr val="002060"/>
                </a:solidFill>
                <a:latin typeface="Calibri" panose="020F0502020204030204" pitchFamily="34" charset="0"/>
              </a:rPr>
              <a:t>communication </a:t>
            </a:r>
            <a:r>
              <a:rPr lang="en-US" sz="2000" b="1" dirty="0" smtClean="0">
                <a:solidFill>
                  <a:srgbClr val="002060"/>
                </a:solidFill>
                <a:latin typeface="Calibri" panose="020F0502020204030204" pitchFamily="34" charset="0"/>
              </a:rPr>
              <a:t>program</a:t>
            </a:r>
            <a:endParaRPr lang="en-US" sz="2000" b="1" dirty="0" smtClean="0">
              <a:solidFill>
                <a:srgbClr val="002060"/>
              </a:solidFill>
              <a:latin typeface="Calibri" panose="020F0502020204030204" pitchFamily="34" charset="0"/>
            </a:endParaRP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659528" y="334570"/>
            <a:ext cx="10058400" cy="685800"/>
          </a:xfrm>
          <a:prstGeom prst="rect">
            <a:avLst/>
          </a:prstGeom>
          <a:solidFill>
            <a:schemeClr val="bg1"/>
          </a:solidFill>
        </p:spPr>
        <p:txBody>
          <a:bodyPr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 cap="all" baseline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 smtClean="0">
                <a:solidFill>
                  <a:srgbClr val="FF0000"/>
                </a:solidFill>
              </a:rPr>
              <a:t>Today’s Goal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050978" y="3745924"/>
            <a:ext cx="9421177" cy="830997"/>
          </a:xfrm>
          <a:prstGeom prst="rect">
            <a:avLst/>
          </a:prstGeom>
          <a:solidFill>
            <a:srgbClr val="CCECFF"/>
          </a:solidFill>
        </p:spPr>
        <p:txBody>
          <a:bodyPr wrap="square">
            <a:spAutoFit/>
          </a:bodyPr>
          <a:lstStyle/>
          <a:p>
            <a:r>
              <a:rPr lang="en-US" sz="2800" b="1" cap="small" dirty="0" smtClean="0">
                <a:solidFill>
                  <a:srgbClr val="C00000"/>
                </a:solidFill>
                <a:latin typeface="Calibri" panose="020F0502020204030204" pitchFamily="34" charset="0"/>
              </a:rPr>
              <a:t>C</a:t>
            </a:r>
            <a:r>
              <a:rPr lang="en-US" sz="2800" b="1" cap="small" dirty="0" smtClean="0">
                <a:solidFill>
                  <a:srgbClr val="C00000"/>
                </a:solidFill>
                <a:latin typeface="Calibri" panose="020F0502020204030204" pitchFamily="34" charset="0"/>
              </a:rPr>
              <a:t>) Matlab to/from Arduino Communication</a:t>
            </a:r>
            <a:endParaRPr lang="en-US" sz="2000" b="1" dirty="0" smtClean="0">
              <a:solidFill>
                <a:srgbClr val="002060"/>
              </a:solidFill>
              <a:latin typeface="Calibri" panose="020F0502020204030204" pitchFamily="34" charset="0"/>
            </a:endParaRPr>
          </a:p>
          <a:p>
            <a:pPr lvl="1"/>
            <a:r>
              <a:rPr lang="en-US" sz="2000" b="1" dirty="0" smtClean="0">
                <a:solidFill>
                  <a:srgbClr val="002060"/>
                </a:solidFill>
                <a:latin typeface="Calibri" panose="020F0502020204030204" pitchFamily="34" charset="0"/>
              </a:rPr>
              <a:t>   Matlab to Arduino to Matlab?</a:t>
            </a:r>
            <a:endParaRPr lang="en-US" sz="2000" b="1" dirty="0" smtClean="0">
              <a:solidFill>
                <a:srgbClr val="002060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954390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 descr="https://www.sunfounder.com/media/wysiwyg/swatches/super-kit-v2-for-Arduino/6_RGB_LED/shiyan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47568" y="1819341"/>
            <a:ext cx="3733591" cy="307419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7/2/2016</a:t>
            </a:r>
            <a:endParaRPr lang="en-US" sz="1600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Prishtina International Summer University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EE0580-9E63-4D0A-9FB5-1B4D75C7E0E8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212531" y="276769"/>
            <a:ext cx="11814154" cy="646331"/>
          </a:xfrm>
          <a:prstGeom prst="rect">
            <a:avLst/>
          </a:prstGeom>
          <a:solidFill>
            <a:srgbClr val="CCECFF"/>
          </a:solidFill>
        </p:spPr>
        <p:txBody>
          <a:bodyPr wrap="square">
            <a:spAutoFit/>
          </a:bodyPr>
          <a:lstStyle/>
          <a:p>
            <a:r>
              <a:rPr lang="en-US" sz="3600" b="1" cap="small" dirty="0" smtClean="0">
                <a:solidFill>
                  <a:srgbClr val="C00000"/>
                </a:solidFill>
                <a:latin typeface="Calibri" panose="020F0502020204030204" pitchFamily="34" charset="0"/>
              </a:rPr>
              <a:t>A) Lesson </a:t>
            </a:r>
            <a:r>
              <a:rPr lang="en-US" sz="3600" b="1" cap="small" dirty="0" smtClean="0">
                <a:solidFill>
                  <a:srgbClr val="C00000"/>
                </a:solidFill>
                <a:latin typeface="Calibri" panose="020F0502020204030204" pitchFamily="34" charset="0"/>
              </a:rPr>
              <a:t>6 Color LED… </a:t>
            </a:r>
            <a:r>
              <a:rPr lang="en-US" sz="3600" b="1" cap="small" dirty="0" smtClean="0">
                <a:solidFill>
                  <a:srgbClr val="C00000"/>
                </a:solidFill>
                <a:latin typeface="Calibri" panose="020F0502020204030204" pitchFamily="34" charset="0"/>
              </a:rPr>
              <a:t>complete </a:t>
            </a:r>
            <a:r>
              <a:rPr lang="en-US" sz="3600" b="1" cap="small" dirty="0" err="1" smtClean="0">
                <a:solidFill>
                  <a:srgbClr val="C00000"/>
                </a:solidFill>
                <a:latin typeface="Calibri" panose="020F0502020204030204" pitchFamily="34" charset="0"/>
              </a:rPr>
              <a:t>SunFounder</a:t>
            </a:r>
            <a:r>
              <a:rPr lang="en-US" sz="3600" b="1" cap="small" dirty="0" smtClean="0">
                <a:solidFill>
                  <a:srgbClr val="C00000"/>
                </a:solidFill>
                <a:latin typeface="Calibri" panose="020F0502020204030204" pitchFamily="34" charset="0"/>
              </a:rPr>
              <a:t> version</a:t>
            </a:r>
            <a:endParaRPr lang="en-US" sz="3600" b="1" cap="small" dirty="0">
              <a:solidFill>
                <a:srgbClr val="C00000"/>
              </a:solidFill>
              <a:latin typeface="Calibri" panose="020F0502020204030204" pitchFamily="3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1013957" y="1036636"/>
            <a:ext cx="926678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/>
              <a:t>In this lesson, you will use PWM to control an RGB LED and cause it to display all kinds of colors.</a:t>
            </a:r>
          </a:p>
        </p:txBody>
      </p:sp>
      <p:pic>
        <p:nvPicPr>
          <p:cNvPr id="14" name="Picture 13" descr="https://www.sunfounder.com/media/wysiwyg/swatches/super-kit-v2-for-Arduino/6_RGB_LED/fes.pn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531" y="1737402"/>
            <a:ext cx="3350540" cy="4052371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Picture 14" descr="https://www.sunfounder.com/media/wysiwyg/swatches/super-kit-v2-for-Arduino/6_RGB_LED/chse.pn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7550" y="1779115"/>
            <a:ext cx="4215539" cy="406536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628865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7/2/2016</a:t>
            </a:r>
            <a:endParaRPr lang="en-US" sz="1600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Prishtina International Summer University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EE0580-9E63-4D0A-9FB5-1B4D75C7E0E8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725514" y="2200757"/>
            <a:ext cx="5029792" cy="38280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1240"/>
              </a:lnSpc>
            </a:pPr>
            <a:r>
              <a:rPr lang="en-US" sz="1000" dirty="0">
                <a:solidFill>
                  <a:srgbClr val="666666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//RGB LED</a:t>
            </a:r>
            <a:r>
              <a:rPr lang="en-US" sz="1000" dirty="0">
                <a:solidFill>
                  <a:srgbClr val="666666"/>
                </a:solidFill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1000" dirty="0">
                <a:solidFill>
                  <a:srgbClr val="666666"/>
                </a:solidFill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1000" dirty="0">
                <a:solidFill>
                  <a:srgbClr val="666666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//The RGB LED will appear red, green, and blue first, then red, orange, yellow, green, blue, indigo, and purple.</a:t>
            </a:r>
            <a:r>
              <a:rPr lang="en-US" sz="1000" dirty="0">
                <a:solidFill>
                  <a:srgbClr val="666666"/>
                </a:solidFill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1000" dirty="0">
                <a:solidFill>
                  <a:srgbClr val="666666"/>
                </a:solidFill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1000" dirty="0">
                <a:solidFill>
                  <a:srgbClr val="666666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//</a:t>
            </a:r>
            <a:r>
              <a:rPr lang="en-US" sz="1000" dirty="0" err="1">
                <a:solidFill>
                  <a:srgbClr val="666666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Email:support@sunfounder.com</a:t>
            </a:r>
            <a:r>
              <a:rPr lang="en-US" sz="1000" dirty="0">
                <a:solidFill>
                  <a:srgbClr val="666666"/>
                </a:solidFill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1000" dirty="0">
                <a:solidFill>
                  <a:srgbClr val="666666"/>
                </a:solidFill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1000" dirty="0">
                <a:solidFill>
                  <a:srgbClr val="666666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//</a:t>
            </a:r>
            <a:r>
              <a:rPr lang="en-US" sz="1000" dirty="0" err="1">
                <a:solidFill>
                  <a:srgbClr val="666666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Website:www.sunfounder.com</a:t>
            </a:r>
            <a:r>
              <a:rPr lang="en-US" sz="1000" dirty="0">
                <a:solidFill>
                  <a:srgbClr val="666666"/>
                </a:solidFill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1000" dirty="0">
                <a:solidFill>
                  <a:srgbClr val="666666"/>
                </a:solidFill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1000" dirty="0">
                <a:solidFill>
                  <a:srgbClr val="666666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//2015.5.7</a:t>
            </a:r>
            <a:r>
              <a:rPr lang="en-US" sz="1000" dirty="0">
                <a:solidFill>
                  <a:srgbClr val="666666"/>
                </a:solidFill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1000" dirty="0">
                <a:solidFill>
                  <a:srgbClr val="666666"/>
                </a:solidFill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1000" dirty="0">
                <a:solidFill>
                  <a:srgbClr val="666666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/*************************************************************************/</a:t>
            </a:r>
            <a:r>
              <a:rPr lang="en-US" sz="1000" dirty="0">
                <a:solidFill>
                  <a:srgbClr val="666666"/>
                </a:solidFill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1000" dirty="0">
                <a:solidFill>
                  <a:srgbClr val="666666"/>
                </a:solidFill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1000" dirty="0" err="1">
                <a:solidFill>
                  <a:srgbClr val="666666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const</a:t>
            </a:r>
            <a:r>
              <a:rPr lang="en-US" sz="1000" dirty="0">
                <a:solidFill>
                  <a:srgbClr val="666666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000" dirty="0" err="1">
                <a:solidFill>
                  <a:srgbClr val="666666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int</a:t>
            </a:r>
            <a:r>
              <a:rPr lang="en-US" sz="1000" dirty="0">
                <a:solidFill>
                  <a:srgbClr val="666666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000" dirty="0" err="1">
                <a:solidFill>
                  <a:srgbClr val="666666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redPin</a:t>
            </a:r>
            <a:r>
              <a:rPr lang="en-US" sz="1000" dirty="0">
                <a:solidFill>
                  <a:srgbClr val="666666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= 11; // R petal on RGB LED module connected to digital pin 11 </a:t>
            </a:r>
            <a:r>
              <a:rPr lang="en-US" sz="1000" dirty="0">
                <a:solidFill>
                  <a:srgbClr val="666666"/>
                </a:solidFill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1000" dirty="0">
                <a:solidFill>
                  <a:srgbClr val="666666"/>
                </a:solidFill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1000" dirty="0" err="1">
                <a:solidFill>
                  <a:srgbClr val="666666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const</a:t>
            </a:r>
            <a:r>
              <a:rPr lang="en-US" sz="1000" dirty="0">
                <a:solidFill>
                  <a:srgbClr val="666666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000" dirty="0" err="1">
                <a:solidFill>
                  <a:srgbClr val="666666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int</a:t>
            </a:r>
            <a:r>
              <a:rPr lang="en-US" sz="1000" dirty="0">
                <a:solidFill>
                  <a:srgbClr val="666666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000" dirty="0" err="1">
                <a:solidFill>
                  <a:srgbClr val="666666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greenPin</a:t>
            </a:r>
            <a:r>
              <a:rPr lang="en-US" sz="1000" dirty="0">
                <a:solidFill>
                  <a:srgbClr val="666666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= 10; // G petal on RGB LED module connected to digital pin 9 </a:t>
            </a:r>
            <a:r>
              <a:rPr lang="en-US" sz="1000" dirty="0">
                <a:solidFill>
                  <a:srgbClr val="666666"/>
                </a:solidFill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1000" dirty="0">
                <a:solidFill>
                  <a:srgbClr val="666666"/>
                </a:solidFill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1000" dirty="0" err="1">
                <a:solidFill>
                  <a:srgbClr val="666666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const</a:t>
            </a:r>
            <a:r>
              <a:rPr lang="en-US" sz="1000" dirty="0">
                <a:solidFill>
                  <a:srgbClr val="666666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000" dirty="0" err="1">
                <a:solidFill>
                  <a:srgbClr val="666666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int</a:t>
            </a:r>
            <a:r>
              <a:rPr lang="en-US" sz="1000" dirty="0">
                <a:solidFill>
                  <a:srgbClr val="666666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000" dirty="0" err="1">
                <a:solidFill>
                  <a:srgbClr val="666666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bluePin</a:t>
            </a:r>
            <a:r>
              <a:rPr lang="en-US" sz="1000" dirty="0">
                <a:solidFill>
                  <a:srgbClr val="666666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= 9; // B petal on RGB LED module connected to digital pin 10 </a:t>
            </a:r>
            <a:r>
              <a:rPr lang="en-US" sz="1000" dirty="0">
                <a:solidFill>
                  <a:srgbClr val="666666"/>
                </a:solidFill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1000" dirty="0">
                <a:solidFill>
                  <a:srgbClr val="666666"/>
                </a:solidFill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1000" dirty="0">
                <a:solidFill>
                  <a:srgbClr val="666666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/**************************************************************************/</a:t>
            </a:r>
            <a:r>
              <a:rPr lang="en-US" sz="1000" dirty="0">
                <a:solidFill>
                  <a:srgbClr val="666666"/>
                </a:solidFill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1000" dirty="0">
                <a:solidFill>
                  <a:srgbClr val="666666"/>
                </a:solidFill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1000" dirty="0">
                <a:solidFill>
                  <a:srgbClr val="666666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void setup()</a:t>
            </a:r>
            <a:r>
              <a:rPr lang="en-US" sz="1000" dirty="0">
                <a:solidFill>
                  <a:srgbClr val="666666"/>
                </a:solidFill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1000" dirty="0">
                <a:solidFill>
                  <a:srgbClr val="666666"/>
                </a:solidFill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1000" dirty="0">
                <a:solidFill>
                  <a:srgbClr val="666666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{ </a:t>
            </a:r>
            <a:r>
              <a:rPr lang="en-US" sz="1000" dirty="0">
                <a:solidFill>
                  <a:srgbClr val="666666"/>
                </a:solidFill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1000" dirty="0">
                <a:solidFill>
                  <a:srgbClr val="666666"/>
                </a:solidFill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1000" dirty="0" err="1">
                <a:solidFill>
                  <a:srgbClr val="666666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pinMode</a:t>
            </a:r>
            <a:r>
              <a:rPr lang="en-US" sz="1000" dirty="0">
                <a:solidFill>
                  <a:srgbClr val="666666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1000" dirty="0" err="1">
                <a:solidFill>
                  <a:srgbClr val="666666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redPin</a:t>
            </a:r>
            <a:r>
              <a:rPr lang="en-US" sz="1000" dirty="0">
                <a:solidFill>
                  <a:srgbClr val="666666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OUTPUT); // sets the </a:t>
            </a:r>
            <a:r>
              <a:rPr lang="en-US" sz="1000" dirty="0" err="1">
                <a:solidFill>
                  <a:srgbClr val="666666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redPin</a:t>
            </a:r>
            <a:r>
              <a:rPr lang="en-US" sz="1000" dirty="0">
                <a:solidFill>
                  <a:srgbClr val="666666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to be an output </a:t>
            </a:r>
            <a:r>
              <a:rPr lang="en-US" sz="1000" dirty="0">
                <a:solidFill>
                  <a:srgbClr val="666666"/>
                </a:solidFill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1000" dirty="0">
                <a:solidFill>
                  <a:srgbClr val="666666"/>
                </a:solidFill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1000" dirty="0" err="1">
                <a:solidFill>
                  <a:srgbClr val="666666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pinMode</a:t>
            </a:r>
            <a:r>
              <a:rPr lang="en-US" sz="1000" dirty="0">
                <a:solidFill>
                  <a:srgbClr val="666666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1000" dirty="0" err="1">
                <a:solidFill>
                  <a:srgbClr val="666666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greenPin</a:t>
            </a:r>
            <a:r>
              <a:rPr lang="en-US" sz="1000" dirty="0">
                <a:solidFill>
                  <a:srgbClr val="666666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OUTPUT); // sets the </a:t>
            </a:r>
            <a:r>
              <a:rPr lang="en-US" sz="1000" dirty="0" err="1">
                <a:solidFill>
                  <a:srgbClr val="666666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greenPin</a:t>
            </a:r>
            <a:r>
              <a:rPr lang="en-US" sz="1000" dirty="0">
                <a:solidFill>
                  <a:srgbClr val="666666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to be an output </a:t>
            </a:r>
            <a:r>
              <a:rPr lang="en-US" sz="1000" dirty="0">
                <a:solidFill>
                  <a:srgbClr val="666666"/>
                </a:solidFill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1000" dirty="0">
                <a:solidFill>
                  <a:srgbClr val="666666"/>
                </a:solidFill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1000" dirty="0" err="1">
                <a:solidFill>
                  <a:srgbClr val="666666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pinMode</a:t>
            </a:r>
            <a:r>
              <a:rPr lang="en-US" sz="1000" dirty="0">
                <a:solidFill>
                  <a:srgbClr val="666666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1000" dirty="0" err="1">
                <a:solidFill>
                  <a:srgbClr val="666666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bluePin</a:t>
            </a:r>
            <a:r>
              <a:rPr lang="en-US" sz="1000" dirty="0">
                <a:solidFill>
                  <a:srgbClr val="666666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OUTPUT); // sets the </a:t>
            </a:r>
            <a:r>
              <a:rPr lang="en-US" sz="1000" dirty="0" err="1">
                <a:solidFill>
                  <a:srgbClr val="666666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bluePin</a:t>
            </a:r>
            <a:r>
              <a:rPr lang="en-US" sz="1000" dirty="0">
                <a:solidFill>
                  <a:srgbClr val="666666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to be an output </a:t>
            </a:r>
            <a:r>
              <a:rPr lang="en-US" sz="1000" dirty="0">
                <a:solidFill>
                  <a:srgbClr val="666666"/>
                </a:solidFill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1000" dirty="0">
                <a:solidFill>
                  <a:srgbClr val="666666"/>
                </a:solidFill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1000" dirty="0">
                <a:solidFill>
                  <a:srgbClr val="666666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} </a:t>
            </a:r>
            <a:r>
              <a:rPr lang="en-US" sz="1000" dirty="0">
                <a:solidFill>
                  <a:srgbClr val="666666"/>
                </a:solidFill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1000" dirty="0">
                <a:solidFill>
                  <a:srgbClr val="666666"/>
                </a:solidFill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1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997844" y="573437"/>
            <a:ext cx="5129939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240"/>
              </a:lnSpc>
            </a:pPr>
            <a:r>
              <a:rPr lang="en-US" sz="1000">
                <a:solidFill>
                  <a:srgbClr val="666666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/***************************************************************************/</a:t>
            </a:r>
            <a:r>
              <a:rPr lang="en-US" sz="1000">
                <a:solidFill>
                  <a:srgbClr val="666666"/>
                </a:solidFill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1000">
                <a:solidFill>
                  <a:srgbClr val="666666"/>
                </a:solidFill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1000">
                <a:solidFill>
                  <a:srgbClr val="666666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void loop() // run over and over again </a:t>
            </a:r>
            <a:r>
              <a:rPr lang="en-US" sz="1000">
                <a:solidFill>
                  <a:srgbClr val="666666"/>
                </a:solidFill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1000">
                <a:solidFill>
                  <a:srgbClr val="666666"/>
                </a:solidFill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1000">
                <a:solidFill>
                  <a:srgbClr val="666666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{ </a:t>
            </a:r>
            <a:r>
              <a:rPr lang="en-US" sz="1000">
                <a:solidFill>
                  <a:srgbClr val="666666"/>
                </a:solidFill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1000">
                <a:solidFill>
                  <a:srgbClr val="666666"/>
                </a:solidFill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1000">
                <a:solidFill>
                  <a:srgbClr val="666666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// Basic colors: </a:t>
            </a:r>
            <a:r>
              <a:rPr lang="en-US" sz="1000">
                <a:solidFill>
                  <a:srgbClr val="666666"/>
                </a:solidFill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1000">
                <a:solidFill>
                  <a:srgbClr val="666666"/>
                </a:solidFill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1000">
                <a:solidFill>
                  <a:srgbClr val="666666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color(255, 0, 0); // turn the RGB LED red </a:t>
            </a:r>
            <a:r>
              <a:rPr lang="en-US" sz="1000">
                <a:solidFill>
                  <a:srgbClr val="666666"/>
                </a:solidFill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1000">
                <a:solidFill>
                  <a:srgbClr val="666666"/>
                </a:solidFill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1000">
                <a:solidFill>
                  <a:srgbClr val="666666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delay(1000); // delay for 1 second </a:t>
            </a:r>
            <a:r>
              <a:rPr lang="en-US" sz="1000">
                <a:solidFill>
                  <a:srgbClr val="666666"/>
                </a:solidFill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1000">
                <a:solidFill>
                  <a:srgbClr val="666666"/>
                </a:solidFill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1000">
                <a:solidFill>
                  <a:srgbClr val="666666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color(0,255, 0); // turn the RGB LED green </a:t>
            </a:r>
            <a:r>
              <a:rPr lang="en-US" sz="1000">
                <a:solidFill>
                  <a:srgbClr val="666666"/>
                </a:solidFill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1000">
                <a:solidFill>
                  <a:srgbClr val="666666"/>
                </a:solidFill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1000">
                <a:solidFill>
                  <a:srgbClr val="666666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delay(1000); // delay for 1 second </a:t>
            </a:r>
            <a:r>
              <a:rPr lang="en-US" sz="1000">
                <a:solidFill>
                  <a:srgbClr val="666666"/>
                </a:solidFill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1000">
                <a:solidFill>
                  <a:srgbClr val="666666"/>
                </a:solidFill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1000">
                <a:solidFill>
                  <a:srgbClr val="666666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color(0, 0, 255); // turn the RGB LED blue </a:t>
            </a:r>
            <a:r>
              <a:rPr lang="en-US" sz="1000">
                <a:solidFill>
                  <a:srgbClr val="666666"/>
                </a:solidFill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1000">
                <a:solidFill>
                  <a:srgbClr val="666666"/>
                </a:solidFill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1000">
                <a:solidFill>
                  <a:srgbClr val="666666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delay(1000); // delay for 1 second </a:t>
            </a:r>
            <a:r>
              <a:rPr lang="en-US" sz="1000">
                <a:solidFill>
                  <a:srgbClr val="666666"/>
                </a:solidFill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1000">
                <a:solidFill>
                  <a:srgbClr val="666666"/>
                </a:solidFill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1000">
                <a:solidFill>
                  <a:srgbClr val="666666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// Example blended colors: </a:t>
            </a:r>
            <a:r>
              <a:rPr lang="en-US" sz="1000">
                <a:solidFill>
                  <a:srgbClr val="666666"/>
                </a:solidFill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1000">
                <a:solidFill>
                  <a:srgbClr val="666666"/>
                </a:solidFill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1000">
                <a:solidFill>
                  <a:srgbClr val="666666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color(255,0,252); // turn the RGB LED red </a:t>
            </a:r>
            <a:r>
              <a:rPr lang="en-US" sz="1000">
                <a:solidFill>
                  <a:srgbClr val="666666"/>
                </a:solidFill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1000">
                <a:solidFill>
                  <a:srgbClr val="666666"/>
                </a:solidFill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1000">
                <a:solidFill>
                  <a:srgbClr val="666666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delay(1000); // delay for 1 second </a:t>
            </a:r>
            <a:r>
              <a:rPr lang="en-US" sz="1000">
                <a:solidFill>
                  <a:srgbClr val="666666"/>
                </a:solidFill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1000">
                <a:solidFill>
                  <a:srgbClr val="666666"/>
                </a:solidFill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1000">
                <a:solidFill>
                  <a:srgbClr val="666666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color(237,109,0); // turn the RGB LED orange </a:t>
            </a:r>
            <a:r>
              <a:rPr lang="en-US" sz="1000">
                <a:solidFill>
                  <a:srgbClr val="666666"/>
                </a:solidFill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1000">
                <a:solidFill>
                  <a:srgbClr val="666666"/>
                </a:solidFill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1000">
                <a:solidFill>
                  <a:srgbClr val="666666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delay(1000); // delay for 1 second </a:t>
            </a:r>
            <a:r>
              <a:rPr lang="en-US" sz="1000">
                <a:solidFill>
                  <a:srgbClr val="666666"/>
                </a:solidFill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1000">
                <a:solidFill>
                  <a:srgbClr val="666666"/>
                </a:solidFill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1000">
                <a:solidFill>
                  <a:srgbClr val="666666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color(255,215,0); // turn the RGB LED yellow </a:t>
            </a:r>
            <a:r>
              <a:rPr lang="en-US" sz="1000">
                <a:solidFill>
                  <a:srgbClr val="666666"/>
                </a:solidFill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1000">
                <a:solidFill>
                  <a:srgbClr val="666666"/>
                </a:solidFill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1000">
                <a:solidFill>
                  <a:srgbClr val="666666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delay(1000); // delay for 1 second </a:t>
            </a:r>
            <a:r>
              <a:rPr lang="en-US" sz="1000">
                <a:solidFill>
                  <a:srgbClr val="666666"/>
                </a:solidFill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1000">
                <a:solidFill>
                  <a:srgbClr val="666666"/>
                </a:solidFill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1000">
                <a:solidFill>
                  <a:srgbClr val="666666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color(34,139,34); // turn the RGB LED green </a:t>
            </a:r>
            <a:r>
              <a:rPr lang="en-US" sz="1000">
                <a:solidFill>
                  <a:srgbClr val="666666"/>
                </a:solidFill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1000">
                <a:solidFill>
                  <a:srgbClr val="666666"/>
                </a:solidFill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1000">
                <a:solidFill>
                  <a:srgbClr val="666666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delay(1000); // delay for 1 second </a:t>
            </a:r>
            <a:r>
              <a:rPr lang="en-US" sz="1000">
                <a:solidFill>
                  <a:srgbClr val="666666"/>
                </a:solidFill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1000">
                <a:solidFill>
                  <a:srgbClr val="666666"/>
                </a:solidFill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1000">
                <a:solidFill>
                  <a:srgbClr val="666666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color(0,112,255); // turn the RGB LED blue </a:t>
            </a:r>
            <a:r>
              <a:rPr lang="en-US" sz="1000">
                <a:solidFill>
                  <a:srgbClr val="666666"/>
                </a:solidFill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1000">
                <a:solidFill>
                  <a:srgbClr val="666666"/>
                </a:solidFill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1000">
                <a:solidFill>
                  <a:srgbClr val="666666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delay(1000); // delay for 1 second</a:t>
            </a:r>
            <a:r>
              <a:rPr lang="en-US" sz="1000">
                <a:solidFill>
                  <a:srgbClr val="666666"/>
                </a:solidFill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1000">
                <a:solidFill>
                  <a:srgbClr val="666666"/>
                </a:solidFill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1000">
                <a:solidFill>
                  <a:srgbClr val="666666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color(0,46,90); // turn the RGB LED indigo </a:t>
            </a:r>
            <a:r>
              <a:rPr lang="en-US" sz="1000">
                <a:solidFill>
                  <a:srgbClr val="666666"/>
                </a:solidFill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1000">
                <a:solidFill>
                  <a:srgbClr val="666666"/>
                </a:solidFill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1000">
                <a:solidFill>
                  <a:srgbClr val="666666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delay(1000); // delay for 1 second</a:t>
            </a:r>
            <a:r>
              <a:rPr lang="en-US" sz="1000">
                <a:solidFill>
                  <a:srgbClr val="666666"/>
                </a:solidFill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1000">
                <a:solidFill>
                  <a:srgbClr val="666666"/>
                </a:solidFill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1000">
                <a:solidFill>
                  <a:srgbClr val="666666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color(128,0,128); // turn the RGB LED purple </a:t>
            </a:r>
            <a:r>
              <a:rPr lang="en-US" sz="1000">
                <a:solidFill>
                  <a:srgbClr val="666666"/>
                </a:solidFill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1000">
                <a:solidFill>
                  <a:srgbClr val="666666"/>
                </a:solidFill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1000">
                <a:solidFill>
                  <a:srgbClr val="666666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delay(1000); // delay for 1 second</a:t>
            </a:r>
            <a:r>
              <a:rPr lang="en-US" sz="1000">
                <a:solidFill>
                  <a:srgbClr val="666666"/>
                </a:solidFill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1000">
                <a:solidFill>
                  <a:srgbClr val="666666"/>
                </a:solidFill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1000">
                <a:solidFill>
                  <a:srgbClr val="666666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} </a:t>
            </a:r>
            <a:r>
              <a:rPr lang="en-US" sz="1000">
                <a:solidFill>
                  <a:srgbClr val="666666"/>
                </a:solidFill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1000">
                <a:solidFill>
                  <a:srgbClr val="666666"/>
                </a:solidFill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1000">
                <a:solidFill>
                  <a:srgbClr val="666666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/******************************************************/</a:t>
            </a:r>
            <a:r>
              <a:rPr lang="en-US" sz="1000">
                <a:solidFill>
                  <a:srgbClr val="666666"/>
                </a:solidFill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1000">
                <a:solidFill>
                  <a:srgbClr val="666666"/>
                </a:solidFill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1000">
                <a:solidFill>
                  <a:srgbClr val="666666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void color (unsigned char red, unsigned char green, unsigned char blue) // the color generating function </a:t>
            </a:r>
            <a:r>
              <a:rPr lang="en-US" sz="1000">
                <a:solidFill>
                  <a:srgbClr val="666666"/>
                </a:solidFill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1000">
                <a:solidFill>
                  <a:srgbClr val="666666"/>
                </a:solidFill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1000">
                <a:solidFill>
                  <a:srgbClr val="666666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{ </a:t>
            </a:r>
            <a:r>
              <a:rPr lang="en-US" sz="1000">
                <a:solidFill>
                  <a:srgbClr val="666666"/>
                </a:solidFill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1000">
                <a:solidFill>
                  <a:srgbClr val="666666"/>
                </a:solidFill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1000">
                <a:solidFill>
                  <a:srgbClr val="666666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analogWrite(redPin, red); </a:t>
            </a:r>
            <a:r>
              <a:rPr lang="en-US" sz="1000">
                <a:solidFill>
                  <a:srgbClr val="666666"/>
                </a:solidFill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1000">
                <a:solidFill>
                  <a:srgbClr val="666666"/>
                </a:solidFill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1000">
                <a:solidFill>
                  <a:srgbClr val="666666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analogWrite(greenPin, green); </a:t>
            </a:r>
            <a:r>
              <a:rPr lang="en-US" sz="1000">
                <a:solidFill>
                  <a:srgbClr val="666666"/>
                </a:solidFill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1000">
                <a:solidFill>
                  <a:srgbClr val="666666"/>
                </a:solidFill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1000">
                <a:solidFill>
                  <a:srgbClr val="666666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analogWrite(bluePin, blue); </a:t>
            </a:r>
            <a:r>
              <a:rPr lang="en-US" sz="1000">
                <a:solidFill>
                  <a:srgbClr val="666666"/>
                </a:solidFill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1000">
                <a:solidFill>
                  <a:srgbClr val="666666"/>
                </a:solidFill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1000">
                <a:solidFill>
                  <a:srgbClr val="666666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}</a:t>
            </a:r>
            <a:r>
              <a:rPr lang="en-US" sz="1000">
                <a:solidFill>
                  <a:srgbClr val="666666"/>
                </a:solidFill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1000">
                <a:solidFill>
                  <a:srgbClr val="666666"/>
                </a:solidFill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1000">
                <a:solidFill>
                  <a:srgbClr val="666666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/******************************************************/</a:t>
            </a:r>
            <a:endParaRPr lang="en-US" sz="1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68844" y="394958"/>
            <a:ext cx="4413122" cy="523220"/>
          </a:xfrm>
          <a:prstGeom prst="rect">
            <a:avLst/>
          </a:prstGeom>
          <a:solidFill>
            <a:srgbClr val="CCECFF"/>
          </a:solidFill>
        </p:spPr>
        <p:txBody>
          <a:bodyPr wrap="square">
            <a:spAutoFit/>
          </a:bodyPr>
          <a:lstStyle/>
          <a:p>
            <a:r>
              <a:rPr lang="en-US" sz="2800" b="1" cap="small" dirty="0" smtClean="0">
                <a:solidFill>
                  <a:srgbClr val="C00000"/>
                </a:solidFill>
                <a:latin typeface="Calibri" panose="020F0502020204030204" pitchFamily="34" charset="0"/>
              </a:rPr>
              <a:t>Lesson </a:t>
            </a:r>
            <a:r>
              <a:rPr lang="en-US" sz="2800" b="1" cap="small" dirty="0" smtClean="0">
                <a:solidFill>
                  <a:srgbClr val="C00000"/>
                </a:solidFill>
                <a:latin typeface="Calibri" panose="020F0502020204030204" pitchFamily="34" charset="0"/>
              </a:rPr>
              <a:t>6 Color LED </a:t>
            </a:r>
            <a:r>
              <a:rPr lang="en-US" sz="2800" b="1" cap="small" dirty="0" smtClean="0">
                <a:solidFill>
                  <a:srgbClr val="C00000"/>
                </a:solidFill>
                <a:latin typeface="Calibri" panose="020F0502020204030204" pitchFamily="34" charset="0"/>
              </a:rPr>
              <a:t>… </a:t>
            </a:r>
            <a:r>
              <a:rPr lang="en-US" sz="2800" b="1" cap="small" dirty="0" err="1" smtClean="0">
                <a:solidFill>
                  <a:srgbClr val="C00000"/>
                </a:solidFill>
                <a:latin typeface="Calibri" panose="020F0502020204030204" pitchFamily="34" charset="0"/>
              </a:rPr>
              <a:t>contd</a:t>
            </a:r>
            <a:endParaRPr lang="en-US" sz="2800" b="1" cap="small" dirty="0">
              <a:solidFill>
                <a:srgbClr val="C00000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7321830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7/2/2016</a:t>
            </a:r>
            <a:endParaRPr lang="en-US" sz="1600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Prishtina International Summer University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EE0580-9E63-4D0A-9FB5-1B4D75C7E0E8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505337" y="207392"/>
            <a:ext cx="11257876" cy="1200329"/>
          </a:xfrm>
          <a:prstGeom prst="rect">
            <a:avLst/>
          </a:prstGeom>
          <a:solidFill>
            <a:srgbClr val="CCECFF"/>
          </a:solidFill>
        </p:spPr>
        <p:txBody>
          <a:bodyPr wrap="square">
            <a:spAutoFit/>
          </a:bodyPr>
          <a:lstStyle/>
          <a:p>
            <a:r>
              <a:rPr lang="en-US" sz="3600" b="1" cap="small" dirty="0" smtClean="0">
                <a:solidFill>
                  <a:srgbClr val="C00000"/>
                </a:solidFill>
                <a:latin typeface="Calibri" panose="020F0502020204030204" pitchFamily="34" charset="0"/>
              </a:rPr>
              <a:t>B) </a:t>
            </a:r>
            <a:r>
              <a:rPr lang="en-US" sz="3600" b="1" cap="small" dirty="0">
                <a:solidFill>
                  <a:srgbClr val="C00000"/>
                </a:solidFill>
                <a:latin typeface="Calibri" panose="020F0502020204030204" pitchFamily="34" charset="0"/>
              </a:rPr>
              <a:t>Matlab to Arduino  via Serial </a:t>
            </a:r>
            <a:r>
              <a:rPr lang="en-US" sz="3600" b="1" cap="small" dirty="0" err="1">
                <a:solidFill>
                  <a:srgbClr val="C00000"/>
                </a:solidFill>
                <a:latin typeface="Calibri" panose="020F0502020204030204" pitchFamily="34" charset="0"/>
              </a:rPr>
              <a:t>Comm</a:t>
            </a:r>
            <a:endParaRPr lang="en-US" sz="3600" b="1" cap="small" dirty="0">
              <a:solidFill>
                <a:srgbClr val="C00000"/>
              </a:solidFill>
              <a:latin typeface="Calibri" panose="020F0502020204030204" pitchFamily="34" charset="0"/>
            </a:endParaRPr>
          </a:p>
          <a:p>
            <a:endParaRPr lang="en-US" sz="3600" b="1" cap="small" dirty="0" smtClean="0">
              <a:solidFill>
                <a:srgbClr val="C00000"/>
              </a:solidFill>
              <a:latin typeface="Calibri" panose="020F0502020204030204" pitchFamily="34" charset="0"/>
            </a:endParaRPr>
          </a:p>
        </p:txBody>
      </p:sp>
      <p:pic>
        <p:nvPicPr>
          <p:cNvPr id="8" name="Picture 7" descr="http://ll-us-i5.wal.co/dfw/4ff9c6c9-2ac9/k2-_ed8b8f8d-e696-4a96-8ce9-d78246f10ed1.v1.jpg-bc204bdaebb10e709a997a8bb4518156dfa6e3ed-optim-450x450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55454" y="3440624"/>
            <a:ext cx="2635380" cy="2807776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Text Box 26"/>
          <p:cNvSpPr txBox="1"/>
          <p:nvPr/>
        </p:nvSpPr>
        <p:spPr>
          <a:xfrm>
            <a:off x="5900797" y="4582435"/>
            <a:ext cx="889014" cy="371475"/>
          </a:xfrm>
          <a:prstGeom prst="rect">
            <a:avLst/>
          </a:prstGeom>
          <a:noFill/>
          <a:ln w="190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b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USB</a:t>
            </a:r>
            <a:endParaRPr lang="en-US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" name="Freeform 9"/>
          <p:cNvSpPr/>
          <p:nvPr/>
        </p:nvSpPr>
        <p:spPr>
          <a:xfrm>
            <a:off x="5845118" y="5383771"/>
            <a:ext cx="1692423" cy="335103"/>
          </a:xfrm>
          <a:custGeom>
            <a:avLst/>
            <a:gdLst>
              <a:gd name="connsiteX0" fmla="*/ 0 w 809625"/>
              <a:gd name="connsiteY0" fmla="*/ 95806 h 278475"/>
              <a:gd name="connsiteX1" fmla="*/ 390525 w 809625"/>
              <a:gd name="connsiteY1" fmla="*/ 276781 h 278475"/>
              <a:gd name="connsiteX2" fmla="*/ 476250 w 809625"/>
              <a:gd name="connsiteY2" fmla="*/ 556 h 278475"/>
              <a:gd name="connsiteX3" fmla="*/ 809625 w 809625"/>
              <a:gd name="connsiteY3" fmla="*/ 219631 h 278475"/>
              <a:gd name="connsiteX0" fmla="*/ 0 w 774683"/>
              <a:gd name="connsiteY0" fmla="*/ 0 h 473932"/>
              <a:gd name="connsiteX1" fmla="*/ 355583 w 774683"/>
              <a:gd name="connsiteY1" fmla="*/ 471460 h 473932"/>
              <a:gd name="connsiteX2" fmla="*/ 441308 w 774683"/>
              <a:gd name="connsiteY2" fmla="*/ 195235 h 473932"/>
              <a:gd name="connsiteX3" fmla="*/ 774683 w 774683"/>
              <a:gd name="connsiteY3" fmla="*/ 414310 h 473932"/>
              <a:gd name="connsiteX0" fmla="*/ 0 w 774683"/>
              <a:gd name="connsiteY0" fmla="*/ 0 h 414310"/>
              <a:gd name="connsiteX1" fmla="*/ 281817 w 774683"/>
              <a:gd name="connsiteY1" fmla="*/ 260964 h 414310"/>
              <a:gd name="connsiteX2" fmla="*/ 441308 w 774683"/>
              <a:gd name="connsiteY2" fmla="*/ 195235 h 414310"/>
              <a:gd name="connsiteX3" fmla="*/ 774683 w 774683"/>
              <a:gd name="connsiteY3" fmla="*/ 414310 h 414310"/>
              <a:gd name="connsiteX0" fmla="*/ 0 w 677623"/>
              <a:gd name="connsiteY0" fmla="*/ 0 h 355371"/>
              <a:gd name="connsiteX1" fmla="*/ 281817 w 677623"/>
              <a:gd name="connsiteY1" fmla="*/ 260964 h 355371"/>
              <a:gd name="connsiteX2" fmla="*/ 441308 w 677623"/>
              <a:gd name="connsiteY2" fmla="*/ 195235 h 355371"/>
              <a:gd name="connsiteX3" fmla="*/ 677623 w 677623"/>
              <a:gd name="connsiteY3" fmla="*/ 355371 h 355371"/>
              <a:gd name="connsiteX0" fmla="*/ 0 w 677623"/>
              <a:gd name="connsiteY0" fmla="*/ 0 h 355371"/>
              <a:gd name="connsiteX1" fmla="*/ 281817 w 677623"/>
              <a:gd name="connsiteY1" fmla="*/ 260964 h 355371"/>
              <a:gd name="connsiteX2" fmla="*/ 441308 w 677623"/>
              <a:gd name="connsiteY2" fmla="*/ 195235 h 355371"/>
              <a:gd name="connsiteX3" fmla="*/ 677623 w 677623"/>
              <a:gd name="connsiteY3" fmla="*/ 355371 h 355371"/>
              <a:gd name="connsiteX0" fmla="*/ 0 w 677623"/>
              <a:gd name="connsiteY0" fmla="*/ 0 h 355371"/>
              <a:gd name="connsiteX1" fmla="*/ 281817 w 677623"/>
              <a:gd name="connsiteY1" fmla="*/ 260964 h 355371"/>
              <a:gd name="connsiteX2" fmla="*/ 441308 w 677623"/>
              <a:gd name="connsiteY2" fmla="*/ 195235 h 355371"/>
              <a:gd name="connsiteX3" fmla="*/ 677623 w 677623"/>
              <a:gd name="connsiteY3" fmla="*/ 355371 h 355371"/>
              <a:gd name="connsiteX0" fmla="*/ 0 w 677623"/>
              <a:gd name="connsiteY0" fmla="*/ 0 h 355620"/>
              <a:gd name="connsiteX1" fmla="*/ 281817 w 677623"/>
              <a:gd name="connsiteY1" fmla="*/ 260964 h 355620"/>
              <a:gd name="connsiteX2" fmla="*/ 441308 w 677623"/>
              <a:gd name="connsiteY2" fmla="*/ 195235 h 355620"/>
              <a:gd name="connsiteX3" fmla="*/ 677623 w 677623"/>
              <a:gd name="connsiteY3" fmla="*/ 355371 h 355620"/>
              <a:gd name="connsiteX0" fmla="*/ 0 w 677623"/>
              <a:gd name="connsiteY0" fmla="*/ 0 h 355645"/>
              <a:gd name="connsiteX1" fmla="*/ 281817 w 677623"/>
              <a:gd name="connsiteY1" fmla="*/ 260964 h 355645"/>
              <a:gd name="connsiteX2" fmla="*/ 386954 w 677623"/>
              <a:gd name="connsiteY2" fmla="*/ 212075 h 355645"/>
              <a:gd name="connsiteX3" fmla="*/ 677623 w 677623"/>
              <a:gd name="connsiteY3" fmla="*/ 355371 h 355645"/>
              <a:gd name="connsiteX0" fmla="*/ 0 w 677623"/>
              <a:gd name="connsiteY0" fmla="*/ 0 h 355645"/>
              <a:gd name="connsiteX1" fmla="*/ 262405 w 677623"/>
              <a:gd name="connsiteY1" fmla="*/ 231494 h 355645"/>
              <a:gd name="connsiteX2" fmla="*/ 386954 w 677623"/>
              <a:gd name="connsiteY2" fmla="*/ 212075 h 355645"/>
              <a:gd name="connsiteX3" fmla="*/ 677623 w 677623"/>
              <a:gd name="connsiteY3" fmla="*/ 355371 h 355645"/>
              <a:gd name="connsiteX0" fmla="*/ 0 w 677623"/>
              <a:gd name="connsiteY0" fmla="*/ 0 h 355371"/>
              <a:gd name="connsiteX1" fmla="*/ 262405 w 677623"/>
              <a:gd name="connsiteY1" fmla="*/ 231494 h 355371"/>
              <a:gd name="connsiteX2" fmla="*/ 386954 w 677623"/>
              <a:gd name="connsiteY2" fmla="*/ 212075 h 355371"/>
              <a:gd name="connsiteX3" fmla="*/ 517206 w 677623"/>
              <a:gd name="connsiteY3" fmla="*/ 289511 h 355371"/>
              <a:gd name="connsiteX4" fmla="*/ 677623 w 677623"/>
              <a:gd name="connsiteY4" fmla="*/ 355371 h 355371"/>
              <a:gd name="connsiteX0" fmla="*/ 0 w 677623"/>
              <a:gd name="connsiteY0" fmla="*/ 0 h 355371"/>
              <a:gd name="connsiteX1" fmla="*/ 262405 w 677623"/>
              <a:gd name="connsiteY1" fmla="*/ 231494 h 355371"/>
              <a:gd name="connsiteX2" fmla="*/ 386954 w 677623"/>
              <a:gd name="connsiteY2" fmla="*/ 212075 h 355371"/>
              <a:gd name="connsiteX3" fmla="*/ 513323 w 677623"/>
              <a:gd name="connsiteY3" fmla="*/ 344240 h 355371"/>
              <a:gd name="connsiteX4" fmla="*/ 677623 w 677623"/>
              <a:gd name="connsiteY4" fmla="*/ 355371 h 355371"/>
              <a:gd name="connsiteX0" fmla="*/ 0 w 677623"/>
              <a:gd name="connsiteY0" fmla="*/ 0 h 355371"/>
              <a:gd name="connsiteX1" fmla="*/ 148377 w 677623"/>
              <a:gd name="connsiteY1" fmla="*/ 116904 h 355371"/>
              <a:gd name="connsiteX2" fmla="*/ 262405 w 677623"/>
              <a:gd name="connsiteY2" fmla="*/ 231494 h 355371"/>
              <a:gd name="connsiteX3" fmla="*/ 386954 w 677623"/>
              <a:gd name="connsiteY3" fmla="*/ 212075 h 355371"/>
              <a:gd name="connsiteX4" fmla="*/ 513323 w 677623"/>
              <a:gd name="connsiteY4" fmla="*/ 344240 h 355371"/>
              <a:gd name="connsiteX5" fmla="*/ 677623 w 677623"/>
              <a:gd name="connsiteY5" fmla="*/ 355371 h 355371"/>
              <a:gd name="connsiteX0" fmla="*/ 0 w 677623"/>
              <a:gd name="connsiteY0" fmla="*/ 0 h 355371"/>
              <a:gd name="connsiteX1" fmla="*/ 160024 w 677623"/>
              <a:gd name="connsiteY1" fmla="*/ 41126 h 355371"/>
              <a:gd name="connsiteX2" fmla="*/ 262405 w 677623"/>
              <a:gd name="connsiteY2" fmla="*/ 231494 h 355371"/>
              <a:gd name="connsiteX3" fmla="*/ 386954 w 677623"/>
              <a:gd name="connsiteY3" fmla="*/ 212075 h 355371"/>
              <a:gd name="connsiteX4" fmla="*/ 513323 w 677623"/>
              <a:gd name="connsiteY4" fmla="*/ 344240 h 355371"/>
              <a:gd name="connsiteX5" fmla="*/ 677623 w 677623"/>
              <a:gd name="connsiteY5" fmla="*/ 355371 h 3553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77623" h="355371">
                <a:moveTo>
                  <a:pt x="0" y="0"/>
                </a:moveTo>
                <a:cubicBezTo>
                  <a:pt x="24729" y="19484"/>
                  <a:pt x="116290" y="2544"/>
                  <a:pt x="160024" y="41126"/>
                </a:cubicBezTo>
                <a:cubicBezTo>
                  <a:pt x="203758" y="79708"/>
                  <a:pt x="224583" y="203003"/>
                  <a:pt x="262405" y="231494"/>
                </a:cubicBezTo>
                <a:cubicBezTo>
                  <a:pt x="300227" y="259985"/>
                  <a:pt x="344487" y="202406"/>
                  <a:pt x="386954" y="212075"/>
                </a:cubicBezTo>
                <a:cubicBezTo>
                  <a:pt x="429421" y="221744"/>
                  <a:pt x="464878" y="320357"/>
                  <a:pt x="513323" y="344240"/>
                </a:cubicBezTo>
                <a:cubicBezTo>
                  <a:pt x="561768" y="368123"/>
                  <a:pt x="650887" y="344394"/>
                  <a:pt x="677623" y="355371"/>
                </a:cubicBezTo>
              </a:path>
            </a:pathLst>
          </a:custGeom>
          <a:noFill/>
          <a:ln w="57150">
            <a:solidFill>
              <a:schemeClr val="tx1"/>
            </a:solidFill>
            <a:headEnd type="triangl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pic>
        <p:nvPicPr>
          <p:cNvPr id="11" name="Picture 10" descr="https://www.sunfounder.com/media/wysiwyg/swatches/super-kit-v2-for-Arduino/6_RGB_LED/shiyan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58571" y="3640699"/>
            <a:ext cx="3213584" cy="245247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73981" y="1390844"/>
            <a:ext cx="2070816" cy="3055447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3239" y="928380"/>
            <a:ext cx="3949295" cy="3503101"/>
          </a:xfrm>
          <a:prstGeom prst="rect">
            <a:avLst/>
          </a:prstGeom>
        </p:spPr>
      </p:pic>
      <p:sp>
        <p:nvSpPr>
          <p:cNvPr id="14" name="Freeform 13"/>
          <p:cNvSpPr/>
          <p:nvPr/>
        </p:nvSpPr>
        <p:spPr>
          <a:xfrm flipV="1">
            <a:off x="2969227" y="3218103"/>
            <a:ext cx="1517739" cy="1570545"/>
          </a:xfrm>
          <a:custGeom>
            <a:avLst/>
            <a:gdLst>
              <a:gd name="connsiteX0" fmla="*/ 0 w 2014779"/>
              <a:gd name="connsiteY0" fmla="*/ 0 h 854331"/>
              <a:gd name="connsiteX1" fmla="*/ 681925 w 2014779"/>
              <a:gd name="connsiteY1" fmla="*/ 852407 h 854331"/>
              <a:gd name="connsiteX2" fmla="*/ 2014779 w 2014779"/>
              <a:gd name="connsiteY2" fmla="*/ 185980 h 854331"/>
              <a:gd name="connsiteX0" fmla="*/ 0 w 2296141"/>
              <a:gd name="connsiteY0" fmla="*/ 958375 h 1108858"/>
              <a:gd name="connsiteX1" fmla="*/ 963287 w 2296141"/>
              <a:gd name="connsiteY1" fmla="*/ 666427 h 1108858"/>
              <a:gd name="connsiteX2" fmla="*/ 2296141 w 2296141"/>
              <a:gd name="connsiteY2" fmla="*/ 0 h 1108858"/>
              <a:gd name="connsiteX0" fmla="*/ 0 w 2296141"/>
              <a:gd name="connsiteY0" fmla="*/ 958375 h 1087682"/>
              <a:gd name="connsiteX1" fmla="*/ 1479119 w 2296141"/>
              <a:gd name="connsiteY1" fmla="*/ 524565 h 1087682"/>
              <a:gd name="connsiteX2" fmla="*/ 2296141 w 2296141"/>
              <a:gd name="connsiteY2" fmla="*/ 0 h 1087682"/>
              <a:gd name="connsiteX0" fmla="*/ 0 w 2296141"/>
              <a:gd name="connsiteY0" fmla="*/ 958375 h 1005193"/>
              <a:gd name="connsiteX1" fmla="*/ 607965 w 2296141"/>
              <a:gd name="connsiteY1" fmla="*/ 976659 h 1005193"/>
              <a:gd name="connsiteX2" fmla="*/ 1479119 w 2296141"/>
              <a:gd name="connsiteY2" fmla="*/ 524565 h 1005193"/>
              <a:gd name="connsiteX3" fmla="*/ 2296141 w 2296141"/>
              <a:gd name="connsiteY3" fmla="*/ 0 h 1005193"/>
              <a:gd name="connsiteX0" fmla="*/ 0 w 2296141"/>
              <a:gd name="connsiteY0" fmla="*/ 958375 h 958389"/>
              <a:gd name="connsiteX1" fmla="*/ 561072 w 2296141"/>
              <a:gd name="connsiteY1" fmla="*/ 409209 h 958389"/>
              <a:gd name="connsiteX2" fmla="*/ 1479119 w 2296141"/>
              <a:gd name="connsiteY2" fmla="*/ 524565 h 958389"/>
              <a:gd name="connsiteX3" fmla="*/ 2296141 w 2296141"/>
              <a:gd name="connsiteY3" fmla="*/ 0 h 9583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96141" h="958389">
                <a:moveTo>
                  <a:pt x="0" y="958375"/>
                </a:moveTo>
                <a:cubicBezTo>
                  <a:pt x="101327" y="961422"/>
                  <a:pt x="314552" y="481511"/>
                  <a:pt x="561072" y="409209"/>
                </a:cubicBezTo>
                <a:cubicBezTo>
                  <a:pt x="807592" y="336907"/>
                  <a:pt x="1189941" y="592766"/>
                  <a:pt x="1479119" y="524565"/>
                </a:cubicBezTo>
                <a:cubicBezTo>
                  <a:pt x="1768297" y="456364"/>
                  <a:pt x="1797612" y="348712"/>
                  <a:pt x="2296141" y="0"/>
                </a:cubicBezTo>
              </a:path>
            </a:pathLst>
          </a:custGeom>
          <a:noFill/>
          <a:ln w="57150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Freeform 14"/>
          <p:cNvSpPr/>
          <p:nvPr/>
        </p:nvSpPr>
        <p:spPr>
          <a:xfrm flipH="1" flipV="1">
            <a:off x="9173981" y="3171839"/>
            <a:ext cx="1007579" cy="2379483"/>
          </a:xfrm>
          <a:custGeom>
            <a:avLst/>
            <a:gdLst>
              <a:gd name="connsiteX0" fmla="*/ 0 w 2014779"/>
              <a:gd name="connsiteY0" fmla="*/ 0 h 854331"/>
              <a:gd name="connsiteX1" fmla="*/ 681925 w 2014779"/>
              <a:gd name="connsiteY1" fmla="*/ 852407 h 854331"/>
              <a:gd name="connsiteX2" fmla="*/ 2014779 w 2014779"/>
              <a:gd name="connsiteY2" fmla="*/ 185980 h 854331"/>
              <a:gd name="connsiteX0" fmla="*/ 0 w 2296141"/>
              <a:gd name="connsiteY0" fmla="*/ 958375 h 1108858"/>
              <a:gd name="connsiteX1" fmla="*/ 963287 w 2296141"/>
              <a:gd name="connsiteY1" fmla="*/ 666427 h 1108858"/>
              <a:gd name="connsiteX2" fmla="*/ 2296141 w 2296141"/>
              <a:gd name="connsiteY2" fmla="*/ 0 h 1108858"/>
              <a:gd name="connsiteX0" fmla="*/ 0 w 2296141"/>
              <a:gd name="connsiteY0" fmla="*/ 958375 h 1087682"/>
              <a:gd name="connsiteX1" fmla="*/ 1479119 w 2296141"/>
              <a:gd name="connsiteY1" fmla="*/ 524565 h 1087682"/>
              <a:gd name="connsiteX2" fmla="*/ 2296141 w 2296141"/>
              <a:gd name="connsiteY2" fmla="*/ 0 h 1087682"/>
              <a:gd name="connsiteX0" fmla="*/ 0 w 2296141"/>
              <a:gd name="connsiteY0" fmla="*/ 958375 h 1005193"/>
              <a:gd name="connsiteX1" fmla="*/ 607965 w 2296141"/>
              <a:gd name="connsiteY1" fmla="*/ 976659 h 1005193"/>
              <a:gd name="connsiteX2" fmla="*/ 1479119 w 2296141"/>
              <a:gd name="connsiteY2" fmla="*/ 524565 h 1005193"/>
              <a:gd name="connsiteX3" fmla="*/ 2296141 w 2296141"/>
              <a:gd name="connsiteY3" fmla="*/ 0 h 1005193"/>
              <a:gd name="connsiteX0" fmla="*/ 0 w 2296141"/>
              <a:gd name="connsiteY0" fmla="*/ 958375 h 958389"/>
              <a:gd name="connsiteX1" fmla="*/ 561072 w 2296141"/>
              <a:gd name="connsiteY1" fmla="*/ 409209 h 958389"/>
              <a:gd name="connsiteX2" fmla="*/ 1479119 w 2296141"/>
              <a:gd name="connsiteY2" fmla="*/ 524565 h 958389"/>
              <a:gd name="connsiteX3" fmla="*/ 2296141 w 2296141"/>
              <a:gd name="connsiteY3" fmla="*/ 0 h 9583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96141" h="958389">
                <a:moveTo>
                  <a:pt x="0" y="958375"/>
                </a:moveTo>
                <a:cubicBezTo>
                  <a:pt x="101327" y="961422"/>
                  <a:pt x="314552" y="481511"/>
                  <a:pt x="561072" y="409209"/>
                </a:cubicBezTo>
                <a:cubicBezTo>
                  <a:pt x="807592" y="336907"/>
                  <a:pt x="1189941" y="592766"/>
                  <a:pt x="1479119" y="524565"/>
                </a:cubicBezTo>
                <a:cubicBezTo>
                  <a:pt x="1768297" y="456364"/>
                  <a:pt x="1797612" y="348712"/>
                  <a:pt x="2296141" y="0"/>
                </a:cubicBezTo>
              </a:path>
            </a:pathLst>
          </a:custGeom>
          <a:noFill/>
          <a:ln w="57150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41017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7/2/2016</a:t>
            </a:r>
            <a:endParaRPr lang="en-US" sz="1600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Prishtina International Summer University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EE0580-9E63-4D0A-9FB5-1B4D75C7E0E8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908053" y="689240"/>
            <a:ext cx="685995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1"/>
            <a:r>
              <a:rPr lang="en-US" sz="2400" b="1" dirty="0" smtClean="0">
                <a:solidFill>
                  <a:srgbClr val="002060"/>
                </a:solidFill>
                <a:latin typeface="Calibri" panose="020F0502020204030204" pitchFamily="34" charset="0"/>
              </a:rPr>
              <a:t>Serial </a:t>
            </a:r>
            <a:r>
              <a:rPr lang="en-US" sz="2400" b="1" dirty="0" smtClean="0">
                <a:solidFill>
                  <a:srgbClr val="002060"/>
                </a:solidFill>
                <a:latin typeface="Calibri" panose="020F0502020204030204" pitchFamily="34" charset="0"/>
              </a:rPr>
              <a:t>Rx communication program – Arduino side</a:t>
            </a:r>
            <a:endParaRPr lang="en-US" sz="2400" b="1" dirty="0">
              <a:solidFill>
                <a:srgbClr val="002060"/>
              </a:solidFill>
              <a:latin typeface="Calibri" panose="020F0502020204030204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922631" y="1295726"/>
            <a:ext cx="4199229" cy="51706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/>
              <a:t>// Receive R G &amp; B values and light up color LED</a:t>
            </a:r>
          </a:p>
          <a:p>
            <a:r>
              <a:rPr lang="en-US" sz="1600" dirty="0"/>
              <a:t>// </a:t>
            </a:r>
            <a:r>
              <a:rPr lang="en-US" sz="1600" dirty="0" err="1"/>
              <a:t>SerialRx_ColorLED_KaC.ino</a:t>
            </a:r>
            <a:r>
              <a:rPr lang="en-US" sz="1600" dirty="0"/>
              <a:t>   KaC Cheok  8 July 2016</a:t>
            </a:r>
          </a:p>
          <a:p>
            <a:endParaRPr lang="en-US" sz="1600" dirty="0"/>
          </a:p>
          <a:p>
            <a:r>
              <a:rPr lang="en-US" sz="1600" dirty="0"/>
              <a:t>// Define</a:t>
            </a:r>
          </a:p>
          <a:p>
            <a:r>
              <a:rPr lang="en-US" sz="1600" dirty="0" err="1"/>
              <a:t>const</a:t>
            </a:r>
            <a:r>
              <a:rPr lang="en-US" sz="1600" dirty="0"/>
              <a:t> </a:t>
            </a:r>
            <a:r>
              <a:rPr lang="en-US" sz="1600" dirty="0" err="1"/>
              <a:t>int</a:t>
            </a:r>
            <a:r>
              <a:rPr lang="en-US" sz="1600" dirty="0"/>
              <a:t> </a:t>
            </a:r>
            <a:r>
              <a:rPr lang="en-US" sz="1600" dirty="0" err="1"/>
              <a:t>pinRed</a:t>
            </a:r>
            <a:r>
              <a:rPr lang="en-US" sz="1600" dirty="0"/>
              <a:t> = 11;</a:t>
            </a:r>
          </a:p>
          <a:p>
            <a:r>
              <a:rPr lang="en-US" sz="1600" dirty="0"/>
              <a:t> </a:t>
            </a:r>
            <a:r>
              <a:rPr lang="en-US" sz="1600" dirty="0" err="1"/>
              <a:t>const</a:t>
            </a:r>
            <a:r>
              <a:rPr lang="en-US" sz="1600" dirty="0"/>
              <a:t> </a:t>
            </a:r>
            <a:r>
              <a:rPr lang="en-US" sz="1600" dirty="0" err="1"/>
              <a:t>int</a:t>
            </a:r>
            <a:r>
              <a:rPr lang="en-US" sz="1600" dirty="0"/>
              <a:t> </a:t>
            </a:r>
            <a:r>
              <a:rPr lang="en-US" sz="1600" dirty="0" err="1"/>
              <a:t>pinGrn</a:t>
            </a:r>
            <a:r>
              <a:rPr lang="en-US" sz="1600" dirty="0"/>
              <a:t> = 10;</a:t>
            </a:r>
          </a:p>
          <a:p>
            <a:r>
              <a:rPr lang="en-US" sz="1600" dirty="0"/>
              <a:t>  </a:t>
            </a:r>
            <a:r>
              <a:rPr lang="en-US" sz="1600" dirty="0" err="1"/>
              <a:t>const</a:t>
            </a:r>
            <a:r>
              <a:rPr lang="en-US" sz="1600" dirty="0"/>
              <a:t> </a:t>
            </a:r>
            <a:r>
              <a:rPr lang="en-US" sz="1600" dirty="0" err="1"/>
              <a:t>int</a:t>
            </a:r>
            <a:r>
              <a:rPr lang="en-US" sz="1600" dirty="0"/>
              <a:t> </a:t>
            </a:r>
            <a:r>
              <a:rPr lang="en-US" sz="1600" dirty="0" err="1"/>
              <a:t>pinBlu</a:t>
            </a:r>
            <a:r>
              <a:rPr lang="en-US" sz="1600" dirty="0"/>
              <a:t> =  9;</a:t>
            </a:r>
          </a:p>
          <a:p>
            <a:r>
              <a:rPr lang="en-US" sz="1600" dirty="0" err="1"/>
              <a:t>int</a:t>
            </a:r>
            <a:r>
              <a:rPr lang="en-US" sz="1600" dirty="0"/>
              <a:t> </a:t>
            </a:r>
            <a:r>
              <a:rPr lang="en-US" sz="1600" dirty="0" err="1"/>
              <a:t>valRed</a:t>
            </a:r>
            <a:r>
              <a:rPr lang="en-US" sz="1600" dirty="0"/>
              <a:t> = 50 ;</a:t>
            </a:r>
          </a:p>
          <a:p>
            <a:r>
              <a:rPr lang="en-US" sz="1600" dirty="0"/>
              <a:t> </a:t>
            </a:r>
            <a:r>
              <a:rPr lang="en-US" sz="1600" dirty="0" err="1"/>
              <a:t>int</a:t>
            </a:r>
            <a:r>
              <a:rPr lang="en-US" sz="1600" dirty="0"/>
              <a:t> </a:t>
            </a:r>
            <a:r>
              <a:rPr lang="en-US" sz="1600" dirty="0" err="1"/>
              <a:t>valGrn</a:t>
            </a:r>
            <a:r>
              <a:rPr lang="en-US" sz="1600" dirty="0"/>
              <a:t> = 100;</a:t>
            </a:r>
          </a:p>
          <a:p>
            <a:r>
              <a:rPr lang="en-US" sz="1600" dirty="0"/>
              <a:t>  </a:t>
            </a:r>
            <a:r>
              <a:rPr lang="en-US" sz="1600" dirty="0" err="1"/>
              <a:t>int</a:t>
            </a:r>
            <a:r>
              <a:rPr lang="en-US" sz="1600" dirty="0"/>
              <a:t> </a:t>
            </a:r>
            <a:r>
              <a:rPr lang="en-US" sz="1600" dirty="0" err="1"/>
              <a:t>valBlu</a:t>
            </a:r>
            <a:r>
              <a:rPr lang="en-US" sz="1600" dirty="0"/>
              <a:t> = 150;</a:t>
            </a:r>
          </a:p>
          <a:p>
            <a:endParaRPr lang="en-US" sz="1600" dirty="0"/>
          </a:p>
          <a:p>
            <a:r>
              <a:rPr lang="en-US" sz="1600" dirty="0"/>
              <a:t>// Initialize</a:t>
            </a:r>
          </a:p>
          <a:p>
            <a:r>
              <a:rPr lang="en-US" sz="1600" dirty="0"/>
              <a:t>void setup()</a:t>
            </a:r>
          </a:p>
          <a:p>
            <a:r>
              <a:rPr lang="en-US" sz="1600" dirty="0"/>
              <a:t>{</a:t>
            </a:r>
          </a:p>
          <a:p>
            <a:r>
              <a:rPr lang="en-US" sz="1600" dirty="0"/>
              <a:t>  </a:t>
            </a:r>
            <a:r>
              <a:rPr lang="en-US" sz="1600" dirty="0" err="1"/>
              <a:t>Serial.begin</a:t>
            </a:r>
            <a:r>
              <a:rPr lang="en-US" sz="1600" dirty="0"/>
              <a:t>(9600);</a:t>
            </a:r>
          </a:p>
          <a:p>
            <a:r>
              <a:rPr lang="en-US" sz="1600" dirty="0"/>
              <a:t>   </a:t>
            </a:r>
            <a:r>
              <a:rPr lang="en-US" sz="1600" dirty="0" err="1"/>
              <a:t>pinMode</a:t>
            </a:r>
            <a:r>
              <a:rPr lang="en-US" sz="1600" dirty="0"/>
              <a:t>(</a:t>
            </a:r>
            <a:r>
              <a:rPr lang="en-US" sz="1600" dirty="0" err="1"/>
              <a:t>pinRed</a:t>
            </a:r>
            <a:r>
              <a:rPr lang="en-US" sz="1600" dirty="0"/>
              <a:t>, OUTPUT);</a:t>
            </a:r>
          </a:p>
          <a:p>
            <a:r>
              <a:rPr lang="en-US" sz="1600" dirty="0"/>
              <a:t>    </a:t>
            </a:r>
            <a:r>
              <a:rPr lang="en-US" sz="1600" dirty="0" err="1"/>
              <a:t>pinMode</a:t>
            </a:r>
            <a:r>
              <a:rPr lang="en-US" sz="1600" dirty="0"/>
              <a:t>(</a:t>
            </a:r>
            <a:r>
              <a:rPr lang="en-US" sz="1600" dirty="0" err="1"/>
              <a:t>pinGrn</a:t>
            </a:r>
            <a:r>
              <a:rPr lang="en-US" sz="1600" dirty="0"/>
              <a:t>, OUTPUT);</a:t>
            </a:r>
          </a:p>
          <a:p>
            <a:r>
              <a:rPr lang="en-US" sz="1600" dirty="0"/>
              <a:t>     </a:t>
            </a:r>
            <a:r>
              <a:rPr lang="en-US" sz="1600" dirty="0" err="1"/>
              <a:t>pinMode</a:t>
            </a:r>
            <a:r>
              <a:rPr lang="en-US" sz="1600" dirty="0"/>
              <a:t>(</a:t>
            </a:r>
            <a:r>
              <a:rPr lang="en-US" sz="1600" dirty="0" err="1"/>
              <a:t>pinBlu</a:t>
            </a:r>
            <a:r>
              <a:rPr lang="en-US" sz="1600" dirty="0"/>
              <a:t>, OUTPUT);</a:t>
            </a:r>
          </a:p>
          <a:p>
            <a:r>
              <a:rPr lang="en-US" sz="1600" dirty="0" smtClean="0"/>
              <a:t>}</a:t>
            </a:r>
            <a:endParaRPr lang="en-US" sz="1600" dirty="0"/>
          </a:p>
        </p:txBody>
      </p:sp>
      <p:sp>
        <p:nvSpPr>
          <p:cNvPr id="10" name="Rectangle 9"/>
          <p:cNvSpPr/>
          <p:nvPr/>
        </p:nvSpPr>
        <p:spPr>
          <a:xfrm>
            <a:off x="5861141" y="1150905"/>
            <a:ext cx="6096000" cy="4431983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en-US" sz="1600" dirty="0"/>
          </a:p>
          <a:p>
            <a:r>
              <a:rPr lang="en-US" sz="1600" dirty="0"/>
              <a:t>// Loop</a:t>
            </a:r>
          </a:p>
          <a:p>
            <a:r>
              <a:rPr lang="en-US" sz="1600" dirty="0"/>
              <a:t>void loop()</a:t>
            </a:r>
          </a:p>
          <a:p>
            <a:r>
              <a:rPr lang="en-US" sz="1600" dirty="0"/>
              <a:t>{</a:t>
            </a:r>
          </a:p>
          <a:p>
            <a:r>
              <a:rPr lang="en-US" sz="1600" dirty="0"/>
              <a:t> while (</a:t>
            </a:r>
            <a:r>
              <a:rPr lang="en-US" sz="1600" dirty="0" err="1"/>
              <a:t>Serial.available</a:t>
            </a:r>
            <a:r>
              <a:rPr lang="en-US" sz="1600" dirty="0"/>
              <a:t>() &gt; 0)</a:t>
            </a:r>
          </a:p>
          <a:p>
            <a:r>
              <a:rPr lang="en-US" sz="1600" dirty="0"/>
              <a:t>  {</a:t>
            </a:r>
          </a:p>
          <a:p>
            <a:r>
              <a:rPr lang="en-US" sz="1600" dirty="0"/>
              <a:t>    </a:t>
            </a:r>
            <a:r>
              <a:rPr lang="en-US" sz="1600" dirty="0" err="1"/>
              <a:t>valRed</a:t>
            </a:r>
            <a:r>
              <a:rPr lang="en-US" sz="1600" dirty="0"/>
              <a:t> = </a:t>
            </a:r>
            <a:r>
              <a:rPr lang="en-US" sz="1600" dirty="0" err="1"/>
              <a:t>Serial.parseInt</a:t>
            </a:r>
            <a:r>
              <a:rPr lang="en-US" sz="1600" dirty="0"/>
              <a:t>(); // 1st valid integer</a:t>
            </a:r>
          </a:p>
          <a:p>
            <a:r>
              <a:rPr lang="en-US" sz="1600" dirty="0"/>
              <a:t>     </a:t>
            </a:r>
            <a:r>
              <a:rPr lang="en-US" sz="1600" dirty="0" err="1"/>
              <a:t>valGrn</a:t>
            </a:r>
            <a:r>
              <a:rPr lang="en-US" sz="1600" dirty="0"/>
              <a:t> = </a:t>
            </a:r>
            <a:r>
              <a:rPr lang="en-US" sz="1600" dirty="0" err="1"/>
              <a:t>Serial.parseInt</a:t>
            </a:r>
            <a:r>
              <a:rPr lang="en-US" sz="1600" dirty="0"/>
              <a:t>(); // 1st valid integer</a:t>
            </a:r>
          </a:p>
          <a:p>
            <a:r>
              <a:rPr lang="en-US" sz="1600" dirty="0"/>
              <a:t>      </a:t>
            </a:r>
            <a:r>
              <a:rPr lang="en-US" sz="1600" dirty="0" err="1"/>
              <a:t>valBlu</a:t>
            </a:r>
            <a:r>
              <a:rPr lang="en-US" sz="1600" dirty="0"/>
              <a:t> = </a:t>
            </a:r>
            <a:r>
              <a:rPr lang="en-US" sz="1600" dirty="0" err="1"/>
              <a:t>Serial.parseInt</a:t>
            </a:r>
            <a:r>
              <a:rPr lang="en-US" sz="1600" dirty="0"/>
              <a:t>(); // 1st valid integer</a:t>
            </a:r>
          </a:p>
          <a:p>
            <a:r>
              <a:rPr lang="en-US" sz="1600" dirty="0"/>
              <a:t>    if (</a:t>
            </a:r>
            <a:r>
              <a:rPr lang="en-US" sz="1600" dirty="0" err="1"/>
              <a:t>Serial.read</a:t>
            </a:r>
            <a:r>
              <a:rPr lang="en-US" sz="1600" dirty="0"/>
              <a:t>() == '\n'); // Transmission is done</a:t>
            </a:r>
          </a:p>
          <a:p>
            <a:r>
              <a:rPr lang="en-US" sz="1600" dirty="0"/>
              <a:t>   {</a:t>
            </a:r>
          </a:p>
          <a:p>
            <a:r>
              <a:rPr lang="en-US" sz="1600" dirty="0"/>
              <a:t>    </a:t>
            </a:r>
            <a:r>
              <a:rPr lang="en-US" sz="1600" dirty="0" err="1"/>
              <a:t>analogWrite</a:t>
            </a:r>
            <a:r>
              <a:rPr lang="en-US" sz="1600" dirty="0"/>
              <a:t>(</a:t>
            </a:r>
            <a:r>
              <a:rPr lang="en-US" sz="1600" dirty="0" err="1"/>
              <a:t>pinRed</a:t>
            </a:r>
            <a:r>
              <a:rPr lang="en-US" sz="1600" dirty="0"/>
              <a:t>, </a:t>
            </a:r>
            <a:r>
              <a:rPr lang="en-US" sz="1600" dirty="0" err="1"/>
              <a:t>valRed</a:t>
            </a:r>
            <a:r>
              <a:rPr lang="en-US" sz="1600" dirty="0"/>
              <a:t>); </a:t>
            </a:r>
          </a:p>
          <a:p>
            <a:r>
              <a:rPr lang="en-US" sz="1600" dirty="0"/>
              <a:t>     </a:t>
            </a:r>
            <a:r>
              <a:rPr lang="en-US" sz="1600" dirty="0" err="1"/>
              <a:t>analogWrite</a:t>
            </a:r>
            <a:r>
              <a:rPr lang="en-US" sz="1600" dirty="0"/>
              <a:t>(</a:t>
            </a:r>
            <a:r>
              <a:rPr lang="en-US" sz="1600" dirty="0" err="1"/>
              <a:t>pinGrn</a:t>
            </a:r>
            <a:r>
              <a:rPr lang="en-US" sz="1600" dirty="0"/>
              <a:t>, </a:t>
            </a:r>
            <a:r>
              <a:rPr lang="en-US" sz="1600" dirty="0" err="1"/>
              <a:t>valGrn</a:t>
            </a:r>
            <a:r>
              <a:rPr lang="en-US" sz="1600" dirty="0"/>
              <a:t>);  </a:t>
            </a:r>
          </a:p>
          <a:p>
            <a:r>
              <a:rPr lang="en-US" sz="1600" dirty="0"/>
              <a:t>      </a:t>
            </a:r>
            <a:r>
              <a:rPr lang="en-US" sz="1600" dirty="0" err="1"/>
              <a:t>analogWrite</a:t>
            </a:r>
            <a:r>
              <a:rPr lang="en-US" sz="1600" dirty="0"/>
              <a:t>(</a:t>
            </a:r>
            <a:r>
              <a:rPr lang="en-US" sz="1600" dirty="0" err="1"/>
              <a:t>pinBlu</a:t>
            </a:r>
            <a:r>
              <a:rPr lang="en-US" sz="1600" dirty="0"/>
              <a:t>, </a:t>
            </a:r>
            <a:r>
              <a:rPr lang="en-US" sz="1600" dirty="0" err="1"/>
              <a:t>valBlu</a:t>
            </a:r>
            <a:r>
              <a:rPr lang="en-US" sz="1600" dirty="0"/>
              <a:t>);</a:t>
            </a:r>
          </a:p>
          <a:p>
            <a:r>
              <a:rPr lang="en-US" sz="1600" dirty="0"/>
              <a:t>   }</a:t>
            </a:r>
          </a:p>
          <a:p>
            <a:r>
              <a:rPr lang="en-US" sz="1600" dirty="0"/>
              <a:t>  }</a:t>
            </a:r>
          </a:p>
          <a:p>
            <a:r>
              <a:rPr lang="en-US" sz="1600" dirty="0"/>
              <a:t>}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5027857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7/2/2016</a:t>
            </a:r>
            <a:endParaRPr lang="en-US" sz="1600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Prishtina International Summer University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EE0580-9E63-4D0A-9FB5-1B4D75C7E0E8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411963" y="703053"/>
            <a:ext cx="5310038" cy="5693866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US" sz="1400" dirty="0">
                <a:solidFill>
                  <a:srgbClr val="228B22"/>
                </a:solidFill>
                <a:latin typeface="Courier New" panose="02070309020205020404" pitchFamily="49" charset="0"/>
              </a:rPr>
              <a:t>%%  Transmit commands to Serial </a:t>
            </a:r>
            <a:r>
              <a:rPr lang="en-US" sz="1400" dirty="0" err="1">
                <a:solidFill>
                  <a:srgbClr val="228B22"/>
                </a:solidFill>
                <a:latin typeface="Courier New" panose="02070309020205020404" pitchFamily="49" charset="0"/>
              </a:rPr>
              <a:t>Comm</a:t>
            </a:r>
            <a:r>
              <a:rPr lang="en-US" sz="1400" dirty="0">
                <a:solidFill>
                  <a:srgbClr val="228B22"/>
                </a:solidFill>
                <a:latin typeface="Courier New" panose="02070309020205020404" pitchFamily="49" charset="0"/>
              </a:rPr>
              <a:t> Port     KaC Cheok  8 July 2016</a:t>
            </a:r>
          </a:p>
          <a:p>
            <a:r>
              <a:rPr lang="en-US" sz="1400" dirty="0">
                <a:solidFill>
                  <a:srgbClr val="228B22"/>
                </a:solidFill>
                <a:latin typeface="Courier New" panose="02070309020205020404" pitchFamily="49" charset="0"/>
              </a:rPr>
              <a:t>%% Ensure that other connections be close </a:t>
            </a:r>
          </a:p>
          <a:p>
            <a:r>
              <a:rPr lang="en-US" sz="1400" dirty="0" err="1">
                <a:solidFill>
                  <a:srgbClr val="000000"/>
                </a:solidFill>
                <a:latin typeface="Courier New" panose="02070309020205020404" pitchFamily="49" charset="0"/>
              </a:rPr>
              <a:t>clc</a:t>
            </a:r>
            <a:endParaRPr lang="en-US" sz="1400" dirty="0">
              <a:solidFill>
                <a:srgbClr val="000000"/>
              </a:solidFill>
              <a:latin typeface="Courier New" panose="02070309020205020404" pitchFamily="49" charset="0"/>
            </a:endParaRPr>
          </a:p>
          <a:p>
            <a:r>
              <a:rPr lang="en-US" sz="1400" dirty="0">
                <a:solidFill>
                  <a:srgbClr val="000000"/>
                </a:solidFill>
                <a:latin typeface="Courier New" panose="02070309020205020404" pitchFamily="49" charset="0"/>
              </a:rPr>
              <a:t>  </a:t>
            </a:r>
            <a:r>
              <a:rPr lang="en-US" sz="1400" dirty="0" err="1">
                <a:solidFill>
                  <a:srgbClr val="000000"/>
                </a:solidFill>
                <a:latin typeface="Courier New" panose="02070309020205020404" pitchFamily="49" charset="0"/>
              </a:rPr>
              <a:t>FindObjects</a:t>
            </a:r>
            <a:r>
              <a:rPr lang="en-US" sz="1400" dirty="0">
                <a:solidFill>
                  <a:srgbClr val="000000"/>
                </a:solidFill>
                <a:latin typeface="Courier New" panose="02070309020205020404" pitchFamily="49" charset="0"/>
              </a:rPr>
              <a:t> = </a:t>
            </a:r>
            <a:r>
              <a:rPr lang="en-US" sz="1400" dirty="0" err="1">
                <a:solidFill>
                  <a:srgbClr val="000000"/>
                </a:solidFill>
                <a:latin typeface="Courier New" panose="02070309020205020404" pitchFamily="49" charset="0"/>
              </a:rPr>
              <a:t>instrfind</a:t>
            </a:r>
            <a:r>
              <a:rPr lang="en-US" sz="1400" dirty="0">
                <a:solidFill>
                  <a:srgbClr val="000000"/>
                </a:solidFill>
                <a:latin typeface="Courier New" panose="02070309020205020404" pitchFamily="49" charset="0"/>
              </a:rPr>
              <a:t>;</a:t>
            </a:r>
          </a:p>
          <a:p>
            <a:r>
              <a:rPr lang="en-US" sz="1400" dirty="0">
                <a:solidFill>
                  <a:srgbClr val="000000"/>
                </a:solidFill>
                <a:latin typeface="Courier New" panose="02070309020205020404" pitchFamily="49" charset="0"/>
              </a:rPr>
              <a:t>    </a:t>
            </a:r>
            <a:r>
              <a:rPr lang="en-US" sz="1400" dirty="0">
                <a:solidFill>
                  <a:srgbClr val="0000FF"/>
                </a:solidFill>
                <a:latin typeface="Courier New" panose="02070309020205020404" pitchFamily="49" charset="0"/>
              </a:rPr>
              <a:t>if</a:t>
            </a:r>
            <a:r>
              <a:rPr lang="en-US" sz="1400" dirty="0">
                <a:solidFill>
                  <a:srgbClr val="000000"/>
                </a:solidFill>
                <a:latin typeface="Courier New" panose="02070309020205020404" pitchFamily="49" charset="0"/>
              </a:rPr>
              <a:t> ~</a:t>
            </a:r>
            <a:r>
              <a:rPr lang="en-US" sz="1400" dirty="0" err="1">
                <a:solidFill>
                  <a:srgbClr val="000000"/>
                </a:solidFill>
                <a:latin typeface="Courier New" panose="02070309020205020404" pitchFamily="49" charset="0"/>
              </a:rPr>
              <a:t>isempty</a:t>
            </a:r>
            <a:r>
              <a:rPr lang="en-US" sz="1400" dirty="0">
                <a:solidFill>
                  <a:srgbClr val="000000"/>
                </a:solidFill>
                <a:latin typeface="Courier New" panose="02070309020205020404" pitchFamily="49" charset="0"/>
              </a:rPr>
              <a:t>(</a:t>
            </a:r>
            <a:r>
              <a:rPr lang="en-US" sz="1400" dirty="0" err="1">
                <a:solidFill>
                  <a:srgbClr val="000000"/>
                </a:solidFill>
                <a:latin typeface="Courier New" panose="02070309020205020404" pitchFamily="49" charset="0"/>
              </a:rPr>
              <a:t>FindObjects</a:t>
            </a:r>
            <a:r>
              <a:rPr lang="en-US" sz="1400" dirty="0">
                <a:solidFill>
                  <a:srgbClr val="000000"/>
                </a:solidFill>
                <a:latin typeface="Courier New" panose="02070309020205020404" pitchFamily="49" charset="0"/>
              </a:rPr>
              <a:t>), </a:t>
            </a:r>
            <a:r>
              <a:rPr lang="en-US" sz="1400" dirty="0" err="1">
                <a:solidFill>
                  <a:srgbClr val="000000"/>
                </a:solidFill>
                <a:latin typeface="Courier New" panose="02070309020205020404" pitchFamily="49" charset="0"/>
              </a:rPr>
              <a:t>fclose</a:t>
            </a:r>
            <a:r>
              <a:rPr lang="en-US" sz="1400" dirty="0">
                <a:solidFill>
                  <a:srgbClr val="000000"/>
                </a:solidFill>
                <a:latin typeface="Courier New" panose="02070309020205020404" pitchFamily="49" charset="0"/>
              </a:rPr>
              <a:t>(</a:t>
            </a:r>
            <a:r>
              <a:rPr lang="en-US" sz="1400" dirty="0" err="1">
                <a:solidFill>
                  <a:srgbClr val="000000"/>
                </a:solidFill>
                <a:latin typeface="Courier New" panose="02070309020205020404" pitchFamily="49" charset="0"/>
              </a:rPr>
              <a:t>FindObjects</a:t>
            </a:r>
            <a:r>
              <a:rPr lang="en-US" sz="1400" dirty="0">
                <a:solidFill>
                  <a:srgbClr val="000000"/>
                </a:solidFill>
                <a:latin typeface="Courier New" panose="02070309020205020404" pitchFamily="49" charset="0"/>
              </a:rPr>
              <a:t>); </a:t>
            </a:r>
            <a:r>
              <a:rPr lang="en-US" sz="1400" dirty="0">
                <a:solidFill>
                  <a:srgbClr val="0000FF"/>
                </a:solidFill>
                <a:latin typeface="Courier New" panose="02070309020205020404" pitchFamily="49" charset="0"/>
              </a:rPr>
              <a:t>end</a:t>
            </a:r>
          </a:p>
          <a:p>
            <a:r>
              <a:rPr lang="en-US" sz="1400" dirty="0">
                <a:solidFill>
                  <a:srgbClr val="000000"/>
                </a:solidFill>
                <a:latin typeface="Courier New" panose="02070309020205020404" pitchFamily="49" charset="0"/>
              </a:rPr>
              <a:t>      </a:t>
            </a:r>
            <a:r>
              <a:rPr lang="en-US" sz="1400" dirty="0" err="1">
                <a:solidFill>
                  <a:srgbClr val="000000"/>
                </a:solidFill>
                <a:latin typeface="Courier New" panose="02070309020205020404" pitchFamily="49" charset="0"/>
              </a:rPr>
              <a:t>FindAgain</a:t>
            </a:r>
            <a:r>
              <a:rPr lang="en-US" sz="1400" dirty="0">
                <a:solidFill>
                  <a:srgbClr val="000000"/>
                </a:solidFill>
                <a:latin typeface="Courier New" panose="02070309020205020404" pitchFamily="49" charset="0"/>
              </a:rPr>
              <a:t> = </a:t>
            </a:r>
            <a:r>
              <a:rPr lang="en-US" sz="1400" dirty="0" err="1">
                <a:solidFill>
                  <a:srgbClr val="000000"/>
                </a:solidFill>
                <a:latin typeface="Courier New" panose="02070309020205020404" pitchFamily="49" charset="0"/>
              </a:rPr>
              <a:t>instrfind</a:t>
            </a:r>
            <a:r>
              <a:rPr lang="en-US" sz="1400" dirty="0">
                <a:solidFill>
                  <a:srgbClr val="000000"/>
                </a:solidFill>
                <a:latin typeface="Courier New" panose="02070309020205020404" pitchFamily="49" charset="0"/>
              </a:rPr>
              <a:t>;</a:t>
            </a:r>
          </a:p>
          <a:p>
            <a:r>
              <a:rPr lang="en-US" sz="1400" dirty="0">
                <a:solidFill>
                  <a:srgbClr val="000000"/>
                </a:solidFill>
                <a:latin typeface="Courier New" panose="02070309020205020404" pitchFamily="49" charset="0"/>
              </a:rPr>
              <a:t>      </a:t>
            </a:r>
          </a:p>
          <a:p>
            <a:r>
              <a:rPr lang="en-US" sz="1400" dirty="0">
                <a:solidFill>
                  <a:srgbClr val="228B22"/>
                </a:solidFill>
                <a:latin typeface="Courier New" panose="02070309020205020404" pitchFamily="49" charset="0"/>
              </a:rPr>
              <a:t>%% Assign a COM port as an instrument object  </a:t>
            </a:r>
          </a:p>
          <a:p>
            <a:r>
              <a:rPr lang="en-US" sz="1400" dirty="0" err="1">
                <a:solidFill>
                  <a:srgbClr val="000000"/>
                </a:solidFill>
                <a:latin typeface="Courier New" panose="02070309020205020404" pitchFamily="49" charset="0"/>
              </a:rPr>
              <a:t>CommPort</a:t>
            </a:r>
            <a:r>
              <a:rPr lang="en-US" sz="1400" dirty="0">
                <a:solidFill>
                  <a:srgbClr val="000000"/>
                </a:solidFill>
                <a:latin typeface="Courier New" panose="02070309020205020404" pitchFamily="49" charset="0"/>
              </a:rPr>
              <a:t> = serial(</a:t>
            </a:r>
            <a:r>
              <a:rPr lang="en-US" sz="1400" dirty="0">
                <a:solidFill>
                  <a:srgbClr val="A020F0"/>
                </a:solidFill>
                <a:latin typeface="Courier New" panose="02070309020205020404" pitchFamily="49" charset="0"/>
              </a:rPr>
              <a:t>'COM22'</a:t>
            </a:r>
            <a:r>
              <a:rPr lang="en-US" sz="1400" dirty="0">
                <a:solidFill>
                  <a:srgbClr val="000000"/>
                </a:solidFill>
                <a:latin typeface="Courier New" panose="02070309020205020404" pitchFamily="49" charset="0"/>
              </a:rPr>
              <a:t>);    </a:t>
            </a:r>
            <a:r>
              <a:rPr lang="en-US" sz="1400" dirty="0" err="1">
                <a:solidFill>
                  <a:srgbClr val="000000"/>
                </a:solidFill>
                <a:latin typeface="Courier New" panose="02070309020205020404" pitchFamily="49" charset="0"/>
              </a:rPr>
              <a:t>CommPort.BaudRate</a:t>
            </a:r>
            <a:r>
              <a:rPr lang="en-US" sz="1400" dirty="0">
                <a:solidFill>
                  <a:srgbClr val="000000"/>
                </a:solidFill>
                <a:latin typeface="Courier New" panose="02070309020205020404" pitchFamily="49" charset="0"/>
              </a:rPr>
              <a:t> = 9600;</a:t>
            </a:r>
          </a:p>
          <a:p>
            <a:r>
              <a:rPr lang="en-US" sz="1400" dirty="0">
                <a:solidFill>
                  <a:srgbClr val="000000"/>
                </a:solidFill>
                <a:latin typeface="Courier New" panose="02070309020205020404" pitchFamily="49" charset="0"/>
              </a:rPr>
              <a:t>    </a:t>
            </a:r>
            <a:r>
              <a:rPr lang="en-US" sz="1400" dirty="0" err="1">
                <a:solidFill>
                  <a:srgbClr val="000000"/>
                </a:solidFill>
                <a:latin typeface="Courier New" panose="02070309020205020404" pitchFamily="49" charset="0"/>
              </a:rPr>
              <a:t>fopen</a:t>
            </a:r>
            <a:r>
              <a:rPr lang="en-US" sz="1400" dirty="0">
                <a:solidFill>
                  <a:srgbClr val="000000"/>
                </a:solidFill>
                <a:latin typeface="Courier New" panose="02070309020205020404" pitchFamily="49" charset="0"/>
              </a:rPr>
              <a:t>(</a:t>
            </a:r>
            <a:r>
              <a:rPr lang="en-US" sz="1400" dirty="0" err="1">
                <a:solidFill>
                  <a:srgbClr val="000000"/>
                </a:solidFill>
                <a:latin typeface="Courier New" panose="02070309020205020404" pitchFamily="49" charset="0"/>
              </a:rPr>
              <a:t>CommPort</a:t>
            </a:r>
            <a:r>
              <a:rPr lang="en-US" sz="1400" dirty="0">
                <a:solidFill>
                  <a:srgbClr val="000000"/>
                </a:solidFill>
                <a:latin typeface="Courier New" panose="02070309020205020404" pitchFamily="49" charset="0"/>
              </a:rPr>
              <a:t>);</a:t>
            </a:r>
          </a:p>
          <a:p>
            <a:r>
              <a:rPr lang="en-US" sz="1400" dirty="0">
                <a:solidFill>
                  <a:srgbClr val="000000"/>
                </a:solidFill>
                <a:latin typeface="Courier New" panose="02070309020205020404" pitchFamily="49" charset="0"/>
              </a:rPr>
              <a:t>    </a:t>
            </a:r>
          </a:p>
          <a:p>
            <a:r>
              <a:rPr lang="en-US" sz="1400" dirty="0">
                <a:solidFill>
                  <a:srgbClr val="228B22"/>
                </a:solidFill>
                <a:latin typeface="Courier New" panose="02070309020205020404" pitchFamily="49" charset="0"/>
              </a:rPr>
              <a:t>%% Write to </a:t>
            </a:r>
            <a:r>
              <a:rPr lang="en-US" sz="1400" dirty="0" err="1">
                <a:solidFill>
                  <a:srgbClr val="228B22"/>
                </a:solidFill>
                <a:latin typeface="Courier New" panose="02070309020205020404" pitchFamily="49" charset="0"/>
              </a:rPr>
              <a:t>CommPort</a:t>
            </a:r>
            <a:r>
              <a:rPr lang="en-US" sz="1400" dirty="0">
                <a:solidFill>
                  <a:srgbClr val="228B22"/>
                </a:solidFill>
                <a:latin typeface="Courier New" panose="02070309020205020404" pitchFamily="49" charset="0"/>
              </a:rPr>
              <a:t>    ***************************************</a:t>
            </a:r>
          </a:p>
          <a:p>
            <a:r>
              <a:rPr lang="en-US" sz="1400" dirty="0">
                <a:solidFill>
                  <a:srgbClr val="000000"/>
                </a:solidFill>
                <a:latin typeface="Courier New" panose="02070309020205020404" pitchFamily="49" charset="0"/>
              </a:rPr>
              <a:t>  </a:t>
            </a:r>
            <a:r>
              <a:rPr lang="en-US" sz="1400" dirty="0" err="1">
                <a:solidFill>
                  <a:srgbClr val="000000"/>
                </a:solidFill>
                <a:latin typeface="Courier New" panose="02070309020205020404" pitchFamily="49" charset="0"/>
              </a:rPr>
              <a:t>dT</a:t>
            </a:r>
            <a:r>
              <a:rPr lang="en-US" sz="1400" dirty="0">
                <a:solidFill>
                  <a:srgbClr val="000000"/>
                </a:solidFill>
                <a:latin typeface="Courier New" panose="02070309020205020404" pitchFamily="49" charset="0"/>
              </a:rPr>
              <a:t> = 0.02;  f = 1; Bright = 100;</a:t>
            </a:r>
          </a:p>
          <a:p>
            <a:r>
              <a:rPr lang="en-US" sz="1400" dirty="0">
                <a:solidFill>
                  <a:srgbClr val="0000FF"/>
                </a:solidFill>
                <a:latin typeface="Courier New" panose="02070309020205020404" pitchFamily="49" charset="0"/>
              </a:rPr>
              <a:t>for</a:t>
            </a:r>
            <a:r>
              <a:rPr lang="en-US" sz="1400" dirty="0">
                <a:solidFill>
                  <a:srgbClr val="000000"/>
                </a:solidFill>
                <a:latin typeface="Courier New" panose="02070309020205020404" pitchFamily="49" charset="0"/>
              </a:rPr>
              <a:t> k = 1:500</a:t>
            </a:r>
          </a:p>
          <a:p>
            <a:r>
              <a:rPr lang="en-US" sz="1400" dirty="0">
                <a:solidFill>
                  <a:srgbClr val="228B22"/>
                </a:solidFill>
                <a:latin typeface="Courier New" panose="02070309020205020404" pitchFamily="49" charset="0"/>
              </a:rPr>
              <a:t>%% Change Red </a:t>
            </a:r>
            <a:r>
              <a:rPr lang="en-US" sz="1400" dirty="0" err="1">
                <a:solidFill>
                  <a:srgbClr val="228B22"/>
                </a:solidFill>
                <a:latin typeface="Courier New" panose="02070309020205020404" pitchFamily="49" charset="0"/>
              </a:rPr>
              <a:t>Grn</a:t>
            </a:r>
            <a:r>
              <a:rPr lang="en-US" sz="1400" dirty="0">
                <a:solidFill>
                  <a:srgbClr val="228B22"/>
                </a:solidFill>
                <a:latin typeface="Courier New" panose="02070309020205020404" pitchFamily="49" charset="0"/>
              </a:rPr>
              <a:t> </a:t>
            </a:r>
            <a:r>
              <a:rPr lang="en-US" sz="1400" dirty="0" err="1">
                <a:solidFill>
                  <a:srgbClr val="228B22"/>
                </a:solidFill>
                <a:latin typeface="Courier New" panose="02070309020205020404" pitchFamily="49" charset="0"/>
              </a:rPr>
              <a:t>Blu</a:t>
            </a:r>
            <a:r>
              <a:rPr lang="en-US" sz="1400" dirty="0">
                <a:solidFill>
                  <a:srgbClr val="228B22"/>
                </a:solidFill>
                <a:latin typeface="Courier New" panose="02070309020205020404" pitchFamily="49" charset="0"/>
              </a:rPr>
              <a:t> values and write to </a:t>
            </a:r>
            <a:r>
              <a:rPr lang="en-US" sz="1400" dirty="0" err="1">
                <a:solidFill>
                  <a:srgbClr val="228B22"/>
                </a:solidFill>
                <a:latin typeface="Courier New" panose="02070309020205020404" pitchFamily="49" charset="0"/>
              </a:rPr>
              <a:t>CommPort</a:t>
            </a:r>
            <a:endParaRPr lang="en-US" sz="1400" dirty="0">
              <a:solidFill>
                <a:srgbClr val="228B22"/>
              </a:solidFill>
              <a:latin typeface="Courier New" panose="02070309020205020404" pitchFamily="49" charset="0"/>
            </a:endParaRPr>
          </a:p>
          <a:p>
            <a:r>
              <a:rPr lang="en-US" sz="1400" dirty="0">
                <a:solidFill>
                  <a:srgbClr val="000000"/>
                </a:solidFill>
                <a:latin typeface="Courier New" panose="02070309020205020404" pitchFamily="49" charset="0"/>
              </a:rPr>
              <a:t>       Red =  int16(0.5*(sin(2*pi*f*k*</a:t>
            </a:r>
            <a:r>
              <a:rPr lang="en-US" sz="1400" dirty="0" err="1">
                <a:solidFill>
                  <a:srgbClr val="000000"/>
                </a:solidFill>
                <a:latin typeface="Courier New" panose="02070309020205020404" pitchFamily="49" charset="0"/>
              </a:rPr>
              <a:t>dT</a:t>
            </a:r>
            <a:r>
              <a:rPr lang="en-US" sz="1400" dirty="0">
                <a:solidFill>
                  <a:srgbClr val="000000"/>
                </a:solidFill>
                <a:latin typeface="Courier New" panose="02070309020205020404" pitchFamily="49" charset="0"/>
              </a:rPr>
              <a:t>)+1)*Bright);</a:t>
            </a:r>
          </a:p>
          <a:p>
            <a:r>
              <a:rPr lang="en-US" sz="1400" dirty="0">
                <a:solidFill>
                  <a:srgbClr val="000000"/>
                </a:solidFill>
                <a:latin typeface="Courier New" panose="02070309020205020404" pitchFamily="49" charset="0"/>
              </a:rPr>
              <a:t>         </a:t>
            </a:r>
            <a:r>
              <a:rPr lang="en-US" sz="1400" dirty="0" err="1">
                <a:solidFill>
                  <a:srgbClr val="000000"/>
                </a:solidFill>
                <a:latin typeface="Courier New" panose="02070309020205020404" pitchFamily="49" charset="0"/>
              </a:rPr>
              <a:t>Grn</a:t>
            </a:r>
            <a:r>
              <a:rPr lang="en-US" sz="1400" dirty="0">
                <a:solidFill>
                  <a:srgbClr val="000000"/>
                </a:solidFill>
                <a:latin typeface="Courier New" panose="02070309020205020404" pitchFamily="49" charset="0"/>
              </a:rPr>
              <a:t> =  int16(0.5*(sin(2*pi*f*k*dT-2*pi/3)+1)*Bright);</a:t>
            </a:r>
          </a:p>
          <a:p>
            <a:r>
              <a:rPr lang="sv-SE" sz="1400" dirty="0">
                <a:solidFill>
                  <a:srgbClr val="000000"/>
                </a:solidFill>
                <a:latin typeface="Courier New" panose="02070309020205020404" pitchFamily="49" charset="0"/>
              </a:rPr>
              <a:t>           Blu =  int16(0.5*(sin(2*pi*f*k*dT-4*pi/3)+1)*Bright</a:t>
            </a:r>
            <a:r>
              <a:rPr lang="sv-SE" sz="1400" dirty="0" smtClean="0">
                <a:solidFill>
                  <a:srgbClr val="000000"/>
                </a:solidFill>
                <a:latin typeface="Courier New" panose="02070309020205020404" pitchFamily="49" charset="0"/>
              </a:rPr>
              <a:t>);</a:t>
            </a:r>
            <a:endParaRPr lang="sv-SE" sz="1400" dirty="0">
              <a:solidFill>
                <a:srgbClr val="000000"/>
              </a:solidFill>
              <a:latin typeface="Courier New" panose="02070309020205020404" pitchFamily="49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187023" y="241388"/>
            <a:ext cx="671972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1"/>
            <a:r>
              <a:rPr lang="en-US" sz="2400" b="1" dirty="0" smtClean="0">
                <a:solidFill>
                  <a:srgbClr val="002060"/>
                </a:solidFill>
                <a:latin typeface="Calibri" panose="020F0502020204030204" pitchFamily="34" charset="0"/>
              </a:rPr>
              <a:t>Serial </a:t>
            </a:r>
            <a:r>
              <a:rPr lang="en-US" sz="2400" b="1" dirty="0" err="1" smtClean="0">
                <a:solidFill>
                  <a:srgbClr val="002060"/>
                </a:solidFill>
                <a:latin typeface="Calibri" panose="020F0502020204030204" pitchFamily="34" charset="0"/>
              </a:rPr>
              <a:t>Tx</a:t>
            </a:r>
            <a:r>
              <a:rPr lang="en-US" sz="2400" b="1" dirty="0" smtClean="0">
                <a:solidFill>
                  <a:srgbClr val="002060"/>
                </a:solidFill>
                <a:latin typeface="Calibri" panose="020F0502020204030204" pitchFamily="34" charset="0"/>
              </a:rPr>
              <a:t> communication program – Matlab side</a:t>
            </a:r>
            <a:endParaRPr lang="en-US" sz="2400" b="1" dirty="0">
              <a:solidFill>
                <a:srgbClr val="002060"/>
              </a:solidFill>
              <a:latin typeface="Calibri" panose="020F0502020204030204" pitchFamily="3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5861141" y="1271526"/>
            <a:ext cx="6096000" cy="3754874"/>
          </a:xfrm>
          <a:prstGeom prst="rect">
            <a:avLst/>
          </a:prstGeom>
          <a:solidFill>
            <a:schemeClr val="bg1"/>
          </a:solidFill>
        </p:spPr>
        <p:txBody>
          <a:bodyPr>
            <a:spAutoFit/>
          </a:bodyPr>
          <a:lstStyle/>
          <a:p>
            <a:r>
              <a:rPr lang="en-US" sz="1400" dirty="0">
                <a:solidFill>
                  <a:srgbClr val="228B22"/>
                </a:solidFill>
                <a:latin typeface="Courier New" panose="02070309020205020404" pitchFamily="49" charset="0"/>
              </a:rPr>
              <a:t>% Red =  int16(rand*Bright); </a:t>
            </a:r>
            <a:r>
              <a:rPr lang="en-US" sz="1400" dirty="0" err="1">
                <a:solidFill>
                  <a:srgbClr val="228B22"/>
                </a:solidFill>
                <a:latin typeface="Courier New" panose="02070309020205020404" pitchFamily="49" charset="0"/>
              </a:rPr>
              <a:t>Grn</a:t>
            </a:r>
            <a:r>
              <a:rPr lang="en-US" sz="1400" dirty="0">
                <a:solidFill>
                  <a:srgbClr val="228B22"/>
                </a:solidFill>
                <a:latin typeface="Courier New" panose="02070309020205020404" pitchFamily="49" charset="0"/>
              </a:rPr>
              <a:t> =  int16(rand*Bright); </a:t>
            </a:r>
            <a:r>
              <a:rPr lang="en-US" sz="1400" dirty="0" err="1">
                <a:solidFill>
                  <a:srgbClr val="228B22"/>
                </a:solidFill>
                <a:latin typeface="Courier New" panose="02070309020205020404" pitchFamily="49" charset="0"/>
              </a:rPr>
              <a:t>Blu</a:t>
            </a:r>
            <a:r>
              <a:rPr lang="en-US" sz="1400" dirty="0">
                <a:solidFill>
                  <a:srgbClr val="228B22"/>
                </a:solidFill>
                <a:latin typeface="Courier New" panose="02070309020205020404" pitchFamily="49" charset="0"/>
              </a:rPr>
              <a:t> =  int16(rand*Bright);</a:t>
            </a:r>
          </a:p>
          <a:p>
            <a:endParaRPr lang="en-US" sz="1400" dirty="0" smtClean="0">
              <a:solidFill>
                <a:srgbClr val="000000"/>
              </a:solidFill>
              <a:latin typeface="Courier New" panose="02070309020205020404" pitchFamily="49" charset="0"/>
            </a:endParaRPr>
          </a:p>
          <a:p>
            <a:r>
              <a:rPr lang="en-US" sz="1400" dirty="0" smtClean="0">
                <a:solidFill>
                  <a:srgbClr val="228B22"/>
                </a:solidFill>
                <a:latin typeface="Courier New" panose="02070309020205020404" pitchFamily="49" charset="0"/>
              </a:rPr>
              <a:t>%% </a:t>
            </a:r>
            <a:r>
              <a:rPr lang="en-US" sz="1400" dirty="0">
                <a:solidFill>
                  <a:srgbClr val="228B22"/>
                </a:solidFill>
                <a:latin typeface="Courier New" panose="02070309020205020404" pitchFamily="49" charset="0"/>
              </a:rPr>
              <a:t>The default format for </a:t>
            </a:r>
            <a:r>
              <a:rPr lang="en-US" sz="1400" dirty="0" err="1">
                <a:solidFill>
                  <a:srgbClr val="228B22"/>
                </a:solidFill>
                <a:latin typeface="Courier New" panose="02070309020205020404" pitchFamily="49" charset="0"/>
              </a:rPr>
              <a:t>fprintf</a:t>
            </a:r>
            <a:r>
              <a:rPr lang="en-US" sz="1400" dirty="0">
                <a:solidFill>
                  <a:srgbClr val="228B22"/>
                </a:solidFill>
                <a:latin typeface="Courier New" panose="02070309020205020404" pitchFamily="49" charset="0"/>
              </a:rPr>
              <a:t> is %s\n.</a:t>
            </a:r>
          </a:p>
          <a:p>
            <a:r>
              <a:rPr lang="en-US" sz="1400" dirty="0" err="1" smtClean="0">
                <a:solidFill>
                  <a:srgbClr val="000000"/>
                </a:solidFill>
                <a:latin typeface="Courier New" panose="02070309020205020404" pitchFamily="49" charset="0"/>
              </a:rPr>
              <a:t>fprintf</a:t>
            </a:r>
            <a:r>
              <a:rPr lang="en-US" sz="1400" dirty="0" smtClean="0">
                <a:solidFill>
                  <a:srgbClr val="000000"/>
                </a:solidFill>
                <a:latin typeface="Courier New" panose="02070309020205020404" pitchFamily="49" charset="0"/>
              </a:rPr>
              <a:t>(</a:t>
            </a:r>
            <a:r>
              <a:rPr lang="en-US" sz="1400" dirty="0" err="1" smtClean="0">
                <a:solidFill>
                  <a:srgbClr val="000000"/>
                </a:solidFill>
                <a:latin typeface="Courier New" panose="02070309020205020404" pitchFamily="49" charset="0"/>
              </a:rPr>
              <a:t>CommPort</a:t>
            </a:r>
            <a:r>
              <a:rPr lang="en-US" sz="1400" dirty="0">
                <a:solidFill>
                  <a:srgbClr val="000000"/>
                </a:solidFill>
                <a:latin typeface="Courier New" panose="02070309020205020404" pitchFamily="49" charset="0"/>
              </a:rPr>
              <a:t>,[num2str(Red),</a:t>
            </a:r>
            <a:r>
              <a:rPr lang="en-US" sz="1400" dirty="0">
                <a:solidFill>
                  <a:srgbClr val="A020F0"/>
                </a:solidFill>
                <a:latin typeface="Courier New" panose="02070309020205020404" pitchFamily="49" charset="0"/>
              </a:rPr>
              <a:t>','</a:t>
            </a:r>
            <a:r>
              <a:rPr lang="en-US" sz="1400" dirty="0">
                <a:solidFill>
                  <a:srgbClr val="000000"/>
                </a:solidFill>
                <a:latin typeface="Courier New" panose="02070309020205020404" pitchFamily="49" charset="0"/>
              </a:rPr>
              <a:t>,num2str(</a:t>
            </a:r>
            <a:r>
              <a:rPr lang="en-US" sz="1400" dirty="0" err="1">
                <a:solidFill>
                  <a:srgbClr val="000000"/>
                </a:solidFill>
                <a:latin typeface="Courier New" panose="02070309020205020404" pitchFamily="49" charset="0"/>
              </a:rPr>
              <a:t>Grn</a:t>
            </a:r>
            <a:r>
              <a:rPr lang="en-US" sz="1400" dirty="0">
                <a:solidFill>
                  <a:srgbClr val="000000"/>
                </a:solidFill>
                <a:latin typeface="Courier New" panose="02070309020205020404" pitchFamily="49" charset="0"/>
              </a:rPr>
              <a:t>),</a:t>
            </a:r>
            <a:r>
              <a:rPr lang="en-US" sz="1400" dirty="0">
                <a:solidFill>
                  <a:srgbClr val="A020F0"/>
                </a:solidFill>
                <a:latin typeface="Courier New" panose="02070309020205020404" pitchFamily="49" charset="0"/>
              </a:rPr>
              <a:t>','</a:t>
            </a:r>
            <a:r>
              <a:rPr lang="en-US" sz="1400" dirty="0">
                <a:solidFill>
                  <a:srgbClr val="000000"/>
                </a:solidFill>
                <a:latin typeface="Courier New" panose="02070309020205020404" pitchFamily="49" charset="0"/>
              </a:rPr>
              <a:t>,num2str(</a:t>
            </a:r>
            <a:r>
              <a:rPr lang="en-US" sz="1400" dirty="0" err="1">
                <a:solidFill>
                  <a:srgbClr val="000000"/>
                </a:solidFill>
                <a:latin typeface="Courier New" panose="02070309020205020404" pitchFamily="49" charset="0"/>
              </a:rPr>
              <a:t>Blu</a:t>
            </a:r>
            <a:r>
              <a:rPr lang="en-US" sz="1400" dirty="0">
                <a:solidFill>
                  <a:srgbClr val="000000"/>
                </a:solidFill>
                <a:latin typeface="Courier New" panose="02070309020205020404" pitchFamily="49" charset="0"/>
              </a:rPr>
              <a:t>)]);  </a:t>
            </a:r>
          </a:p>
          <a:p>
            <a:r>
              <a:rPr lang="en-US" sz="1400" dirty="0">
                <a:solidFill>
                  <a:srgbClr val="228B22"/>
                </a:solidFill>
                <a:latin typeface="Courier New" panose="02070309020205020404" pitchFamily="49" charset="0"/>
              </a:rPr>
              <a:t>%         </a:t>
            </a:r>
            <a:r>
              <a:rPr lang="en-US" sz="1400" dirty="0" err="1">
                <a:solidFill>
                  <a:srgbClr val="228B22"/>
                </a:solidFill>
                <a:latin typeface="Courier New" panose="02070309020205020404" pitchFamily="49" charset="0"/>
              </a:rPr>
              <a:t>fprintf</a:t>
            </a:r>
            <a:r>
              <a:rPr lang="en-US" sz="1400" dirty="0">
                <a:solidFill>
                  <a:srgbClr val="228B22"/>
                </a:solidFill>
                <a:latin typeface="Courier New" panose="02070309020205020404" pitchFamily="49" charset="0"/>
              </a:rPr>
              <a:t>(CommPort,'0,0,200');  % The default format is %s\n.</a:t>
            </a:r>
          </a:p>
          <a:p>
            <a:r>
              <a:rPr lang="en-US" sz="1400" dirty="0">
                <a:solidFill>
                  <a:srgbClr val="000000"/>
                </a:solidFill>
                <a:latin typeface="Courier New" panose="02070309020205020404" pitchFamily="49" charset="0"/>
              </a:rPr>
              <a:t>      pause(0.001);</a:t>
            </a:r>
          </a:p>
          <a:p>
            <a:r>
              <a:rPr lang="sv-SE" sz="1400" dirty="0">
                <a:solidFill>
                  <a:srgbClr val="000000"/>
                </a:solidFill>
                <a:latin typeface="Courier New" panose="02070309020205020404" pitchFamily="49" charset="0"/>
              </a:rPr>
              <a:t>       disp(num2str([k Red Grn Blu]))</a:t>
            </a:r>
          </a:p>
          <a:p>
            <a:r>
              <a:rPr lang="en-US" sz="1400" dirty="0">
                <a:solidFill>
                  <a:srgbClr val="0000FF"/>
                </a:solidFill>
                <a:latin typeface="Courier New" panose="02070309020205020404" pitchFamily="49" charset="0"/>
              </a:rPr>
              <a:t>end</a:t>
            </a:r>
            <a:r>
              <a:rPr lang="en-US" sz="1400" dirty="0">
                <a:solidFill>
                  <a:srgbClr val="000000"/>
                </a:solidFill>
                <a:latin typeface="Courier New" panose="02070309020205020404" pitchFamily="49" charset="0"/>
              </a:rPr>
              <a:t>   </a:t>
            </a:r>
            <a:r>
              <a:rPr lang="en-US" sz="1400" dirty="0">
                <a:solidFill>
                  <a:srgbClr val="228B22"/>
                </a:solidFill>
                <a:latin typeface="Courier New" panose="02070309020205020404" pitchFamily="49" charset="0"/>
              </a:rPr>
              <a:t>%   *******************************************************</a:t>
            </a:r>
          </a:p>
          <a:p>
            <a:r>
              <a:rPr lang="en-US" sz="1400" dirty="0">
                <a:solidFill>
                  <a:srgbClr val="228B22"/>
                </a:solidFill>
                <a:latin typeface="Courier New" panose="02070309020205020404" pitchFamily="49" charset="0"/>
              </a:rPr>
              <a:t> </a:t>
            </a:r>
          </a:p>
          <a:p>
            <a:r>
              <a:rPr lang="en-US" sz="1400" dirty="0">
                <a:solidFill>
                  <a:srgbClr val="228B22"/>
                </a:solidFill>
                <a:latin typeface="Courier New" panose="02070309020205020404" pitchFamily="49" charset="0"/>
              </a:rPr>
              <a:t>%% Free the serial port so other program can use the port</a:t>
            </a:r>
          </a:p>
          <a:p>
            <a:r>
              <a:rPr lang="en-US" sz="1400" dirty="0" err="1">
                <a:solidFill>
                  <a:srgbClr val="000000"/>
                </a:solidFill>
                <a:latin typeface="Courier New" panose="02070309020205020404" pitchFamily="49" charset="0"/>
              </a:rPr>
              <a:t>fclose</a:t>
            </a:r>
            <a:r>
              <a:rPr lang="en-US" sz="1400" dirty="0">
                <a:solidFill>
                  <a:srgbClr val="000000"/>
                </a:solidFill>
                <a:latin typeface="Courier New" panose="02070309020205020404" pitchFamily="49" charset="0"/>
              </a:rPr>
              <a:t>(</a:t>
            </a:r>
            <a:r>
              <a:rPr lang="en-US" sz="1400" dirty="0" err="1">
                <a:solidFill>
                  <a:srgbClr val="000000"/>
                </a:solidFill>
                <a:latin typeface="Courier New" panose="02070309020205020404" pitchFamily="49" charset="0"/>
              </a:rPr>
              <a:t>CommPort</a:t>
            </a:r>
            <a:r>
              <a:rPr lang="en-US" sz="1400" dirty="0">
                <a:solidFill>
                  <a:srgbClr val="000000"/>
                </a:solidFill>
                <a:latin typeface="Courier New" panose="02070309020205020404" pitchFamily="49" charset="0"/>
              </a:rPr>
              <a:t>); </a:t>
            </a:r>
          </a:p>
          <a:p>
            <a:r>
              <a:rPr lang="en-US" sz="1400" dirty="0">
                <a:solidFill>
                  <a:srgbClr val="000000"/>
                </a:solidFill>
                <a:latin typeface="Courier New" panose="02070309020205020404" pitchFamily="49" charset="0"/>
              </a:rPr>
              <a:t>delete(</a:t>
            </a:r>
            <a:r>
              <a:rPr lang="en-US" sz="1400" dirty="0" err="1">
                <a:solidFill>
                  <a:srgbClr val="000000"/>
                </a:solidFill>
                <a:latin typeface="Courier New" panose="02070309020205020404" pitchFamily="49" charset="0"/>
              </a:rPr>
              <a:t>CommPort</a:t>
            </a:r>
            <a:r>
              <a:rPr lang="en-US" sz="1400" dirty="0">
                <a:solidFill>
                  <a:srgbClr val="000000"/>
                </a:solidFill>
                <a:latin typeface="Courier New" panose="02070309020205020404" pitchFamily="49" charset="0"/>
              </a:rPr>
              <a:t>);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20433993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7/2/2016</a:t>
            </a:r>
            <a:endParaRPr lang="en-US" sz="1600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Prishtina International Summer University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EE0580-9E63-4D0A-9FB5-1B4D75C7E0E8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1050978" y="801246"/>
            <a:ext cx="10929212" cy="646331"/>
          </a:xfrm>
          <a:prstGeom prst="rect">
            <a:avLst/>
          </a:prstGeom>
          <a:solidFill>
            <a:srgbClr val="CCECFF"/>
          </a:solidFill>
        </p:spPr>
        <p:txBody>
          <a:bodyPr wrap="square">
            <a:spAutoFit/>
          </a:bodyPr>
          <a:lstStyle/>
          <a:p>
            <a:r>
              <a:rPr lang="en-US" sz="3600" b="1" cap="small" dirty="0" smtClean="0">
                <a:solidFill>
                  <a:srgbClr val="C00000"/>
                </a:solidFill>
                <a:latin typeface="Calibri" panose="020F0502020204030204" pitchFamily="34" charset="0"/>
              </a:rPr>
              <a:t>C) </a:t>
            </a:r>
            <a:r>
              <a:rPr lang="en-US" sz="3600" b="1" cap="small" dirty="0" smtClean="0">
                <a:solidFill>
                  <a:srgbClr val="C00000"/>
                </a:solidFill>
                <a:latin typeface="Calibri" panose="020F0502020204030204" pitchFamily="34" charset="0"/>
              </a:rPr>
              <a:t>Matlab-Arduino-Matlab Serial </a:t>
            </a:r>
            <a:r>
              <a:rPr lang="en-US" sz="3600" b="1" cap="small" dirty="0" err="1" smtClean="0">
                <a:solidFill>
                  <a:srgbClr val="C00000"/>
                </a:solidFill>
                <a:latin typeface="Calibri" panose="020F0502020204030204" pitchFamily="34" charset="0"/>
              </a:rPr>
              <a:t>Comm</a:t>
            </a:r>
            <a:endParaRPr lang="en-US" sz="3600" b="1" cap="small" dirty="0" smtClean="0">
              <a:solidFill>
                <a:srgbClr val="C00000"/>
              </a:solidFill>
              <a:latin typeface="Calibri" panose="020F050202020403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030278" y="2061275"/>
            <a:ext cx="70287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Your task is to figure and test how to perform a w two-way communication!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57680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roplet">
  <a:themeElements>
    <a:clrScheme name="Droplet">
      <a:dk1>
        <a:sysClr val="windowText" lastClr="000000"/>
      </a:dk1>
      <a:lt1>
        <a:sysClr val="window" lastClr="FFFFFF"/>
      </a:lt1>
      <a:dk2>
        <a:srgbClr val="355071"/>
      </a:dk2>
      <a:lt2>
        <a:srgbClr val="AABED7"/>
      </a:lt2>
      <a:accent1>
        <a:srgbClr val="2FA3EE"/>
      </a:accent1>
      <a:accent2>
        <a:srgbClr val="4BCAAD"/>
      </a:accent2>
      <a:accent3>
        <a:srgbClr val="86C157"/>
      </a:accent3>
      <a:accent4>
        <a:srgbClr val="D99C3F"/>
      </a:accent4>
      <a:accent5>
        <a:srgbClr val="CE6633"/>
      </a:accent5>
      <a:accent6>
        <a:srgbClr val="A35DD1"/>
      </a:accent6>
      <a:hlink>
        <a:srgbClr val="56BCFE"/>
      </a:hlink>
      <a:folHlink>
        <a:srgbClr val="97C5E3"/>
      </a:folHlink>
    </a:clrScheme>
    <a:fontScheme name="Drople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rople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100000"/>
                <a:hueMod val="130000"/>
                <a:satMod val="150000"/>
                <a:lumMod val="112000"/>
              </a:schemeClr>
            </a:gs>
            <a:gs pos="100000">
              <a:schemeClr val="phClr">
                <a:shade val="92000"/>
                <a:satMod val="140000"/>
                <a:lumMod val="11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oplet" id="{8984A317-299A-4E50-B45D-BFC9EDE2337A}" vid="{A633B6A3-9E7F-4C10-9C98-2517A3134361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Droplet</Template>
  <TotalTime>3569</TotalTime>
  <Words>665</Words>
  <Application>Microsoft Office PowerPoint</Application>
  <PresentationFormat>Widescreen</PresentationFormat>
  <Paragraphs>134</Paragraphs>
  <Slides>9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6" baseType="lpstr">
      <vt:lpstr>Arial</vt:lpstr>
      <vt:lpstr>Calibri</vt:lpstr>
      <vt:lpstr>Courier New</vt:lpstr>
      <vt:lpstr>Times New Roman</vt:lpstr>
      <vt:lpstr>Tw Cen MT</vt:lpstr>
      <vt:lpstr>Verdana</vt:lpstr>
      <vt:lpstr>Droplet</vt:lpstr>
      <vt:lpstr>Mechatronics - Hands-on Approach  Session 4</vt:lpstr>
      <vt:lpstr>Scope of this Course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Oakland University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Mechatronics - Hands-on Approach</dc:title>
  <dc:creator>KaC S855</dc:creator>
  <cp:lastModifiedBy>KaC S855</cp:lastModifiedBy>
  <cp:revision>68</cp:revision>
  <dcterms:created xsi:type="dcterms:W3CDTF">2016-07-02T08:13:00Z</dcterms:created>
  <dcterms:modified xsi:type="dcterms:W3CDTF">2016-07-08T05:29:02Z</dcterms:modified>
</cp:coreProperties>
</file>