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emf"/><Relationship Id="rId5" Type="http://schemas.openxmlformats.org/officeDocument/2006/relationships/oleObject" Target="../embeddings/oleObject19.bin"/><Relationship Id="rId4" Type="http://schemas.openxmlformats.org/officeDocument/2006/relationships/image" Target="../media/image18.wmf"/></Relationships>
</file>

<file path=ppt/slides/_rels/slide11.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1.wmf"/><Relationship Id="rId5" Type="http://schemas.openxmlformats.org/officeDocument/2006/relationships/oleObject" Target="../embeddings/oleObject21.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emf"/><Relationship Id="rId5" Type="http://schemas.openxmlformats.org/officeDocument/2006/relationships/oleObject" Target="../embeddings/oleObject25.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7.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9.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1.bin"/><Relationship Id="rId14" Type="http://schemas.openxmlformats.org/officeDocument/2006/relationships/image" Target="../media/image33.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1.bin"/><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4.bin"/><Relationship Id="rId4" Type="http://schemas.openxmlformats.org/officeDocument/2006/relationships/image" Target="../media/image13.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7.bin"/><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701675"/>
            <a:ext cx="8229600" cy="1143000"/>
          </a:xfrm>
          <a:prstGeom prst="rect">
            <a:avLst/>
          </a:prstGeom>
          <a:noFill/>
          <a:ln w="9525">
            <a:noFill/>
            <a:miter lim="800000"/>
            <a:headEnd/>
            <a:tailEnd/>
          </a:ln>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endParaRPr lang="en-US" sz="3200">
              <a:solidFill>
                <a:schemeClr val="tx2"/>
              </a:solidFill>
            </a:endParaRPr>
          </a:p>
        </p:txBody>
      </p:sp>
      <p:sp>
        <p:nvSpPr>
          <p:cNvPr id="5" name="Rectangle 4"/>
          <p:cNvSpPr>
            <a:spLocks noChangeArrowheads="1"/>
          </p:cNvSpPr>
          <p:nvPr/>
        </p:nvSpPr>
        <p:spPr bwMode="auto">
          <a:xfrm>
            <a:off x="457200" y="1851025"/>
            <a:ext cx="8229600" cy="4525962"/>
          </a:xfrm>
          <a:prstGeom prst="rect">
            <a:avLst/>
          </a:prstGeom>
          <a:no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457200" indent="-457200" algn="ctr">
              <a:lnSpc>
                <a:spcPct val="80000"/>
              </a:lnSpc>
              <a:spcBef>
                <a:spcPct val="20000"/>
              </a:spcBef>
            </a:pPr>
            <a:r>
              <a:rPr lang="en-US" sz="2400" dirty="0" err="1"/>
              <a:t>Lënda</a:t>
            </a:r>
            <a:r>
              <a:rPr lang="en-US" sz="2400" dirty="0"/>
              <a:t>: </a:t>
            </a:r>
            <a:r>
              <a:rPr lang="en-US" sz="2800" dirty="0" smtClean="0"/>
              <a:t>DINAMIKA E MAKINAVE</a:t>
            </a:r>
            <a:endParaRPr lang="en-US" sz="2800" dirty="0"/>
          </a:p>
          <a:p>
            <a:pPr marL="457200" indent="-457200" algn="ctr">
              <a:lnSpc>
                <a:spcPct val="80000"/>
              </a:lnSpc>
              <a:spcBef>
                <a:spcPct val="20000"/>
              </a:spcBef>
            </a:pPr>
            <a:endParaRPr lang="en-US" sz="1600" dirty="0"/>
          </a:p>
          <a:p>
            <a:pPr marL="457200" indent="-457200" algn="ctr">
              <a:lnSpc>
                <a:spcPct val="80000"/>
              </a:lnSpc>
              <a:spcBef>
                <a:spcPct val="20000"/>
              </a:spcBef>
            </a:pPr>
            <a:endParaRPr lang="en-US" sz="2000" dirty="0"/>
          </a:p>
          <a:p>
            <a:pPr marL="457200" indent="-457200" algn="ctr">
              <a:lnSpc>
                <a:spcPct val="80000"/>
              </a:lnSpc>
              <a:spcBef>
                <a:spcPct val="20000"/>
              </a:spcBef>
            </a:pPr>
            <a:endParaRPr lang="en-US" sz="2000" dirty="0"/>
          </a:p>
          <a:p>
            <a:pPr marL="457200" indent="-457200" algn="ctr">
              <a:lnSpc>
                <a:spcPct val="80000"/>
              </a:lnSpc>
              <a:spcBef>
                <a:spcPct val="20000"/>
              </a:spcBef>
            </a:pPr>
            <a:endParaRPr lang="en-US" sz="2000" dirty="0"/>
          </a:p>
          <a:p>
            <a:pPr marL="457200" indent="-457200" algn="ctr">
              <a:lnSpc>
                <a:spcPct val="80000"/>
              </a:lnSpc>
              <a:spcBef>
                <a:spcPct val="20000"/>
              </a:spcBef>
            </a:pPr>
            <a:endParaRPr lang="en-US" sz="2000" dirty="0"/>
          </a:p>
          <a:p>
            <a:pPr lvl="0" algn="ctr"/>
            <a:r>
              <a:rPr lang="de-DE" sz="3200" b="1" dirty="0" smtClean="0"/>
              <a:t>LËVIZJA E  MEKANIZMIT NËN VEPRIMIN E FORCAVE TË DHËNA</a:t>
            </a:r>
            <a:endParaRPr lang="en-US" sz="2000" dirty="0"/>
          </a:p>
          <a:p>
            <a:pPr marL="457200" indent="-457200" algn="ctr">
              <a:lnSpc>
                <a:spcPct val="80000"/>
              </a:lnSpc>
              <a:spcBef>
                <a:spcPct val="20000"/>
              </a:spcBef>
            </a:pPr>
            <a:endParaRPr lang="en-US" sz="2000" dirty="0"/>
          </a:p>
          <a:p>
            <a:pPr marL="457200" indent="-457200" algn="ctr">
              <a:lnSpc>
                <a:spcPct val="80000"/>
              </a:lnSpc>
              <a:spcBef>
                <a:spcPct val="20000"/>
              </a:spcBef>
            </a:pPr>
            <a:endParaRPr lang="en-US" sz="2000" dirty="0"/>
          </a:p>
          <a:p>
            <a:pPr marL="457200" indent="-457200" algn="ctr">
              <a:lnSpc>
                <a:spcPct val="80000"/>
              </a:lnSpc>
              <a:spcBef>
                <a:spcPct val="20000"/>
              </a:spcBef>
            </a:pPr>
            <a:endParaRPr lang="en-US" sz="2000" dirty="0"/>
          </a:p>
          <a:p>
            <a:pPr marL="457200" indent="-457200" algn="ctr">
              <a:lnSpc>
                <a:spcPct val="80000"/>
              </a:lnSpc>
              <a:spcBef>
                <a:spcPct val="20000"/>
              </a:spcBef>
            </a:pPr>
            <a:r>
              <a:rPr lang="en-US" sz="2000"/>
              <a:t>PRISHTINË </a:t>
            </a:r>
            <a:r>
              <a:rPr lang="en-US" sz="2000" smtClean="0"/>
              <a:t>2021</a:t>
            </a:r>
            <a:endParaRPr lang="en-US" sz="2000" dirty="0"/>
          </a:p>
          <a:p>
            <a:pPr marL="457200" indent="-457200" algn="ctr">
              <a:lnSpc>
                <a:spcPct val="80000"/>
              </a:lnSpc>
              <a:spcBef>
                <a:spcPct val="20000"/>
              </a:spcBef>
            </a:pPr>
            <a:endParaRPr lang="en-US" sz="2000" dirty="0"/>
          </a:p>
          <a:p>
            <a:pPr marL="457200" indent="-457200" algn="ctr">
              <a:lnSpc>
                <a:spcPct val="80000"/>
              </a:lnSpc>
              <a:spcBef>
                <a:spcPct val="20000"/>
              </a:spcBef>
            </a:pPr>
            <a:endParaRPr lang="en-US" sz="2000" dirty="0"/>
          </a:p>
        </p:txBody>
      </p:sp>
      <p:sp>
        <p:nvSpPr>
          <p:cNvPr id="6" name="Line 7"/>
          <p:cNvSpPr>
            <a:spLocks noChangeShapeType="1"/>
          </p:cNvSpPr>
          <p:nvPr/>
        </p:nvSpPr>
        <p:spPr bwMode="auto">
          <a:xfrm>
            <a:off x="971550" y="5080000"/>
            <a:ext cx="7632700" cy="0"/>
          </a:xfrm>
          <a:prstGeom prst="line">
            <a:avLst/>
          </a:prstGeom>
          <a:noFill/>
          <a:ln w="28575">
            <a:solidFill>
              <a:schemeClr val="tx1"/>
            </a:solid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p>
        </p:txBody>
      </p:sp>
      <p:sp>
        <p:nvSpPr>
          <p:cNvPr id="7" name="Line 8"/>
          <p:cNvSpPr>
            <a:spLocks noChangeShapeType="1"/>
          </p:cNvSpPr>
          <p:nvPr/>
        </p:nvSpPr>
        <p:spPr bwMode="auto">
          <a:xfrm>
            <a:off x="827088" y="1695450"/>
            <a:ext cx="7632700" cy="0"/>
          </a:xfrm>
          <a:prstGeom prst="line">
            <a:avLst/>
          </a:prstGeom>
          <a:noFill/>
          <a:ln w="28575">
            <a:solidFill>
              <a:schemeClr val="tx1"/>
            </a:solid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p>
        </p:txBody>
      </p:sp>
      <p:sp>
        <p:nvSpPr>
          <p:cNvPr id="8" name="Rectangle 7"/>
          <p:cNvSpPr>
            <a:spLocks noChangeArrowheads="1"/>
          </p:cNvSpPr>
          <p:nvPr/>
        </p:nvSpPr>
        <p:spPr bwMode="auto">
          <a:xfrm>
            <a:off x="457200" y="481012"/>
            <a:ext cx="8229600" cy="1143000"/>
          </a:xfrm>
          <a:prstGeom prst="rect">
            <a:avLst/>
          </a:prstGeom>
          <a:noFill/>
          <a:ln w="9525">
            <a:noFill/>
            <a:miter lim="800000"/>
            <a:headEnd/>
            <a:tailEnd/>
          </a:ln>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sz="2400" dirty="0"/>
              <a:t>UNIVERSITETI I PRISHTINËS “Hasan </a:t>
            </a:r>
            <a:r>
              <a:rPr lang="en-US" sz="2400" dirty="0" err="1"/>
              <a:t>Prishtina</a:t>
            </a:r>
            <a:r>
              <a:rPr lang="en-US" sz="2400" dirty="0"/>
              <a:t>”</a:t>
            </a:r>
            <a:br>
              <a:rPr lang="en-US" sz="2400" dirty="0"/>
            </a:br>
            <a:r>
              <a:rPr lang="en-US" sz="2400" dirty="0"/>
              <a:t>FAKULTETI I INXHINIERISË MEKANIKE</a:t>
            </a:r>
            <a:br>
              <a:rPr lang="en-US" sz="2400" dirty="0"/>
            </a:br>
            <a:r>
              <a:rPr lang="en-US" sz="2400" dirty="0"/>
              <a:t> </a:t>
            </a:r>
            <a:r>
              <a:rPr lang="en-US" sz="2000" dirty="0" err="1" smtClean="0"/>
              <a:t>Drejtimi</a:t>
            </a:r>
            <a:r>
              <a:rPr lang="en-US" sz="2000" dirty="0" smtClean="0"/>
              <a:t>: </a:t>
            </a:r>
            <a:r>
              <a:rPr lang="en-US" sz="2000" dirty="0" err="1" smtClean="0"/>
              <a:t>Mekatronika</a:t>
            </a:r>
            <a:r>
              <a:rPr lang="en-US" sz="2000" dirty="0" smtClean="0"/>
              <a:t>, </a:t>
            </a:r>
            <a:r>
              <a:rPr lang="en-US" sz="2000" dirty="0" err="1" smtClean="0"/>
              <a:t>Konstruksionet</a:t>
            </a:r>
            <a:r>
              <a:rPr lang="en-US" sz="2000" dirty="0" smtClean="0"/>
              <a:t> </a:t>
            </a:r>
            <a:r>
              <a:rPr lang="en-US" sz="2000" dirty="0" err="1" smtClean="0"/>
              <a:t>dhe</a:t>
            </a:r>
            <a:r>
              <a:rPr lang="en-US" sz="2000" dirty="0" smtClean="0"/>
              <a:t> </a:t>
            </a:r>
            <a:r>
              <a:rPr lang="en-US" sz="2000" dirty="0" err="1" smtClean="0"/>
              <a:t>Mekanizimi</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t>Puna e forcave dhe e momenteve</a:t>
            </a:r>
            <a:endParaRPr lang="en-US" dirty="0"/>
          </a:p>
        </p:txBody>
      </p:sp>
      <p:sp>
        <p:nvSpPr>
          <p:cNvPr id="53250" name="Rectangle 2"/>
          <p:cNvSpPr>
            <a:spLocks noChangeArrowheads="1"/>
          </p:cNvSpPr>
          <p:nvPr/>
        </p:nvSpPr>
        <p:spPr bwMode="auto">
          <a:xfrm>
            <a:off x="76200" y="1340822"/>
            <a:ext cx="9067800" cy="8463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 të veprojn</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ë</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në hallkat e mekanizmit në rastin e përgjithshëm forcat  F</a:t>
            </a:r>
            <a:r>
              <a:rPr kumimoji="0" lang="de-DE" sz="17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i</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dhe momentet e forcave M</a:t>
            </a:r>
            <a:r>
              <a:rPr kumimoji="0" lang="de-DE" sz="17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i</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Atëherë, puna elementare e forcave dhe e momenteve të forcave është:</a:t>
            </a:r>
            <a:endParaRPr kumimoji="0" lang="en-US"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de-DE" sz="15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3249" name="Object 1"/>
          <p:cNvGraphicFramePr>
            <a:graphicFrameLocks noChangeAspect="1"/>
          </p:cNvGraphicFramePr>
          <p:nvPr/>
        </p:nvGraphicFramePr>
        <p:xfrm>
          <a:off x="2743200" y="1981200"/>
          <a:ext cx="3048000" cy="405399"/>
        </p:xfrm>
        <a:graphic>
          <a:graphicData uri="http://schemas.openxmlformats.org/presentationml/2006/ole">
            <mc:AlternateContent xmlns:mc="http://schemas.openxmlformats.org/markup-compatibility/2006">
              <mc:Choice xmlns:v="urn:schemas-microsoft-com:vml" Requires="v">
                <p:oleObj spid="_x0000_s53273" name="Equation" r:id="rId3" imgW="1930400" imgH="254000" progId="Equation.3">
                  <p:embed/>
                </p:oleObj>
              </mc:Choice>
              <mc:Fallback>
                <p:oleObj name="Equation" r:id="rId3" imgW="1930400" imgH="2540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981200"/>
                        <a:ext cx="3048000" cy="4053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251" name="Rectangle 3"/>
          <p:cNvSpPr>
            <a:spLocks noChangeArrowheads="1"/>
          </p:cNvSpPr>
          <p:nvPr/>
        </p:nvSpPr>
        <p:spPr bwMode="auto">
          <a:xfrm>
            <a:off x="0" y="236220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ku janë:  </a:t>
            </a:r>
            <a:r>
              <a:rPr kumimoji="0" lang="de-DE" sz="17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ds</a:t>
            </a:r>
            <a:r>
              <a:rPr kumimoji="0" lang="de-DE" sz="17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i</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zhvendosja elementare e pikës në të cilën vepron forca F</a:t>
            </a:r>
            <a:r>
              <a:rPr kumimoji="0" lang="de-DE" sz="17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i</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de-DE" sz="17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r>
              <a:rPr kumimoji="0" lang="de-DE" sz="17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i</a:t>
            </a:r>
            <a:r>
              <a:rPr kumimoji="0" lang="de-DE" sz="17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këndi në mes të kahut të forcës F</a:t>
            </a:r>
            <a:r>
              <a:rPr kumimoji="0" lang="de-DE" sz="17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sym typeface="Symbol" pitchFamily="18" charset="2"/>
              </a:rPr>
              <a:t>i</a:t>
            </a: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dhe kahut zhvendosës të pikës në të cilën vepron forca.</a:t>
            </a:r>
            <a:endParaRPr kumimoji="0" lang="en-US" sz="17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d</a:t>
            </a:r>
            <a:r>
              <a:rPr kumimoji="0" lang="de-DE" sz="17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r>
              <a:rPr kumimoji="0" lang="en-US" sz="1700" b="0" i="1"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i</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zhvendosja</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elementare</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e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këndit</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hallkës</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në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cilën</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vepron</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sym typeface="Symbol" pitchFamily="18" charset="2"/>
              </a:rPr>
              <a:t>momenti</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en-US" sz="17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M</a:t>
            </a:r>
            <a:r>
              <a:rPr kumimoji="0" lang="en-US" sz="17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sym typeface="Symbol" pitchFamily="18" charset="2"/>
              </a:rPr>
              <a:t>i</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endParaRPr kumimoji="0" lang="en-US" sz="17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endParaRPr>
          </a:p>
        </p:txBody>
      </p:sp>
      <p:sp>
        <p:nvSpPr>
          <p:cNvPr id="532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3252" name="Object 4"/>
          <p:cNvGraphicFramePr>
            <a:graphicFrameLocks noChangeAspect="1"/>
          </p:cNvGraphicFramePr>
          <p:nvPr/>
        </p:nvGraphicFramePr>
        <p:xfrm>
          <a:off x="1295400" y="3428999"/>
          <a:ext cx="6477000" cy="3429001"/>
        </p:xfrm>
        <a:graphic>
          <a:graphicData uri="http://schemas.openxmlformats.org/presentationml/2006/ole">
            <mc:AlternateContent xmlns:mc="http://schemas.openxmlformats.org/markup-compatibility/2006">
              <mc:Choice xmlns:v="urn:schemas-microsoft-com:vml" Requires="v">
                <p:oleObj spid="_x0000_s53274" r:id="rId5" imgW="1703520" imgH="1249560" progId="">
                  <p:embed/>
                </p:oleObj>
              </mc:Choice>
              <mc:Fallback>
                <p:oleObj r:id="rId5" imgW="1703520" imgH="1249560"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428999"/>
                        <a:ext cx="6477000" cy="34290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smtClean="0"/>
              <a:t>Puna e forcave dhe e momenteve</a:t>
            </a:r>
            <a:endParaRPr lang="en-US" dirty="0"/>
          </a:p>
        </p:txBody>
      </p:sp>
      <p:sp>
        <p:nvSpPr>
          <p:cNvPr id="5" name="Rectangle 4"/>
          <p:cNvSpPr/>
          <p:nvPr/>
        </p:nvSpPr>
        <p:spPr>
          <a:xfrm>
            <a:off x="152400" y="1219200"/>
            <a:ext cx="8991600" cy="646331"/>
          </a:xfrm>
          <a:prstGeom prst="rect">
            <a:avLst/>
          </a:prstGeom>
        </p:spPr>
        <p:txBody>
          <a:bodyPr wrap="square">
            <a:spAutoFit/>
          </a:bodyPr>
          <a:lstStyle/>
          <a:p>
            <a:r>
              <a:rPr lang="en-US" dirty="0" err="1" smtClean="0"/>
              <a:t>Këtë</a:t>
            </a:r>
            <a:r>
              <a:rPr lang="en-US" dirty="0" smtClean="0"/>
              <a:t> </a:t>
            </a:r>
            <a:r>
              <a:rPr lang="en-US" dirty="0" err="1" smtClean="0"/>
              <a:t>punë</a:t>
            </a:r>
            <a:r>
              <a:rPr lang="en-US" dirty="0" smtClean="0"/>
              <a:t> </a:t>
            </a:r>
            <a:r>
              <a:rPr lang="en-US" dirty="0" err="1" smtClean="0"/>
              <a:t>elementare</a:t>
            </a:r>
            <a:r>
              <a:rPr lang="en-US" dirty="0" smtClean="0"/>
              <a:t> e </a:t>
            </a:r>
            <a:r>
              <a:rPr lang="en-US" dirty="0" err="1" smtClean="0"/>
              <a:t>zëvendësojmë</a:t>
            </a:r>
            <a:r>
              <a:rPr lang="en-US" dirty="0" smtClean="0"/>
              <a:t> me </a:t>
            </a:r>
            <a:r>
              <a:rPr lang="en-US" dirty="0" err="1" smtClean="0"/>
              <a:t>punën</a:t>
            </a:r>
            <a:r>
              <a:rPr lang="en-US" dirty="0" smtClean="0"/>
              <a:t> e </a:t>
            </a:r>
            <a:r>
              <a:rPr lang="en-US" dirty="0" err="1" smtClean="0"/>
              <a:t>forcës</a:t>
            </a:r>
            <a:r>
              <a:rPr lang="en-US" dirty="0" smtClean="0"/>
              <a:t> </a:t>
            </a:r>
            <a:r>
              <a:rPr lang="en-US" dirty="0" err="1" smtClean="0"/>
              <a:t>reduktuese</a:t>
            </a:r>
            <a:r>
              <a:rPr lang="en-US" dirty="0" smtClean="0"/>
              <a:t> F</a:t>
            </a:r>
            <a:r>
              <a:rPr lang="en-US" baseline="-25000" dirty="0" smtClean="0"/>
              <a:t>r</a:t>
            </a:r>
            <a:r>
              <a:rPr lang="en-US" dirty="0" smtClean="0"/>
              <a:t>, e </a:t>
            </a:r>
            <a:r>
              <a:rPr lang="en-US" dirty="0" err="1" smtClean="0"/>
              <a:t>cila</a:t>
            </a:r>
            <a:r>
              <a:rPr lang="en-US" dirty="0" smtClean="0"/>
              <a:t> </a:t>
            </a:r>
            <a:r>
              <a:rPr lang="en-US" dirty="0" err="1" smtClean="0"/>
              <a:t>vepron</a:t>
            </a:r>
            <a:r>
              <a:rPr lang="en-US" dirty="0" smtClean="0"/>
              <a:t> </a:t>
            </a:r>
            <a:r>
              <a:rPr lang="en-US" dirty="0" err="1" smtClean="0"/>
              <a:t>në</a:t>
            </a:r>
            <a:r>
              <a:rPr lang="en-US" dirty="0" smtClean="0"/>
              <a:t> </a:t>
            </a:r>
            <a:r>
              <a:rPr lang="en-US" dirty="0" err="1" smtClean="0"/>
              <a:t>pikën</a:t>
            </a:r>
            <a:r>
              <a:rPr lang="en-US" dirty="0" smtClean="0"/>
              <a:t> </a:t>
            </a:r>
            <a:r>
              <a:rPr lang="en-US" dirty="0" err="1" smtClean="0"/>
              <a:t>reduktuese</a:t>
            </a:r>
            <a:r>
              <a:rPr lang="en-US" dirty="0" smtClean="0"/>
              <a:t> A </a:t>
            </a:r>
            <a:r>
              <a:rPr lang="en-US" dirty="0" err="1" smtClean="0"/>
              <a:t>dhe</a:t>
            </a:r>
            <a:r>
              <a:rPr lang="en-US" dirty="0" smtClean="0"/>
              <a:t> </a:t>
            </a:r>
            <a:r>
              <a:rPr lang="en-US" dirty="0" err="1" smtClean="0"/>
              <a:t>është</a:t>
            </a:r>
            <a:r>
              <a:rPr lang="en-US" dirty="0" smtClean="0"/>
              <a:t> </a:t>
            </a:r>
            <a:r>
              <a:rPr lang="en-US" dirty="0" err="1" smtClean="0"/>
              <a:t>normale</a:t>
            </a:r>
            <a:r>
              <a:rPr lang="en-US" dirty="0" smtClean="0"/>
              <a:t> </a:t>
            </a:r>
            <a:r>
              <a:rPr lang="en-US" dirty="0" err="1" smtClean="0"/>
              <a:t>në</a:t>
            </a:r>
            <a:r>
              <a:rPr lang="en-US" dirty="0" smtClean="0"/>
              <a:t> </a:t>
            </a:r>
            <a:r>
              <a:rPr lang="en-US" dirty="0" err="1" smtClean="0"/>
              <a:t>hallkën</a:t>
            </a:r>
            <a:r>
              <a:rPr lang="en-US" dirty="0" smtClean="0"/>
              <a:t> </a:t>
            </a:r>
            <a:r>
              <a:rPr lang="en-US" dirty="0" err="1" smtClean="0"/>
              <a:t>udhëheqëse</a:t>
            </a:r>
            <a:r>
              <a:rPr lang="en-US" dirty="0" smtClean="0"/>
              <a:t> e </a:t>
            </a:r>
            <a:r>
              <a:rPr lang="en-US" dirty="0" err="1" smtClean="0"/>
              <a:t>që</a:t>
            </a:r>
            <a:r>
              <a:rPr lang="en-US" dirty="0" smtClean="0"/>
              <a:t> </a:t>
            </a:r>
            <a:r>
              <a:rPr lang="en-US" dirty="0" err="1" smtClean="0"/>
              <a:t>është</a:t>
            </a:r>
            <a:r>
              <a:rPr lang="en-US" dirty="0" smtClean="0"/>
              <a:t>: </a:t>
            </a:r>
            <a:endParaRPr lang="en-US" dirty="0"/>
          </a:p>
        </p:txBody>
      </p:sp>
      <p:sp>
        <p:nvSpPr>
          <p:cNvPr id="6" name="Rectangle 5"/>
          <p:cNvSpPr/>
          <p:nvPr/>
        </p:nvSpPr>
        <p:spPr>
          <a:xfrm>
            <a:off x="3276600" y="1905000"/>
            <a:ext cx="1518173" cy="400110"/>
          </a:xfrm>
          <a:prstGeom prst="rect">
            <a:avLst/>
          </a:prstGeom>
        </p:spPr>
        <p:txBody>
          <a:bodyPr wrap="none">
            <a:spAutoFit/>
          </a:bodyPr>
          <a:lstStyle/>
          <a:p>
            <a:r>
              <a:rPr lang="en-US" i="1" dirty="0" smtClean="0"/>
              <a:t> </a:t>
            </a:r>
            <a:r>
              <a:rPr lang="en-US" sz="2000" i="1" dirty="0" err="1" smtClean="0"/>
              <a:t>dW</a:t>
            </a:r>
            <a:r>
              <a:rPr lang="en-US" sz="2000" i="1" dirty="0" smtClean="0"/>
              <a:t> = F</a:t>
            </a:r>
            <a:r>
              <a:rPr lang="en-US" sz="2000" i="1" baseline="-25000" dirty="0" smtClean="0"/>
              <a:t>r</a:t>
            </a:r>
            <a:r>
              <a:rPr lang="en-US" sz="2000" i="1" dirty="0" smtClean="0"/>
              <a:t>  </a:t>
            </a:r>
            <a:r>
              <a:rPr lang="en-US" sz="2000" i="1" dirty="0" err="1" smtClean="0"/>
              <a:t>ds</a:t>
            </a:r>
            <a:r>
              <a:rPr lang="en-US" sz="2000" i="1" baseline="-25000" dirty="0" err="1" smtClean="0"/>
              <a:t>A</a:t>
            </a:r>
            <a:r>
              <a:rPr lang="en-US" sz="2000" i="1" dirty="0" smtClean="0"/>
              <a:t> </a:t>
            </a:r>
            <a:endParaRPr lang="en-US" sz="2000" i="1" dirty="0"/>
          </a:p>
        </p:txBody>
      </p:sp>
      <p:sp>
        <p:nvSpPr>
          <p:cNvPr id="7" name="Rectangle 6"/>
          <p:cNvSpPr/>
          <p:nvPr/>
        </p:nvSpPr>
        <p:spPr>
          <a:xfrm>
            <a:off x="228600" y="2286000"/>
            <a:ext cx="6324600" cy="369332"/>
          </a:xfrm>
          <a:prstGeom prst="rect">
            <a:avLst/>
          </a:prstGeom>
        </p:spPr>
        <p:txBody>
          <a:bodyPr wrap="square">
            <a:spAutoFit/>
          </a:bodyPr>
          <a:lstStyle/>
          <a:p>
            <a:r>
              <a:rPr lang="en-US" dirty="0" smtClean="0"/>
              <a:t>Duke </a:t>
            </a:r>
            <a:r>
              <a:rPr lang="en-US" dirty="0" err="1" smtClean="0"/>
              <a:t>i</a:t>
            </a:r>
            <a:r>
              <a:rPr lang="en-US" dirty="0" smtClean="0"/>
              <a:t> </a:t>
            </a:r>
            <a:r>
              <a:rPr lang="en-US" dirty="0" err="1" smtClean="0"/>
              <a:t>barazuar</a:t>
            </a:r>
            <a:r>
              <a:rPr lang="en-US" dirty="0" smtClean="0"/>
              <a:t> </a:t>
            </a:r>
            <a:r>
              <a:rPr lang="en-US" dirty="0" err="1" smtClean="0"/>
              <a:t>anët</a:t>
            </a:r>
            <a:r>
              <a:rPr lang="en-US" dirty="0" smtClean="0"/>
              <a:t> e  </a:t>
            </a:r>
            <a:r>
              <a:rPr lang="en-US" dirty="0" err="1" smtClean="0"/>
              <a:t>djathta</a:t>
            </a:r>
            <a:r>
              <a:rPr lang="en-US" dirty="0" smtClean="0"/>
              <a:t> </a:t>
            </a:r>
            <a:r>
              <a:rPr lang="en-US" dirty="0" err="1" smtClean="0"/>
              <a:t>të</a:t>
            </a:r>
            <a:r>
              <a:rPr lang="en-US" dirty="0" smtClean="0"/>
              <a:t> </a:t>
            </a:r>
            <a:r>
              <a:rPr lang="en-US" dirty="0" err="1" smtClean="0"/>
              <a:t>ekuacioneve</a:t>
            </a:r>
            <a:r>
              <a:rPr lang="en-US" dirty="0" smtClean="0"/>
              <a:t> </a:t>
            </a:r>
            <a:r>
              <a:rPr lang="en-US" dirty="0" err="1" smtClean="0"/>
              <a:t>vijon</a:t>
            </a:r>
            <a:r>
              <a:rPr lang="en-US" dirty="0" smtClean="0"/>
              <a:t>:</a:t>
            </a:r>
            <a:endParaRPr lang="en-US" dirty="0"/>
          </a:p>
        </p:txBody>
      </p:sp>
      <p:sp>
        <p:nvSpPr>
          <p:cNvPr id="522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2225" name="Object 1"/>
          <p:cNvGraphicFramePr>
            <a:graphicFrameLocks noChangeAspect="1"/>
          </p:cNvGraphicFramePr>
          <p:nvPr/>
        </p:nvGraphicFramePr>
        <p:xfrm>
          <a:off x="2522538" y="2667000"/>
          <a:ext cx="3843337" cy="485775"/>
        </p:xfrm>
        <a:graphic>
          <a:graphicData uri="http://schemas.openxmlformats.org/presentationml/2006/ole">
            <mc:AlternateContent xmlns:mc="http://schemas.openxmlformats.org/markup-compatibility/2006">
              <mc:Choice xmlns:v="urn:schemas-microsoft-com:vml" Requires="v">
                <p:oleObj spid="_x0000_s52272" name="Equation" r:id="rId3" imgW="2031840" imgH="253800" progId="Equation.3">
                  <p:embed/>
                </p:oleObj>
              </mc:Choice>
              <mc:Fallback>
                <p:oleObj name="Equation" r:id="rId3" imgW="2031840" imgH="2538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2538" y="2667000"/>
                        <a:ext cx="3843337"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304800" y="3124200"/>
            <a:ext cx="4322594" cy="369332"/>
          </a:xfrm>
          <a:prstGeom prst="rect">
            <a:avLst/>
          </a:prstGeom>
        </p:spPr>
        <p:txBody>
          <a:bodyPr wrap="none">
            <a:spAutoFit/>
          </a:bodyPr>
          <a:lstStyle/>
          <a:p>
            <a:r>
              <a:rPr lang="en-US" dirty="0" smtClean="0"/>
              <a:t>Me </a:t>
            </a:r>
            <a:r>
              <a:rPr lang="en-US" dirty="0" err="1" smtClean="0"/>
              <a:t>pjesëtimin</a:t>
            </a:r>
            <a:r>
              <a:rPr lang="en-US" dirty="0" smtClean="0"/>
              <a:t> e </a:t>
            </a:r>
            <a:r>
              <a:rPr lang="en-US" dirty="0" err="1" smtClean="0"/>
              <a:t>këtij</a:t>
            </a:r>
            <a:r>
              <a:rPr lang="en-US" dirty="0" smtClean="0"/>
              <a:t> </a:t>
            </a:r>
            <a:r>
              <a:rPr lang="en-US" dirty="0" err="1" smtClean="0"/>
              <a:t>ekuacioni</a:t>
            </a:r>
            <a:r>
              <a:rPr lang="en-US" dirty="0" smtClean="0"/>
              <a:t>  me </a:t>
            </a:r>
            <a:r>
              <a:rPr lang="en-US" dirty="0" err="1" smtClean="0"/>
              <a:t>dt</a:t>
            </a:r>
            <a:r>
              <a:rPr lang="en-US" dirty="0" smtClean="0"/>
              <a:t> </a:t>
            </a:r>
            <a:r>
              <a:rPr lang="en-US" dirty="0" err="1" smtClean="0"/>
              <a:t>kemi</a:t>
            </a:r>
            <a:r>
              <a:rPr lang="en-US" dirty="0" smtClean="0"/>
              <a:t>:</a:t>
            </a:r>
            <a:endParaRPr lang="en-US" dirty="0"/>
          </a:p>
        </p:txBody>
      </p:sp>
      <p:sp>
        <p:nvSpPr>
          <p:cNvPr id="522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2227" name="Object 3"/>
          <p:cNvGraphicFramePr>
            <a:graphicFrameLocks noChangeAspect="1"/>
          </p:cNvGraphicFramePr>
          <p:nvPr/>
        </p:nvGraphicFramePr>
        <p:xfrm>
          <a:off x="2133600" y="3581400"/>
          <a:ext cx="3111500" cy="609600"/>
        </p:xfrm>
        <a:graphic>
          <a:graphicData uri="http://schemas.openxmlformats.org/presentationml/2006/ole">
            <mc:AlternateContent xmlns:mc="http://schemas.openxmlformats.org/markup-compatibility/2006">
              <mc:Choice xmlns:v="urn:schemas-microsoft-com:vml" Requires="v">
                <p:oleObj spid="_x0000_s52273" name="Equation" r:id="rId5" imgW="2336800" imgH="457200" progId="Equation.3">
                  <p:embed/>
                </p:oleObj>
              </mc:Choice>
              <mc:Fallback>
                <p:oleObj name="Equation" r:id="rId5" imgW="233680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581400"/>
                        <a:ext cx="3111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2229" name="Object 5"/>
          <p:cNvGraphicFramePr>
            <a:graphicFrameLocks noChangeAspect="1"/>
          </p:cNvGraphicFramePr>
          <p:nvPr/>
        </p:nvGraphicFramePr>
        <p:xfrm>
          <a:off x="2133601" y="4310634"/>
          <a:ext cx="3276600" cy="442341"/>
        </p:xfrm>
        <a:graphic>
          <a:graphicData uri="http://schemas.openxmlformats.org/presentationml/2006/ole">
            <mc:AlternateContent xmlns:mc="http://schemas.openxmlformats.org/markup-compatibility/2006">
              <mc:Choice xmlns:v="urn:schemas-microsoft-com:vml" Requires="v">
                <p:oleObj spid="_x0000_s52274" name="Equation" r:id="rId7" imgW="1905000" imgH="254000" progId="Equation.3">
                  <p:embed/>
                </p:oleObj>
              </mc:Choice>
              <mc:Fallback>
                <p:oleObj name="Equation" r:id="rId7" imgW="1905000" imgH="2540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1" y="4310634"/>
                        <a:ext cx="3276600" cy="4423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2231" name="Object 7"/>
          <p:cNvGraphicFramePr>
            <a:graphicFrameLocks noChangeAspect="1"/>
          </p:cNvGraphicFramePr>
          <p:nvPr/>
        </p:nvGraphicFramePr>
        <p:xfrm>
          <a:off x="2209800" y="4876800"/>
          <a:ext cx="2871507" cy="714375"/>
        </p:xfrm>
        <a:graphic>
          <a:graphicData uri="http://schemas.openxmlformats.org/presentationml/2006/ole">
            <mc:AlternateContent xmlns:mc="http://schemas.openxmlformats.org/markup-compatibility/2006">
              <mc:Choice xmlns:v="urn:schemas-microsoft-com:vml" Requires="v">
                <p:oleObj spid="_x0000_s52275" name="Equation" r:id="rId9" imgW="1955800" imgH="482600" progId="Equation.3">
                  <p:embed/>
                </p:oleObj>
              </mc:Choice>
              <mc:Fallback>
                <p:oleObj name="Equation" r:id="rId9" imgW="1955800" imgH="48260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4876800"/>
                        <a:ext cx="2871507"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Rectangle 16"/>
          <p:cNvSpPr/>
          <p:nvPr/>
        </p:nvSpPr>
        <p:spPr>
          <a:xfrm>
            <a:off x="304800" y="5638800"/>
            <a:ext cx="8610600" cy="369332"/>
          </a:xfrm>
          <a:prstGeom prst="rect">
            <a:avLst/>
          </a:prstGeom>
        </p:spPr>
        <p:txBody>
          <a:bodyPr wrap="square">
            <a:spAutoFit/>
          </a:bodyPr>
          <a:lstStyle/>
          <a:p>
            <a:r>
              <a:rPr lang="en-US" dirty="0" err="1" smtClean="0"/>
              <a:t>Ekuacioni</a:t>
            </a:r>
            <a:r>
              <a:rPr lang="en-US" dirty="0" smtClean="0"/>
              <a:t> </a:t>
            </a:r>
            <a:r>
              <a:rPr lang="en-US" dirty="0" err="1" smtClean="0"/>
              <a:t>i</a:t>
            </a:r>
            <a:r>
              <a:rPr lang="en-US" dirty="0" smtClean="0"/>
              <a:t> </a:t>
            </a:r>
            <a:r>
              <a:rPr lang="en-US" dirty="0" err="1" smtClean="0"/>
              <a:t>fundit</a:t>
            </a:r>
            <a:r>
              <a:rPr lang="en-US" dirty="0" smtClean="0"/>
              <a:t> </a:t>
            </a:r>
            <a:r>
              <a:rPr lang="en-US" dirty="0" err="1" smtClean="0"/>
              <a:t>paraqet</a:t>
            </a:r>
            <a:r>
              <a:rPr lang="en-US" dirty="0" smtClean="0"/>
              <a:t> </a:t>
            </a:r>
            <a:r>
              <a:rPr lang="en-US" dirty="0" err="1" smtClean="0"/>
              <a:t>forcën</a:t>
            </a:r>
            <a:r>
              <a:rPr lang="en-US" dirty="0" smtClean="0"/>
              <a:t> </a:t>
            </a:r>
            <a:r>
              <a:rPr lang="en-US" dirty="0" err="1" smtClean="0"/>
              <a:t>reduktuese</a:t>
            </a:r>
            <a:r>
              <a:rPr lang="en-US" dirty="0" smtClean="0"/>
              <a:t> </a:t>
            </a:r>
            <a:r>
              <a:rPr lang="en-US" dirty="0" err="1" smtClean="0"/>
              <a:t>në</a:t>
            </a:r>
            <a:r>
              <a:rPr lang="en-US" dirty="0" smtClean="0"/>
              <a:t> </a:t>
            </a:r>
            <a:r>
              <a:rPr lang="en-US" dirty="0" err="1" smtClean="0"/>
              <a:t>pikën</a:t>
            </a:r>
            <a:r>
              <a:rPr lang="en-US" dirty="0" smtClean="0"/>
              <a:t> A </a:t>
            </a:r>
            <a:r>
              <a:rPr lang="en-US" dirty="0" err="1" smtClean="0"/>
              <a:t>të</a:t>
            </a:r>
            <a:r>
              <a:rPr lang="en-US" dirty="0" smtClean="0"/>
              <a:t> </a:t>
            </a:r>
            <a:r>
              <a:rPr lang="en-US" dirty="0" err="1" smtClean="0"/>
              <a:t>hallkës</a:t>
            </a:r>
            <a:r>
              <a:rPr lang="en-US" dirty="0" smtClean="0"/>
              <a:t> </a:t>
            </a:r>
            <a:r>
              <a:rPr lang="en-US" dirty="0" err="1" smtClean="0"/>
              <a:t>udhëheqëse</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smtClean="0"/>
              <a:t>Puna e forcave dhe e momenteve</a:t>
            </a:r>
            <a:endParaRPr lang="en-US" dirty="0"/>
          </a:p>
        </p:txBody>
      </p:sp>
      <p:sp>
        <p:nvSpPr>
          <p:cNvPr id="512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01" name="Object 1"/>
          <p:cNvGraphicFramePr>
            <a:graphicFrameLocks noChangeAspect="1"/>
          </p:cNvGraphicFramePr>
          <p:nvPr/>
        </p:nvGraphicFramePr>
        <p:xfrm>
          <a:off x="533400" y="1828800"/>
          <a:ext cx="3627157" cy="860395"/>
        </p:xfrm>
        <a:graphic>
          <a:graphicData uri="http://schemas.openxmlformats.org/presentationml/2006/ole">
            <mc:AlternateContent xmlns:mc="http://schemas.openxmlformats.org/markup-compatibility/2006">
              <mc:Choice xmlns:v="urn:schemas-microsoft-com:vml" Requires="v">
                <p:oleObj spid="_x0000_s51251" name="Equation" r:id="rId3" imgW="2044700" imgH="482600" progId="Equation.3">
                  <p:embed/>
                </p:oleObj>
              </mc:Choice>
              <mc:Fallback>
                <p:oleObj name="Equation" r:id="rId3" imgW="2044700" imgH="4826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828800"/>
                        <a:ext cx="3627157" cy="8603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3" name="Rectangle 3"/>
          <p:cNvSpPr>
            <a:spLocks noChangeArrowheads="1"/>
          </p:cNvSpPr>
          <p:nvPr/>
        </p:nvSpPr>
        <p:spPr bwMode="auto">
          <a:xfrm>
            <a:off x="914400" y="1371600"/>
            <a:ext cx="7345281"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Ekuacioni </a:t>
            </a:r>
            <a:r>
              <a:rPr lang="de-DE" sz="1600" dirty="0" smtClean="0">
                <a:latin typeface="Arial" pitchFamily="34" charset="0"/>
                <a:ea typeface="Times New Roman" pitchFamily="18" charset="0"/>
                <a:cs typeface="Arial" pitchFamily="34" charset="0"/>
              </a:rPr>
              <a:t>i mëposhtëm </a:t>
            </a: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paraqet momentin e reduktuar në hallkën udhëheqëse.</a:t>
            </a:r>
            <a:endParaRPr kumimoji="0" lang="de-DE"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04" name="Rectangle 4"/>
          <p:cNvSpPr>
            <a:spLocks noChangeArrowheads="1"/>
          </p:cNvSpPr>
          <p:nvPr/>
        </p:nvSpPr>
        <p:spPr bwMode="auto">
          <a:xfrm>
            <a:off x="381000" y="2819400"/>
            <a:ext cx="3200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 përcaktimin e forcës reduktuese </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ose të momentit reduktues </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për pozicione të ndryshme të mekanizmit mund të ndërtohet diagrami, </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F</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A</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ose  </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M</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r>
              <a:rPr kumimoji="0" lang="de-DE" sz="16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2</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r>
              <a:rPr kumimoji="0" lang="de-DE"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a:t>
            </a:r>
            <a:r>
              <a:rPr kumimoji="0" lang="de-DE"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 </a:t>
            </a: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sym typeface="Symbol" pitchFamily="18" charset="2"/>
              </a:rPr>
              <a:t>e pastaj me metodën e integrimit grafik përcaktohet me lehtësi digrami i punës, nga se është:</a:t>
            </a:r>
          </a:p>
        </p:txBody>
      </p:sp>
      <p:sp>
        <p:nvSpPr>
          <p:cNvPr id="5120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05" name="Object 5"/>
          <p:cNvGraphicFramePr>
            <a:graphicFrameLocks noChangeAspect="1"/>
          </p:cNvGraphicFramePr>
          <p:nvPr/>
        </p:nvGraphicFramePr>
        <p:xfrm>
          <a:off x="4191000" y="1676400"/>
          <a:ext cx="4953000" cy="5029200"/>
        </p:xfrm>
        <a:graphic>
          <a:graphicData uri="http://schemas.openxmlformats.org/presentationml/2006/ole">
            <mc:AlternateContent xmlns:mc="http://schemas.openxmlformats.org/markup-compatibility/2006">
              <mc:Choice xmlns:v="urn:schemas-microsoft-com:vml" Requires="v">
                <p:oleObj spid="_x0000_s51252" r:id="rId5" imgW="2264400" imgH="2313360" progId="">
                  <p:embed/>
                </p:oleObj>
              </mc:Choice>
              <mc:Fallback>
                <p:oleObj r:id="rId5" imgW="2264400" imgH="2313360" progId="">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1676400"/>
                        <a:ext cx="4953000" cy="502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07" name="Object 7"/>
          <p:cNvGraphicFramePr>
            <a:graphicFrameLocks noChangeAspect="1"/>
          </p:cNvGraphicFramePr>
          <p:nvPr/>
        </p:nvGraphicFramePr>
        <p:xfrm>
          <a:off x="533399" y="5105401"/>
          <a:ext cx="1573821" cy="861460"/>
        </p:xfrm>
        <a:graphic>
          <a:graphicData uri="http://schemas.openxmlformats.org/presentationml/2006/ole">
            <mc:AlternateContent xmlns:mc="http://schemas.openxmlformats.org/markup-compatibility/2006">
              <mc:Choice xmlns:v="urn:schemas-microsoft-com:vml" Requires="v">
                <p:oleObj spid="_x0000_s51253" name="Equation" r:id="rId7" imgW="901309" imgH="495085" progId="Equation.3">
                  <p:embed/>
                </p:oleObj>
              </mc:Choice>
              <mc:Fallback>
                <p:oleObj name="Equation" r:id="rId7" imgW="901309" imgH="495085"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399" y="5105401"/>
                        <a:ext cx="1573821" cy="8614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9" name="Rectangle 9"/>
          <p:cNvSpPr>
            <a:spLocks noChangeArrowheads="1"/>
          </p:cNvSpPr>
          <p:nvPr/>
        </p:nvSpPr>
        <p:spPr bwMode="auto">
          <a:xfrm>
            <a:off x="2137663" y="5339317"/>
            <a:ext cx="152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përkatësisht</a:t>
            </a:r>
            <a:endParaRPr kumimoji="0" lang="de-DE"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11"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10" name="Object 10"/>
          <p:cNvGraphicFramePr>
            <a:graphicFrameLocks noChangeAspect="1"/>
          </p:cNvGraphicFramePr>
          <p:nvPr/>
        </p:nvGraphicFramePr>
        <p:xfrm>
          <a:off x="533399" y="5867400"/>
          <a:ext cx="1477108" cy="800100"/>
        </p:xfrm>
        <a:graphic>
          <a:graphicData uri="http://schemas.openxmlformats.org/presentationml/2006/ole">
            <mc:AlternateContent xmlns:mc="http://schemas.openxmlformats.org/markup-compatibility/2006">
              <mc:Choice xmlns:v="urn:schemas-microsoft-com:vml" Requires="v">
                <p:oleObj spid="_x0000_s51254" name="Equation" r:id="rId9" imgW="914400" imgH="495300" progId="Equation.3">
                  <p:embed/>
                </p:oleObj>
              </mc:Choice>
              <mc:Fallback>
                <p:oleObj name="Equation" r:id="rId9" imgW="914400" imgH="495300"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399" y="5867400"/>
                        <a:ext cx="1477108"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 name="Title 1"/>
          <p:cNvSpPr>
            <a:spLocks noGrp="1"/>
          </p:cNvSpPr>
          <p:nvPr>
            <p:ph type="title"/>
          </p:nvPr>
        </p:nvSpPr>
        <p:spPr>
          <a:xfrm>
            <a:off x="457200" y="274638"/>
            <a:ext cx="8229600" cy="1143000"/>
          </a:xfrm>
        </p:spPr>
        <p:txBody>
          <a:bodyPr>
            <a:normAutofit fontScale="90000"/>
          </a:bodyPr>
          <a:lstStyle/>
          <a:p>
            <a:r>
              <a:rPr lang="en-US" b="1" dirty="0" err="1" smtClean="0"/>
              <a:t>Ekuacioni</a:t>
            </a:r>
            <a:r>
              <a:rPr lang="en-US" b="1" dirty="0" smtClean="0"/>
              <a:t> </a:t>
            </a:r>
            <a:r>
              <a:rPr lang="en-US" b="1" dirty="0" err="1" smtClean="0"/>
              <a:t>i</a:t>
            </a:r>
            <a:r>
              <a:rPr lang="en-US" b="1" dirty="0" smtClean="0"/>
              <a:t> </a:t>
            </a:r>
            <a:r>
              <a:rPr lang="en-US" b="1" dirty="0" err="1" smtClean="0"/>
              <a:t>lëvizjes</a:t>
            </a:r>
            <a:r>
              <a:rPr lang="en-US" b="1" dirty="0" smtClean="0"/>
              <a:t> </a:t>
            </a:r>
            <a:r>
              <a:rPr lang="en-US" b="1" dirty="0" err="1" smtClean="0"/>
              <a:t>së</a:t>
            </a:r>
            <a:r>
              <a:rPr lang="en-US" b="1" dirty="0" smtClean="0"/>
              <a:t> </a:t>
            </a:r>
            <a:r>
              <a:rPr lang="en-US" b="1" dirty="0" err="1" smtClean="0"/>
              <a:t>makinës</a:t>
            </a:r>
            <a:r>
              <a:rPr lang="en-US" b="1" dirty="0" smtClean="0"/>
              <a:t> </a:t>
            </a:r>
            <a:r>
              <a:rPr lang="en-US" b="1" dirty="0" err="1" smtClean="0"/>
              <a:t>ose</a:t>
            </a:r>
            <a:r>
              <a:rPr lang="en-US" b="1" dirty="0" smtClean="0"/>
              <a:t> </a:t>
            </a:r>
            <a:r>
              <a:rPr lang="en-US" b="1" dirty="0" err="1" smtClean="0"/>
              <a:t>mekanizmit</a:t>
            </a:r>
            <a:endParaRPr lang="en-US" dirty="0"/>
          </a:p>
        </p:txBody>
      </p:sp>
      <p:sp>
        <p:nvSpPr>
          <p:cNvPr id="9" name="Rectangle 8"/>
          <p:cNvSpPr/>
          <p:nvPr/>
        </p:nvSpPr>
        <p:spPr>
          <a:xfrm>
            <a:off x="304800" y="1600200"/>
            <a:ext cx="8534400" cy="5062924"/>
          </a:xfrm>
          <a:prstGeom prst="rect">
            <a:avLst/>
          </a:prstGeom>
        </p:spPr>
        <p:txBody>
          <a:bodyPr wrap="square">
            <a:spAutoFit/>
          </a:bodyPr>
          <a:lstStyle/>
          <a:p>
            <a:r>
              <a:rPr lang="de-DE" sz="1900" dirty="0" smtClean="0"/>
              <a:t>Me termin </a:t>
            </a:r>
            <a:r>
              <a:rPr lang="de-DE" sz="1900" b="1" dirty="0" smtClean="0">
                <a:solidFill>
                  <a:srgbClr val="FF0000"/>
                </a:solidFill>
              </a:rPr>
              <a:t>makinë agregate </a:t>
            </a:r>
            <a:r>
              <a:rPr lang="de-DE" sz="1900" dirty="0" smtClean="0"/>
              <a:t>kuptohet bashkësia e makinës motor, e transmisionit dhe e makinës punuese. Si shembuj të makinës agregate mund të përmendim: </a:t>
            </a:r>
            <a:r>
              <a:rPr lang="de-DE" sz="1900" b="1" dirty="0" smtClean="0"/>
              <a:t>motorin me djegie të brendshme </a:t>
            </a:r>
            <a:r>
              <a:rPr lang="de-DE" sz="1900" dirty="0" smtClean="0"/>
              <a:t>të lidhur me një transmision me një pompë me piston ose me një gjenerator të rrymës elektrike; </a:t>
            </a:r>
            <a:r>
              <a:rPr lang="de-DE" sz="1900" b="1" dirty="0" smtClean="0"/>
              <a:t>motorin elektrik </a:t>
            </a:r>
            <a:r>
              <a:rPr lang="de-DE" sz="1900" dirty="0" smtClean="0"/>
              <a:t>të lidhur me transmision me një presë mekanike ose me një pompë rotative etj. Këta shembuj  dhe të tjerë tregojnë se forcat ose momentet lëvizëse dhe të rezistencës mund të jenë funksione të këndit të rrotullimit, të shpejtësisë këndore të hallkës së reduktimit, të kohës ose të kombinimeve të tyre. </a:t>
            </a:r>
            <a:r>
              <a:rPr lang="en-US" sz="1900" dirty="0" smtClean="0"/>
              <a:t>Po </a:t>
            </a:r>
            <a:r>
              <a:rPr lang="en-US" sz="1900" dirty="0" err="1" smtClean="0"/>
              <a:t>ashtu</a:t>
            </a:r>
            <a:r>
              <a:rPr lang="en-US" sz="1900" dirty="0" smtClean="0"/>
              <a:t>,</a:t>
            </a:r>
            <a:r>
              <a:rPr lang="en-US" sz="1900" i="1" dirty="0" smtClean="0"/>
              <a:t> </a:t>
            </a:r>
            <a:r>
              <a:rPr lang="en-US" sz="1900" i="1" dirty="0" err="1" smtClean="0"/>
              <a:t>I</a:t>
            </a:r>
            <a:r>
              <a:rPr lang="en-US" sz="1900" i="1" baseline="-25000" dirty="0" err="1" smtClean="0"/>
              <a:t>r</a:t>
            </a:r>
            <a:r>
              <a:rPr lang="en-US" sz="1900" i="1" dirty="0" smtClean="0"/>
              <a:t> </a:t>
            </a:r>
            <a:r>
              <a:rPr lang="en-US" sz="1900" dirty="0" err="1" smtClean="0"/>
              <a:t>mund</a:t>
            </a:r>
            <a:r>
              <a:rPr lang="en-US" sz="1900" dirty="0" smtClean="0"/>
              <a:t> </a:t>
            </a:r>
            <a:r>
              <a:rPr lang="en-US" sz="1900" dirty="0" err="1" smtClean="0"/>
              <a:t>të</a:t>
            </a:r>
            <a:r>
              <a:rPr lang="en-US" sz="1900" dirty="0" smtClean="0"/>
              <a:t> </a:t>
            </a:r>
            <a:r>
              <a:rPr lang="en-US" sz="1900" dirty="0" err="1" smtClean="0"/>
              <a:t>jetë</a:t>
            </a:r>
            <a:r>
              <a:rPr lang="en-US" sz="1900" dirty="0" smtClean="0"/>
              <a:t> </a:t>
            </a:r>
            <a:r>
              <a:rPr lang="en-US" sz="1900" dirty="0" err="1" smtClean="0"/>
              <a:t>konstant</a:t>
            </a:r>
            <a:r>
              <a:rPr lang="en-US" sz="1900" dirty="0" smtClean="0"/>
              <a:t> </a:t>
            </a:r>
            <a:r>
              <a:rPr lang="en-US" sz="1900" dirty="0" err="1" smtClean="0"/>
              <a:t>ose</a:t>
            </a:r>
            <a:r>
              <a:rPr lang="en-US" sz="1900" dirty="0" smtClean="0"/>
              <a:t> </a:t>
            </a:r>
            <a:r>
              <a:rPr lang="en-US" sz="1900" dirty="0" err="1" smtClean="0"/>
              <a:t>funksion</a:t>
            </a:r>
            <a:r>
              <a:rPr lang="en-US" sz="1900" dirty="0" smtClean="0"/>
              <a:t> </a:t>
            </a:r>
            <a:r>
              <a:rPr lang="en-US" sz="1900" dirty="0" err="1" smtClean="0"/>
              <a:t>i</a:t>
            </a:r>
            <a:r>
              <a:rPr lang="en-US" sz="1900" dirty="0" smtClean="0"/>
              <a:t> </a:t>
            </a:r>
            <a:r>
              <a:rPr lang="en-US" sz="1900" dirty="0" err="1" smtClean="0"/>
              <a:t>pozicionit</a:t>
            </a:r>
            <a:r>
              <a:rPr lang="en-US" sz="1900" dirty="0" smtClean="0"/>
              <a:t>.</a:t>
            </a:r>
          </a:p>
          <a:p>
            <a:r>
              <a:rPr lang="en-US" sz="1900" dirty="0" err="1" smtClean="0"/>
              <a:t>Kështu</a:t>
            </a:r>
            <a:r>
              <a:rPr lang="en-US" sz="1900" dirty="0" smtClean="0"/>
              <a:t>, </a:t>
            </a:r>
            <a:r>
              <a:rPr lang="en-US" sz="1900" dirty="0" err="1" smtClean="0"/>
              <a:t>studimi</a:t>
            </a:r>
            <a:r>
              <a:rPr lang="en-US" sz="1900" dirty="0" smtClean="0"/>
              <a:t> </a:t>
            </a:r>
            <a:r>
              <a:rPr lang="en-US" sz="1900" dirty="0" err="1" smtClean="0"/>
              <a:t>i</a:t>
            </a:r>
            <a:r>
              <a:rPr lang="en-US" sz="1900" dirty="0" smtClean="0"/>
              <a:t> </a:t>
            </a:r>
            <a:r>
              <a:rPr lang="en-US" sz="1900" b="1" dirty="0" err="1" smtClean="0"/>
              <a:t>makinës</a:t>
            </a:r>
            <a:r>
              <a:rPr lang="en-US" sz="1900" b="1" dirty="0" smtClean="0"/>
              <a:t> </a:t>
            </a:r>
            <a:r>
              <a:rPr lang="en-US" sz="1900" b="1" dirty="0" err="1" smtClean="0"/>
              <a:t>agregate</a:t>
            </a:r>
            <a:r>
              <a:rPr lang="en-US" sz="1900" b="1" dirty="0" smtClean="0"/>
              <a:t> </a:t>
            </a:r>
            <a:r>
              <a:rPr lang="en-US" sz="1900" dirty="0" smtClean="0"/>
              <a:t>(</a:t>
            </a:r>
            <a:r>
              <a:rPr lang="en-US" sz="1900" dirty="0" err="1" smtClean="0"/>
              <a:t>më</a:t>
            </a:r>
            <a:r>
              <a:rPr lang="en-US" sz="1900" dirty="0" smtClean="0"/>
              <a:t> </a:t>
            </a:r>
            <a:r>
              <a:rPr lang="en-US" sz="1900" dirty="0" err="1" smtClean="0"/>
              <a:t>tej</a:t>
            </a:r>
            <a:r>
              <a:rPr lang="en-US" sz="1900" dirty="0" smtClean="0"/>
              <a:t> </a:t>
            </a:r>
            <a:r>
              <a:rPr lang="en-US" sz="1900" dirty="0" err="1" smtClean="0"/>
              <a:t>nuk</a:t>
            </a:r>
            <a:r>
              <a:rPr lang="en-US" sz="1900" dirty="0" smtClean="0"/>
              <a:t> do </a:t>
            </a:r>
            <a:r>
              <a:rPr lang="en-US" sz="1900" dirty="0" err="1" smtClean="0"/>
              <a:t>të</a:t>
            </a:r>
            <a:r>
              <a:rPr lang="en-US" sz="1900" dirty="0" smtClean="0"/>
              <a:t> </a:t>
            </a:r>
            <a:r>
              <a:rPr lang="en-US" sz="1900" dirty="0" err="1" smtClean="0"/>
              <a:t>përmendim</a:t>
            </a:r>
            <a:r>
              <a:rPr lang="en-US" sz="1900" dirty="0" smtClean="0"/>
              <a:t> </a:t>
            </a:r>
            <a:r>
              <a:rPr lang="en-US" sz="1900" dirty="0" err="1" smtClean="0"/>
              <a:t>fjalën</a:t>
            </a:r>
            <a:r>
              <a:rPr lang="en-US" sz="1900" dirty="0" smtClean="0"/>
              <a:t> </a:t>
            </a:r>
            <a:r>
              <a:rPr lang="en-US" sz="1900" dirty="0" err="1" smtClean="0"/>
              <a:t>agregate</a:t>
            </a:r>
            <a:r>
              <a:rPr lang="en-US" sz="1900" dirty="0" smtClean="0"/>
              <a:t>), </a:t>
            </a:r>
            <a:r>
              <a:rPr lang="en-US" sz="1900" dirty="0" err="1" smtClean="0"/>
              <a:t>reduktohet</a:t>
            </a:r>
            <a:r>
              <a:rPr lang="en-US" sz="1900" dirty="0" smtClean="0"/>
              <a:t> </a:t>
            </a:r>
            <a:r>
              <a:rPr lang="en-US" sz="1900" dirty="0" err="1" smtClean="0"/>
              <a:t>në</a:t>
            </a:r>
            <a:r>
              <a:rPr lang="en-US" sz="1900" dirty="0" smtClean="0"/>
              <a:t> </a:t>
            </a:r>
            <a:r>
              <a:rPr lang="en-US" sz="1900" dirty="0" err="1" smtClean="0"/>
              <a:t>studimin</a:t>
            </a:r>
            <a:r>
              <a:rPr lang="en-US" sz="1900" dirty="0" smtClean="0"/>
              <a:t> e </a:t>
            </a:r>
            <a:r>
              <a:rPr lang="en-US" sz="1900" dirty="0" err="1" smtClean="0"/>
              <a:t>lëvizjes</a:t>
            </a:r>
            <a:r>
              <a:rPr lang="en-US" sz="1900" dirty="0" smtClean="0"/>
              <a:t> </a:t>
            </a:r>
            <a:r>
              <a:rPr lang="en-US" sz="1900" dirty="0" err="1" smtClean="0"/>
              <a:t>së</a:t>
            </a:r>
            <a:r>
              <a:rPr lang="en-US" sz="1900" dirty="0" smtClean="0"/>
              <a:t> </a:t>
            </a:r>
            <a:r>
              <a:rPr lang="en-US" sz="1900" dirty="0" err="1" smtClean="0"/>
              <a:t>hallkës</a:t>
            </a:r>
            <a:r>
              <a:rPr lang="en-US" sz="1900" dirty="0" smtClean="0"/>
              <a:t> </a:t>
            </a:r>
            <a:r>
              <a:rPr lang="en-US" sz="1900" dirty="0" err="1" smtClean="0"/>
              <a:t>së</a:t>
            </a:r>
            <a:r>
              <a:rPr lang="en-US" sz="1900" dirty="0" smtClean="0"/>
              <a:t> </a:t>
            </a:r>
            <a:r>
              <a:rPr lang="en-US" sz="1900" dirty="0" err="1" smtClean="0"/>
              <a:t>reduktimit</a:t>
            </a:r>
            <a:r>
              <a:rPr lang="en-US" sz="1900" dirty="0" smtClean="0"/>
              <a:t>, e </a:t>
            </a:r>
            <a:r>
              <a:rPr lang="en-US" sz="1900" dirty="0" err="1" smtClean="0"/>
              <a:t>cila</a:t>
            </a:r>
            <a:r>
              <a:rPr lang="en-US" sz="1900" dirty="0" smtClean="0"/>
              <a:t> </a:t>
            </a:r>
            <a:r>
              <a:rPr lang="en-US" sz="1900" dirty="0" err="1" smtClean="0"/>
              <a:t>ndodhet</a:t>
            </a:r>
            <a:r>
              <a:rPr lang="en-US" sz="1900" dirty="0" smtClean="0"/>
              <a:t> </a:t>
            </a:r>
            <a:r>
              <a:rPr lang="en-US" sz="1900" dirty="0" err="1" smtClean="0"/>
              <a:t>nën</a:t>
            </a:r>
            <a:r>
              <a:rPr lang="en-US" sz="1900" dirty="0" smtClean="0"/>
              <a:t> </a:t>
            </a:r>
            <a:r>
              <a:rPr lang="en-US" sz="1900" dirty="0" err="1" smtClean="0"/>
              <a:t>veprimin</a:t>
            </a:r>
            <a:r>
              <a:rPr lang="en-US" sz="1900" dirty="0" smtClean="0"/>
              <a:t> e </a:t>
            </a:r>
            <a:r>
              <a:rPr lang="en-US" sz="1900" dirty="0" err="1" smtClean="0"/>
              <a:t>momentit</a:t>
            </a:r>
            <a:r>
              <a:rPr lang="en-US" sz="1900" dirty="0" smtClean="0"/>
              <a:t> </a:t>
            </a:r>
            <a:r>
              <a:rPr lang="en-US" sz="1900" dirty="0" err="1" smtClean="0"/>
              <a:t>të</a:t>
            </a:r>
            <a:r>
              <a:rPr lang="en-US" sz="1900" dirty="0" smtClean="0"/>
              <a:t> </a:t>
            </a:r>
            <a:r>
              <a:rPr lang="en-US" sz="1900" dirty="0" err="1" smtClean="0"/>
              <a:t>reduktuar</a:t>
            </a:r>
            <a:r>
              <a:rPr lang="en-US" sz="1900" dirty="0" smtClean="0"/>
              <a:t> </a:t>
            </a:r>
            <a:r>
              <a:rPr lang="en-US" sz="1900" dirty="0" err="1" smtClean="0"/>
              <a:t>motorik</a:t>
            </a:r>
            <a:r>
              <a:rPr lang="en-US" sz="1900" dirty="0" smtClean="0"/>
              <a:t> </a:t>
            </a:r>
            <a:r>
              <a:rPr lang="en-US" sz="1900" i="1" dirty="0" smtClean="0"/>
              <a:t>M</a:t>
            </a:r>
            <a:r>
              <a:rPr lang="en-US" sz="1900" i="1" baseline="-25000" dirty="0" smtClean="0"/>
              <a:t>m</a:t>
            </a:r>
            <a:r>
              <a:rPr lang="en-US" sz="1900" i="1" dirty="0" smtClean="0"/>
              <a:t> </a:t>
            </a:r>
            <a:r>
              <a:rPr lang="en-US" sz="1900" dirty="0" err="1" smtClean="0"/>
              <a:t>dhe</a:t>
            </a:r>
            <a:r>
              <a:rPr lang="en-US" sz="1900" dirty="0" smtClean="0"/>
              <a:t> </a:t>
            </a:r>
            <a:r>
              <a:rPr lang="en-US" sz="1900" dirty="0" err="1" smtClean="0"/>
              <a:t>të</a:t>
            </a:r>
            <a:r>
              <a:rPr lang="en-US" sz="1900" dirty="0" smtClean="0"/>
              <a:t> </a:t>
            </a:r>
            <a:r>
              <a:rPr lang="en-US" sz="1900" dirty="0" err="1" smtClean="0"/>
              <a:t>momentit</a:t>
            </a:r>
            <a:r>
              <a:rPr lang="en-US" sz="1900" dirty="0" smtClean="0"/>
              <a:t> </a:t>
            </a:r>
            <a:r>
              <a:rPr lang="en-US" sz="1900" dirty="0" err="1" smtClean="0"/>
              <a:t>të</a:t>
            </a:r>
            <a:r>
              <a:rPr lang="en-US" sz="1900" dirty="0" smtClean="0"/>
              <a:t> </a:t>
            </a:r>
            <a:r>
              <a:rPr lang="en-US" sz="1900" dirty="0" err="1" smtClean="0"/>
              <a:t>reduktuar</a:t>
            </a:r>
            <a:r>
              <a:rPr lang="en-US" sz="1900" dirty="0" smtClean="0"/>
              <a:t> </a:t>
            </a:r>
            <a:r>
              <a:rPr lang="en-US" sz="1900" dirty="0" err="1" smtClean="0"/>
              <a:t>të</a:t>
            </a:r>
            <a:r>
              <a:rPr lang="en-US" sz="1900" dirty="0" smtClean="0"/>
              <a:t> </a:t>
            </a:r>
            <a:r>
              <a:rPr lang="en-US" sz="1900" dirty="0" err="1" smtClean="0"/>
              <a:t>rezistencës</a:t>
            </a:r>
            <a:r>
              <a:rPr lang="en-US" sz="1900" dirty="0" smtClean="0"/>
              <a:t> </a:t>
            </a:r>
            <a:r>
              <a:rPr lang="en-US" sz="1900" i="1" dirty="0" err="1" smtClean="0"/>
              <a:t>M</a:t>
            </a:r>
            <a:r>
              <a:rPr lang="en-US" sz="1900" i="1" baseline="-25000" dirty="0" err="1" smtClean="0"/>
              <a:t>rez</a:t>
            </a:r>
            <a:r>
              <a:rPr lang="en-US" sz="1900" i="1" dirty="0" smtClean="0"/>
              <a:t> </a:t>
            </a:r>
            <a:r>
              <a:rPr lang="en-US" sz="1900" dirty="0" err="1" smtClean="0"/>
              <a:t>dhe</a:t>
            </a:r>
            <a:r>
              <a:rPr lang="en-US" sz="1900" dirty="0" smtClean="0"/>
              <a:t> </a:t>
            </a:r>
            <a:r>
              <a:rPr lang="en-US" sz="1900" dirty="0" err="1" smtClean="0"/>
              <a:t>që</a:t>
            </a:r>
            <a:r>
              <a:rPr lang="en-US" sz="1900" dirty="0" smtClean="0"/>
              <a:t> ka </a:t>
            </a:r>
            <a:r>
              <a:rPr lang="en-US" sz="1900" dirty="0" err="1" smtClean="0"/>
              <a:t>një</a:t>
            </a:r>
            <a:r>
              <a:rPr lang="en-US" sz="1900" dirty="0" smtClean="0"/>
              <a:t> moment </a:t>
            </a:r>
            <a:r>
              <a:rPr lang="en-US" sz="1900" dirty="0" err="1" smtClean="0"/>
              <a:t>inercisë</a:t>
            </a:r>
            <a:r>
              <a:rPr lang="en-US" sz="1900" dirty="0" smtClean="0"/>
              <a:t> </a:t>
            </a:r>
            <a:r>
              <a:rPr lang="en-US" sz="1900" i="1" dirty="0" smtClean="0"/>
              <a:t>I</a:t>
            </a:r>
            <a:r>
              <a:rPr lang="en-US" sz="1900" i="1" baseline="-25000" dirty="0" smtClean="0"/>
              <a:t>r</a:t>
            </a:r>
            <a:r>
              <a:rPr lang="en-US" sz="1900" dirty="0" smtClean="0"/>
              <a:t>.</a:t>
            </a:r>
          </a:p>
          <a:p>
            <a:r>
              <a:rPr lang="en-US" sz="1900" b="1" dirty="0" err="1" smtClean="0"/>
              <a:t>Energjia</a:t>
            </a:r>
            <a:r>
              <a:rPr lang="en-US" sz="1900" b="1" dirty="0" smtClean="0"/>
              <a:t> </a:t>
            </a:r>
            <a:r>
              <a:rPr lang="en-US" sz="1900" b="1" dirty="0" err="1" smtClean="0"/>
              <a:t>kinetike</a:t>
            </a:r>
            <a:r>
              <a:rPr lang="en-US" sz="1900" b="1" dirty="0" smtClean="0"/>
              <a:t> e </a:t>
            </a:r>
            <a:r>
              <a:rPr lang="en-US" sz="1900" b="1" dirty="0" err="1" smtClean="0"/>
              <a:t>makinës</a:t>
            </a:r>
            <a:r>
              <a:rPr lang="en-US" sz="1900" b="1" dirty="0" smtClean="0"/>
              <a:t> </a:t>
            </a:r>
            <a:r>
              <a:rPr lang="en-US" sz="1900" b="1" dirty="0" err="1" smtClean="0"/>
              <a:t>ose</a:t>
            </a:r>
            <a:r>
              <a:rPr lang="en-US" sz="1900" b="1" dirty="0" smtClean="0"/>
              <a:t> e </a:t>
            </a:r>
            <a:r>
              <a:rPr lang="en-US" sz="1900" b="1" dirty="0" err="1" smtClean="0"/>
              <a:t>mekanizmit</a:t>
            </a:r>
            <a:r>
              <a:rPr lang="en-US" sz="1900" b="1" dirty="0" smtClean="0"/>
              <a:t> </a:t>
            </a:r>
            <a:r>
              <a:rPr lang="en-US" sz="1900" dirty="0" err="1" smtClean="0"/>
              <a:t>mund</a:t>
            </a:r>
            <a:r>
              <a:rPr lang="en-US" sz="1900" dirty="0" smtClean="0"/>
              <a:t> </a:t>
            </a:r>
            <a:r>
              <a:rPr lang="en-US" sz="1900" dirty="0" err="1" smtClean="0"/>
              <a:t>të</a:t>
            </a:r>
            <a:r>
              <a:rPr lang="en-US" sz="1900" dirty="0" smtClean="0"/>
              <a:t> </a:t>
            </a:r>
            <a:r>
              <a:rPr lang="en-US" sz="1900" dirty="0" err="1" smtClean="0"/>
              <a:t>shprehet</a:t>
            </a:r>
            <a:r>
              <a:rPr lang="en-US" sz="1900" dirty="0" smtClean="0"/>
              <a:t> me </a:t>
            </a:r>
            <a:r>
              <a:rPr lang="en-US" sz="1900" dirty="0" err="1" smtClean="0"/>
              <a:t>anë</a:t>
            </a:r>
            <a:r>
              <a:rPr lang="en-US" sz="1900" dirty="0" smtClean="0"/>
              <a:t> </a:t>
            </a:r>
            <a:r>
              <a:rPr lang="en-US" sz="1900" dirty="0" err="1" smtClean="0"/>
              <a:t>të</a:t>
            </a:r>
            <a:r>
              <a:rPr lang="en-US" sz="1900" dirty="0" smtClean="0"/>
              <a:t> </a:t>
            </a:r>
            <a:r>
              <a:rPr lang="en-US" sz="1900" dirty="0" err="1" smtClean="0"/>
              <a:t>energjisë</a:t>
            </a:r>
            <a:r>
              <a:rPr lang="en-US" sz="1900" dirty="0" smtClean="0"/>
              <a:t> </a:t>
            </a:r>
            <a:r>
              <a:rPr lang="en-US" sz="1900" dirty="0" err="1" smtClean="0"/>
              <a:t>kinetike</a:t>
            </a:r>
            <a:r>
              <a:rPr lang="en-US" sz="1900" dirty="0" smtClean="0"/>
              <a:t> </a:t>
            </a:r>
            <a:r>
              <a:rPr lang="en-US" sz="1900" dirty="0" err="1" smtClean="0"/>
              <a:t>të</a:t>
            </a:r>
            <a:r>
              <a:rPr lang="en-US" sz="1900" dirty="0" smtClean="0"/>
              <a:t> </a:t>
            </a:r>
            <a:r>
              <a:rPr lang="en-US" sz="1900" dirty="0" err="1" smtClean="0"/>
              <a:t>masës</a:t>
            </a:r>
            <a:r>
              <a:rPr lang="en-US" sz="1900" dirty="0" smtClean="0"/>
              <a:t> </a:t>
            </a:r>
            <a:r>
              <a:rPr lang="en-US" sz="1900" dirty="0" err="1" smtClean="0"/>
              <a:t>së</a:t>
            </a:r>
            <a:r>
              <a:rPr lang="en-US" sz="1900" dirty="0" smtClean="0"/>
              <a:t> </a:t>
            </a:r>
            <a:r>
              <a:rPr lang="en-US" sz="1900" dirty="0" err="1" smtClean="0"/>
              <a:t>reduktuar</a:t>
            </a:r>
            <a:r>
              <a:rPr lang="en-US" sz="1900" dirty="0" smtClean="0"/>
              <a:t> (</a:t>
            </a:r>
            <a:r>
              <a:rPr lang="en-US" sz="1900" dirty="0" err="1" smtClean="0"/>
              <a:t>ose</a:t>
            </a:r>
            <a:r>
              <a:rPr lang="en-US" sz="1900" dirty="0" smtClean="0"/>
              <a:t> </a:t>
            </a:r>
            <a:r>
              <a:rPr lang="en-US" sz="1900" dirty="0" err="1" smtClean="0"/>
              <a:t>momentit</a:t>
            </a:r>
            <a:r>
              <a:rPr lang="en-US" sz="1900" dirty="0" smtClean="0"/>
              <a:t> </a:t>
            </a:r>
            <a:r>
              <a:rPr lang="en-US" sz="1900" dirty="0" err="1" smtClean="0"/>
              <a:t>të</a:t>
            </a:r>
            <a:r>
              <a:rPr lang="en-US" sz="1900" dirty="0" smtClean="0"/>
              <a:t> </a:t>
            </a:r>
            <a:r>
              <a:rPr lang="en-US" sz="1900" dirty="0" err="1" smtClean="0"/>
              <a:t>reduktuar</a:t>
            </a:r>
            <a:r>
              <a:rPr lang="en-US" sz="1900" dirty="0" smtClean="0"/>
              <a:t> </a:t>
            </a:r>
            <a:r>
              <a:rPr lang="en-US" sz="1900" dirty="0" err="1" smtClean="0"/>
              <a:t>të</a:t>
            </a:r>
            <a:r>
              <a:rPr lang="en-US" sz="1900" dirty="0" smtClean="0"/>
              <a:t> </a:t>
            </a:r>
            <a:r>
              <a:rPr lang="en-US" sz="1900" dirty="0" err="1" smtClean="0"/>
              <a:t>inercisë</a:t>
            </a:r>
            <a:r>
              <a:rPr lang="en-US" sz="1900" dirty="0" smtClean="0"/>
              <a:t>),  </a:t>
            </a:r>
            <a:r>
              <a:rPr lang="en-US" sz="1900" dirty="0" err="1" smtClean="0"/>
              <a:t>ndërsa</a:t>
            </a:r>
            <a:r>
              <a:rPr lang="en-US" sz="1900" dirty="0" smtClean="0"/>
              <a:t> </a:t>
            </a:r>
            <a:r>
              <a:rPr lang="en-US" sz="1900" b="1" dirty="0" err="1" smtClean="0"/>
              <a:t>puna</a:t>
            </a:r>
            <a:r>
              <a:rPr lang="en-US" sz="1900" b="1" dirty="0" smtClean="0"/>
              <a:t> e </a:t>
            </a:r>
            <a:r>
              <a:rPr lang="en-US" sz="1900" b="1" dirty="0" err="1" smtClean="0"/>
              <a:t>të</a:t>
            </a:r>
            <a:r>
              <a:rPr lang="en-US" sz="1900" b="1" dirty="0" smtClean="0"/>
              <a:t> </a:t>
            </a:r>
            <a:r>
              <a:rPr lang="en-US" sz="1900" b="1" dirty="0" err="1" smtClean="0"/>
              <a:t>gjitha</a:t>
            </a:r>
            <a:r>
              <a:rPr lang="en-US" sz="1900" b="1" dirty="0" smtClean="0"/>
              <a:t> </a:t>
            </a:r>
            <a:r>
              <a:rPr lang="en-US" sz="1900" b="1" dirty="0" err="1" smtClean="0"/>
              <a:t>forcave</a:t>
            </a:r>
            <a:r>
              <a:rPr lang="en-US" sz="1900" dirty="0" smtClean="0"/>
              <a:t> me </a:t>
            </a:r>
            <a:r>
              <a:rPr lang="en-US" sz="1900" dirty="0" err="1" smtClean="0"/>
              <a:t>anë</a:t>
            </a:r>
            <a:r>
              <a:rPr lang="en-US" sz="1900" dirty="0" smtClean="0"/>
              <a:t> </a:t>
            </a:r>
            <a:r>
              <a:rPr lang="en-US" sz="1900" dirty="0" err="1" smtClean="0"/>
              <a:t>të</a:t>
            </a:r>
            <a:r>
              <a:rPr lang="en-US" sz="1900" dirty="0" smtClean="0"/>
              <a:t> </a:t>
            </a:r>
            <a:r>
              <a:rPr lang="en-US" sz="1900" dirty="0" err="1" smtClean="0"/>
              <a:t>forcës</a:t>
            </a:r>
            <a:r>
              <a:rPr lang="en-US" sz="1900" dirty="0" smtClean="0"/>
              <a:t> </a:t>
            </a:r>
            <a:r>
              <a:rPr lang="en-US" sz="1900" dirty="0" err="1" smtClean="0"/>
              <a:t>reduktuese</a:t>
            </a:r>
            <a:r>
              <a:rPr lang="en-US" sz="1900" dirty="0" smtClean="0"/>
              <a:t> (</a:t>
            </a:r>
            <a:r>
              <a:rPr lang="en-US" sz="1900" dirty="0" err="1" smtClean="0"/>
              <a:t>ose</a:t>
            </a:r>
            <a:r>
              <a:rPr lang="en-US" sz="1900" dirty="0" smtClean="0"/>
              <a:t> </a:t>
            </a:r>
            <a:r>
              <a:rPr lang="en-US" sz="1900" dirty="0" err="1" smtClean="0"/>
              <a:t>momentit</a:t>
            </a:r>
            <a:r>
              <a:rPr lang="en-US" sz="1900" dirty="0" smtClean="0"/>
              <a:t> </a:t>
            </a:r>
            <a:r>
              <a:rPr lang="en-US" sz="1900" dirty="0" err="1" smtClean="0"/>
              <a:t>të</a:t>
            </a:r>
            <a:r>
              <a:rPr lang="en-US" sz="1900" dirty="0" smtClean="0"/>
              <a:t> </a:t>
            </a:r>
            <a:r>
              <a:rPr lang="en-US" sz="1900" dirty="0" err="1" smtClean="0"/>
              <a:t>reduktuar</a:t>
            </a:r>
            <a:r>
              <a:rPr lang="en-US" sz="1900" dirty="0" smtClean="0"/>
              <a:t>). </a:t>
            </a:r>
            <a:r>
              <a:rPr lang="de-DE" sz="1900" dirty="0" smtClean="0"/>
              <a:t>Atëherë, ekuacioni merr formën:</a:t>
            </a:r>
            <a:endParaRPr lang="en-US" sz="19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Ekuacioni</a:t>
            </a:r>
            <a:r>
              <a:rPr lang="en-US" b="1" dirty="0" smtClean="0"/>
              <a:t> </a:t>
            </a:r>
            <a:r>
              <a:rPr lang="en-US" b="1" dirty="0" err="1" smtClean="0"/>
              <a:t>i</a:t>
            </a:r>
            <a:r>
              <a:rPr lang="en-US" b="1" dirty="0" smtClean="0"/>
              <a:t> </a:t>
            </a:r>
            <a:r>
              <a:rPr lang="en-US" b="1" dirty="0" err="1" smtClean="0"/>
              <a:t>lëvizjes</a:t>
            </a:r>
            <a:r>
              <a:rPr lang="en-US" b="1" dirty="0" smtClean="0"/>
              <a:t> </a:t>
            </a:r>
            <a:r>
              <a:rPr lang="en-US" b="1" dirty="0" err="1" smtClean="0"/>
              <a:t>së</a:t>
            </a:r>
            <a:r>
              <a:rPr lang="en-US" b="1" dirty="0" smtClean="0"/>
              <a:t> </a:t>
            </a:r>
            <a:r>
              <a:rPr lang="en-US" b="1" dirty="0" err="1" smtClean="0"/>
              <a:t>makinës</a:t>
            </a:r>
            <a:r>
              <a:rPr lang="en-US" b="1" dirty="0" smtClean="0"/>
              <a:t> </a:t>
            </a:r>
            <a:r>
              <a:rPr lang="en-US" b="1" dirty="0" err="1" smtClean="0"/>
              <a:t>ose</a:t>
            </a:r>
            <a:r>
              <a:rPr lang="en-US" b="1" dirty="0" smtClean="0"/>
              <a:t> </a:t>
            </a:r>
            <a:r>
              <a:rPr lang="en-US" b="1" dirty="0" err="1" smtClean="0"/>
              <a:t>mekanizmit</a:t>
            </a:r>
            <a:endParaRPr lang="en-US" dirty="0"/>
          </a:p>
        </p:txBody>
      </p:sp>
      <p:sp>
        <p:nvSpPr>
          <p:cNvPr id="552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5297" name="Object 1"/>
          <p:cNvGraphicFramePr>
            <a:graphicFrameLocks noChangeAspect="1"/>
          </p:cNvGraphicFramePr>
          <p:nvPr/>
        </p:nvGraphicFramePr>
        <p:xfrm>
          <a:off x="1905000" y="1752600"/>
          <a:ext cx="5248275" cy="1104900"/>
        </p:xfrm>
        <a:graphic>
          <a:graphicData uri="http://schemas.openxmlformats.org/presentationml/2006/ole">
            <mc:AlternateContent xmlns:mc="http://schemas.openxmlformats.org/markup-compatibility/2006">
              <mc:Choice xmlns:v="urn:schemas-microsoft-com:vml" Requires="v">
                <p:oleObj spid="_x0000_s55368" name="Equation" r:id="rId3" imgW="1993900" imgH="419100" progId="Equation.3">
                  <p:embed/>
                </p:oleObj>
              </mc:Choice>
              <mc:Fallback>
                <p:oleObj name="Equation" r:id="rId3" imgW="1993900" imgH="4191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752600"/>
                        <a:ext cx="5248275" cy="1104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3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5299" name="Object 3"/>
          <p:cNvGraphicFramePr>
            <a:graphicFrameLocks noChangeAspect="1"/>
          </p:cNvGraphicFramePr>
          <p:nvPr/>
        </p:nvGraphicFramePr>
        <p:xfrm>
          <a:off x="2097088" y="3048000"/>
          <a:ext cx="4187825" cy="957263"/>
        </p:xfrm>
        <a:graphic>
          <a:graphicData uri="http://schemas.openxmlformats.org/presentationml/2006/ole">
            <mc:AlternateContent xmlns:mc="http://schemas.openxmlformats.org/markup-compatibility/2006">
              <mc:Choice xmlns:v="urn:schemas-microsoft-com:vml" Requires="v">
                <p:oleObj spid="_x0000_s55369" name="Equation" r:id="rId5" imgW="1828800" imgH="419040" progId="Equation.3">
                  <p:embed/>
                </p:oleObj>
              </mc:Choice>
              <mc:Fallback>
                <p:oleObj name="Equation" r:id="rId5" imgW="1828800" imgH="419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7088" y="3048000"/>
                        <a:ext cx="4187825" cy="957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30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5301" name="Object 5"/>
          <p:cNvGraphicFramePr>
            <a:graphicFrameLocks noChangeAspect="1"/>
          </p:cNvGraphicFramePr>
          <p:nvPr/>
        </p:nvGraphicFramePr>
        <p:xfrm>
          <a:off x="2002448" y="4114800"/>
          <a:ext cx="1959952" cy="952500"/>
        </p:xfrm>
        <a:graphic>
          <a:graphicData uri="http://schemas.openxmlformats.org/presentationml/2006/ole">
            <mc:AlternateContent xmlns:mc="http://schemas.openxmlformats.org/markup-compatibility/2006">
              <mc:Choice xmlns:v="urn:schemas-microsoft-com:vml" Requires="v">
                <p:oleObj spid="_x0000_s55370" name="Equation" r:id="rId7" imgW="1015559" imgH="495085" progId="Equation.3">
                  <p:embed/>
                </p:oleObj>
              </mc:Choice>
              <mc:Fallback>
                <p:oleObj name="Equation" r:id="rId7" imgW="1015559" imgH="495085"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2448" y="4114800"/>
                        <a:ext cx="1959952"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3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5303" name="Object 7"/>
          <p:cNvGraphicFramePr>
            <a:graphicFrameLocks noChangeAspect="1"/>
          </p:cNvGraphicFramePr>
          <p:nvPr/>
        </p:nvGraphicFramePr>
        <p:xfrm>
          <a:off x="4933950" y="4114800"/>
          <a:ext cx="2189163" cy="990600"/>
        </p:xfrm>
        <a:graphic>
          <a:graphicData uri="http://schemas.openxmlformats.org/presentationml/2006/ole">
            <mc:AlternateContent xmlns:mc="http://schemas.openxmlformats.org/markup-compatibility/2006">
              <mc:Choice xmlns:v="urn:schemas-microsoft-com:vml" Requires="v">
                <p:oleObj spid="_x0000_s55371" name="Equation" r:id="rId9" imgW="1091880" imgH="495000" progId="Equation.3">
                  <p:embed/>
                </p:oleObj>
              </mc:Choice>
              <mc:Fallback>
                <p:oleObj name="Equation" r:id="rId9" imgW="1091880" imgH="49500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33950" y="4114800"/>
                        <a:ext cx="2189163"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30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5305" name="Object 9"/>
          <p:cNvGraphicFramePr>
            <a:graphicFrameLocks noChangeAspect="1"/>
          </p:cNvGraphicFramePr>
          <p:nvPr/>
        </p:nvGraphicFramePr>
        <p:xfrm>
          <a:off x="2071321" y="5295900"/>
          <a:ext cx="2195879" cy="1028700"/>
        </p:xfrm>
        <a:graphic>
          <a:graphicData uri="http://schemas.openxmlformats.org/presentationml/2006/ole">
            <mc:AlternateContent xmlns:mc="http://schemas.openxmlformats.org/markup-compatibility/2006">
              <mc:Choice xmlns:v="urn:schemas-microsoft-com:vml" Requires="v">
                <p:oleObj spid="_x0000_s55372" name="Equation" r:id="rId11" imgW="1054100" imgH="495300" progId="Equation.3">
                  <p:embed/>
                </p:oleObj>
              </mc:Choice>
              <mc:Fallback>
                <p:oleObj name="Equation" r:id="rId11" imgW="1054100" imgH="495300" progId="Equation.3">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71321" y="5295900"/>
                        <a:ext cx="2195879"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7415583" y="5105400"/>
            <a:ext cx="585417" cy="430887"/>
          </a:xfrm>
          <a:prstGeom prst="rect">
            <a:avLst/>
          </a:prstGeom>
          <a:noFill/>
        </p:spPr>
        <p:txBody>
          <a:bodyPr wrap="none" rtlCol="0">
            <a:spAutoFit/>
          </a:bodyPr>
          <a:lstStyle/>
          <a:p>
            <a:r>
              <a:rPr lang="en-US" sz="2200" dirty="0" err="1" smtClean="0"/>
              <a:t>ose</a:t>
            </a:r>
            <a:endParaRPr lang="en-US" sz="2200" dirty="0"/>
          </a:p>
        </p:txBody>
      </p:sp>
      <p:sp>
        <p:nvSpPr>
          <p:cNvPr id="5530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5307" name="Object 11"/>
          <p:cNvGraphicFramePr>
            <a:graphicFrameLocks noChangeAspect="1"/>
          </p:cNvGraphicFramePr>
          <p:nvPr/>
        </p:nvGraphicFramePr>
        <p:xfrm>
          <a:off x="4876800" y="5334000"/>
          <a:ext cx="2343150" cy="990600"/>
        </p:xfrm>
        <a:graphic>
          <a:graphicData uri="http://schemas.openxmlformats.org/presentationml/2006/ole">
            <mc:AlternateContent xmlns:mc="http://schemas.openxmlformats.org/markup-compatibility/2006">
              <mc:Choice xmlns:v="urn:schemas-microsoft-com:vml" Requires="v">
                <p:oleObj spid="_x0000_s55373" name="Equation" r:id="rId13" imgW="1167893" imgH="495085" progId="Equation.3">
                  <p:embed/>
                </p:oleObj>
              </mc:Choice>
              <mc:Fallback>
                <p:oleObj name="Equation" r:id="rId13" imgW="1167893" imgH="495085" progId="Equation.3">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76800" y="5334000"/>
                        <a:ext cx="234315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7772400" y="4419600"/>
            <a:ext cx="442750" cy="369332"/>
          </a:xfrm>
          <a:prstGeom prst="rect">
            <a:avLst/>
          </a:prstGeom>
          <a:noFill/>
        </p:spPr>
        <p:txBody>
          <a:bodyPr wrap="none" rtlCol="0">
            <a:spAutoFit/>
          </a:bodyPr>
          <a:lstStyle/>
          <a:p>
            <a:r>
              <a:rPr lang="en-US" dirty="0" smtClean="0"/>
              <a:t>(1)</a:t>
            </a:r>
            <a:endParaRPr lang="en-US" dirty="0"/>
          </a:p>
        </p:txBody>
      </p:sp>
      <p:sp>
        <p:nvSpPr>
          <p:cNvPr id="17" name="TextBox 16"/>
          <p:cNvSpPr txBox="1"/>
          <p:nvPr/>
        </p:nvSpPr>
        <p:spPr>
          <a:xfrm>
            <a:off x="7786850" y="5802868"/>
            <a:ext cx="442750" cy="369332"/>
          </a:xfrm>
          <a:prstGeom prst="rect">
            <a:avLst/>
          </a:prstGeom>
          <a:noFill/>
        </p:spPr>
        <p:txBody>
          <a:bodyPr wrap="none" rtlCol="0">
            <a:spAutoFit/>
          </a:bodyPr>
          <a:lstStyle/>
          <a:p>
            <a:r>
              <a:rPr lang="en-US" dirty="0" smtClean="0"/>
              <a:t>(2)</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2209800"/>
          </a:xfrm>
        </p:spPr>
        <p:txBody>
          <a:bodyPr>
            <a:normAutofit/>
          </a:bodyPr>
          <a:lstStyle/>
          <a:p>
            <a:pPr algn="ctr">
              <a:buNone/>
            </a:pPr>
            <a:r>
              <a:rPr lang="en-US" sz="6600" b="1" dirty="0" err="1" smtClean="0"/>
              <a:t>Ju</a:t>
            </a:r>
            <a:r>
              <a:rPr lang="en-US" sz="6600" b="1" dirty="0" smtClean="0"/>
              <a:t> </a:t>
            </a:r>
            <a:r>
              <a:rPr lang="en-US" sz="6600" b="1" dirty="0" err="1" smtClean="0"/>
              <a:t>falemnderit</a:t>
            </a:r>
            <a:r>
              <a:rPr lang="en-US" sz="6600" b="1" dirty="0" smtClean="0"/>
              <a:t> !</a:t>
            </a:r>
            <a:endParaRPr lang="en-US" sz="6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de-DE" b="1" dirty="0" smtClean="0"/>
              <a:t>LËVIZJA E  MEKANIZMIT NËN VEPRIMIN E FORCAVE TË DHËNA</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de-DE" dirty="0" smtClean="0"/>
              <a:t>Caktimi i ligjit real të lëvizjes, ka si bazë ekuacionet e lëvizjes së makinës. </a:t>
            </a:r>
            <a:r>
              <a:rPr lang="de-DE" b="1" dirty="0" smtClean="0">
                <a:solidFill>
                  <a:srgbClr val="FF0000"/>
                </a:solidFill>
              </a:rPr>
              <a:t>Për thjeshtësimin e punës është e nevojshme që të gjitha forcat dhe masat e hallkave të mekanizmit reduktohen në një hallkë të vetme</a:t>
            </a:r>
            <a:r>
              <a:rPr lang="de-DE" b="1" dirty="0" smtClean="0"/>
              <a:t>.</a:t>
            </a:r>
            <a:r>
              <a:rPr lang="de-DE" b="1" dirty="0" smtClean="0">
                <a:solidFill>
                  <a:srgbClr val="0070C0"/>
                </a:solidFill>
              </a:rPr>
              <a:t> Reduktimi i forcave dhe i momenteve të forcave </a:t>
            </a:r>
            <a:r>
              <a:rPr lang="de-DE" dirty="0" smtClean="0"/>
              <a:t>bazohet në parimin e zhvendosjeve të mundshme. Zakonisht si </a:t>
            </a:r>
            <a:r>
              <a:rPr lang="de-DE" b="1" dirty="0" smtClean="0"/>
              <a:t>hallkë reduktimi </a:t>
            </a:r>
            <a:r>
              <a:rPr lang="de-DE" dirty="0" smtClean="0"/>
              <a:t>merret </a:t>
            </a:r>
            <a:r>
              <a:rPr lang="de-DE" b="1" dirty="0" smtClean="0">
                <a:solidFill>
                  <a:srgbClr val="FF0000"/>
                </a:solidFill>
              </a:rPr>
              <a:t>hallka udhëheqëse</a:t>
            </a:r>
            <a:r>
              <a:rPr lang="de-DE" dirty="0" smtClean="0"/>
              <a:t>, pasi lëvizja e saj kushtëzon lëvizjen e të gjitha hallkave të tjera. Pikë e reduktimit është pika në hallkën udhëheqëse.</a:t>
            </a:r>
            <a:endParaRPr lang="en-US" dirty="0" smtClean="0"/>
          </a:p>
          <a:p>
            <a:r>
              <a:rPr lang="de-DE" b="1" dirty="0" smtClean="0">
                <a:solidFill>
                  <a:srgbClr val="002060"/>
                </a:solidFill>
              </a:rPr>
              <a:t>Që ekuivalenca të qëndrojë ndërmjet mekanizmit dhe hallkës së reduktimit është e nevojshme që ekuacioni i lëvizjes të jetë i njëjtë ndërmjet këtyre dy sistemeve</a:t>
            </a:r>
            <a:r>
              <a:rPr lang="de-DE" dirty="0" smtClean="0"/>
              <a:t>. Nga kjo ekuivalencë nxjerrim që puna e  forcave vepruese mbi sistemin të jetë e barabartë me punën e forcave që veprojnë  mbi hallkën e reduktimit dhe energjia kinetike e sistemit të jetë e njëjtë me energjinë kinetike të hallkës udhëheqëse.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DETYRAT  KRYESORE TË DINAMIKËS SË  MAKINAVE</a:t>
            </a:r>
            <a:endParaRPr lang="en-US" dirty="0"/>
          </a:p>
        </p:txBody>
      </p:sp>
      <p:sp>
        <p:nvSpPr>
          <p:cNvPr id="3" name="Content Placeholder 2"/>
          <p:cNvSpPr>
            <a:spLocks noGrp="1"/>
          </p:cNvSpPr>
          <p:nvPr>
            <p:ph idx="1"/>
          </p:nvPr>
        </p:nvSpPr>
        <p:spPr>
          <a:xfrm>
            <a:off x="457200" y="1600200"/>
            <a:ext cx="8229600" cy="4572000"/>
          </a:xfrm>
        </p:spPr>
        <p:txBody>
          <a:bodyPr>
            <a:normAutofit fontScale="85000" lnSpcReduction="20000"/>
          </a:bodyPr>
          <a:lstStyle/>
          <a:p>
            <a:r>
              <a:rPr lang="de-DE" b="1" i="1" dirty="0" smtClean="0">
                <a:solidFill>
                  <a:srgbClr val="FF0000"/>
                </a:solidFill>
              </a:rPr>
              <a:t>Forcë reduktuese</a:t>
            </a:r>
            <a:r>
              <a:rPr lang="de-DE" dirty="0" smtClean="0">
                <a:solidFill>
                  <a:srgbClr val="FF0000"/>
                </a:solidFill>
              </a:rPr>
              <a:t> </a:t>
            </a:r>
            <a:r>
              <a:rPr lang="de-DE" dirty="0" smtClean="0"/>
              <a:t>quajmë forcën e cila në pikën e reduktimit na jepë fuqinë  e njëjtë me shumën e fuqisë së të gjitha forcave dhe momenteve, të cilat veprojnë në hallkat e mekanizmit. Forca reduktuese tangjentore (në kahun e shpejtësisë së pikës reduktuese) është e barabartë me:</a:t>
            </a:r>
          </a:p>
          <a:p>
            <a:pPr>
              <a:buNone/>
            </a:pPr>
            <a:endParaRPr lang="de-DE" dirty="0" smtClean="0"/>
          </a:p>
          <a:p>
            <a:r>
              <a:rPr lang="de-DE" b="1" i="1" dirty="0" smtClean="0">
                <a:solidFill>
                  <a:srgbClr val="FF0000"/>
                </a:solidFill>
              </a:rPr>
              <a:t>Moment reduktues</a:t>
            </a:r>
            <a:r>
              <a:rPr lang="de-DE" dirty="0" smtClean="0">
                <a:solidFill>
                  <a:srgbClr val="FF0000"/>
                </a:solidFill>
              </a:rPr>
              <a:t> </a:t>
            </a:r>
            <a:r>
              <a:rPr lang="de-DE" dirty="0" smtClean="0"/>
              <a:t>quajmë momentin e reduktuar në hallkën reduktuese dhe ka fuqinë momentale të njëjtë me shumën e fuqive momentale të të gjitha forcave dhe momenteve që veprojnë në hallkat e mekanizmit. Momenti reduktues është i përkufizuar me barazimin:</a:t>
            </a:r>
            <a:endParaRPr lang="en-US" dirty="0" smtClean="0"/>
          </a:p>
        </p:txBody>
      </p:sp>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5841" name="Object 1"/>
          <p:cNvGraphicFramePr>
            <a:graphicFrameLocks noChangeAspect="1"/>
          </p:cNvGraphicFramePr>
          <p:nvPr/>
        </p:nvGraphicFramePr>
        <p:xfrm>
          <a:off x="3581400" y="3276600"/>
          <a:ext cx="1303370" cy="874865"/>
        </p:xfrm>
        <a:graphic>
          <a:graphicData uri="http://schemas.openxmlformats.org/presentationml/2006/ole">
            <mc:AlternateContent xmlns:mc="http://schemas.openxmlformats.org/markup-compatibility/2006">
              <mc:Choice xmlns:v="urn:schemas-microsoft-com:vml" Requires="v">
                <p:oleObj spid="_x0000_s35864" name="Equation" r:id="rId3" imgW="698500" imgH="469900" progId="Equation.3">
                  <p:embed/>
                </p:oleObj>
              </mc:Choice>
              <mc:Fallback>
                <p:oleObj name="Equation" r:id="rId3" imgW="698500" imgH="4699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3276600"/>
                        <a:ext cx="1303370" cy="8748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8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5843" name="Object 3"/>
          <p:cNvGraphicFramePr>
            <a:graphicFrameLocks noChangeAspect="1"/>
          </p:cNvGraphicFramePr>
          <p:nvPr/>
        </p:nvGraphicFramePr>
        <p:xfrm>
          <a:off x="3733800" y="5791200"/>
          <a:ext cx="1492898" cy="914400"/>
        </p:xfrm>
        <a:graphic>
          <a:graphicData uri="http://schemas.openxmlformats.org/presentationml/2006/ole">
            <mc:AlternateContent xmlns:mc="http://schemas.openxmlformats.org/markup-compatibility/2006">
              <mc:Choice xmlns:v="urn:schemas-microsoft-com:vml" Requires="v">
                <p:oleObj spid="_x0000_s35865" name="Equation" r:id="rId5" imgW="761669" imgH="469696" progId="Equation.3">
                  <p:embed/>
                </p:oleObj>
              </mc:Choice>
              <mc:Fallback>
                <p:oleObj name="Equation" r:id="rId5" imgW="761669" imgH="469696"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5791200"/>
                        <a:ext cx="1492898"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DETYRAT  KRYESORE TË DINAMIKËS SË  MAKINAVE</a:t>
            </a:r>
            <a:endParaRPr lang="en-US" dirty="0"/>
          </a:p>
        </p:txBody>
      </p:sp>
      <p:graphicFrame>
        <p:nvGraphicFramePr>
          <p:cNvPr id="34818" name="Object 2"/>
          <p:cNvGraphicFramePr>
            <a:graphicFrameLocks noChangeAspect="1"/>
          </p:cNvGraphicFramePr>
          <p:nvPr/>
        </p:nvGraphicFramePr>
        <p:xfrm>
          <a:off x="1473200" y="1600200"/>
          <a:ext cx="812800" cy="457200"/>
        </p:xfrm>
        <a:graphic>
          <a:graphicData uri="http://schemas.openxmlformats.org/presentationml/2006/ole">
            <mc:AlternateContent xmlns:mc="http://schemas.openxmlformats.org/markup-compatibility/2006">
              <mc:Choice xmlns:v="urn:schemas-microsoft-com:vml" Requires="v">
                <p:oleObj spid="_x0000_s34853" name="Equation" r:id="rId3" imgW="457200" imgH="253800" progId="Equation.3">
                  <p:embed/>
                </p:oleObj>
              </mc:Choice>
              <mc:Fallback>
                <p:oleObj name="Equation" r:id="rId3" imgW="45720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0" y="1600200"/>
                        <a:ext cx="8128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17" name="Object 1"/>
          <p:cNvGraphicFramePr>
            <a:graphicFrameLocks noChangeAspect="1"/>
          </p:cNvGraphicFramePr>
          <p:nvPr/>
        </p:nvGraphicFramePr>
        <p:xfrm>
          <a:off x="2328333" y="1600200"/>
          <a:ext cx="2243667" cy="381000"/>
        </p:xfrm>
        <a:graphic>
          <a:graphicData uri="http://schemas.openxmlformats.org/presentationml/2006/ole">
            <mc:AlternateContent xmlns:mc="http://schemas.openxmlformats.org/markup-compatibility/2006">
              <mc:Choice xmlns:v="urn:schemas-microsoft-com:vml" Requires="v">
                <p:oleObj spid="_x0000_s34854" name="Equation" r:id="rId5" imgW="1511300" imgH="254000" progId="Equation.3">
                  <p:embed/>
                </p:oleObj>
              </mc:Choice>
              <mc:Fallback>
                <p:oleObj name="Equation" r:id="rId5" imgW="1511300" imgH="254000" progId="Equation.3">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8333" y="1600200"/>
                        <a:ext cx="2243667"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19" name="Rectangle 3"/>
          <p:cNvSpPr>
            <a:spLocks noChangeArrowheads="1"/>
          </p:cNvSpPr>
          <p:nvPr/>
        </p:nvSpPr>
        <p:spPr bwMode="auto">
          <a:xfrm>
            <a:off x="622047" y="1630234"/>
            <a:ext cx="10599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Shuma</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0" name="Rectangle 4"/>
          <p:cNvSpPr>
            <a:spLocks noChangeArrowheads="1"/>
          </p:cNvSpPr>
          <p:nvPr/>
        </p:nvSpPr>
        <p:spPr bwMode="auto">
          <a:xfrm>
            <a:off x="0" y="2571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1" name="Rectangle 5"/>
          <p:cNvSpPr>
            <a:spLocks noChangeArrowheads="1"/>
          </p:cNvSpPr>
          <p:nvPr/>
        </p:nvSpPr>
        <p:spPr bwMode="auto">
          <a:xfrm>
            <a:off x="0" y="514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8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0"/>
          <p:cNvSpPr/>
          <p:nvPr/>
        </p:nvSpPr>
        <p:spPr>
          <a:xfrm>
            <a:off x="609600" y="2057400"/>
            <a:ext cx="8534400" cy="1323439"/>
          </a:xfrm>
          <a:prstGeom prst="rect">
            <a:avLst/>
          </a:prstGeom>
        </p:spPr>
        <p:txBody>
          <a:bodyPr wrap="square">
            <a:spAutoFit/>
          </a:bodyPr>
          <a:lstStyle/>
          <a:p>
            <a:r>
              <a:rPr lang="en-US" sz="2000" dirty="0" err="1" smtClean="0"/>
              <a:t>ku</a:t>
            </a:r>
            <a:r>
              <a:rPr lang="en-US" sz="2000" dirty="0" smtClean="0"/>
              <a:t>  </a:t>
            </a:r>
            <a:r>
              <a:rPr lang="en-US" sz="2000" dirty="0" err="1" smtClean="0"/>
              <a:t>F</a:t>
            </a:r>
            <a:r>
              <a:rPr lang="en-US" sz="2000" baseline="-25000" dirty="0" err="1" smtClean="0"/>
              <a:t>i</a:t>
            </a:r>
            <a:r>
              <a:rPr lang="en-US" sz="2000" dirty="0" smtClean="0"/>
              <a:t> e M</a:t>
            </a:r>
            <a:r>
              <a:rPr lang="en-US" sz="2000" baseline="-25000" dirty="0" smtClean="0"/>
              <a:t>i</a:t>
            </a:r>
            <a:r>
              <a:rPr lang="en-US" sz="2000" dirty="0" smtClean="0"/>
              <a:t> - </a:t>
            </a:r>
            <a:r>
              <a:rPr lang="en-US" sz="2000" dirty="0" err="1" smtClean="0"/>
              <a:t>është</a:t>
            </a:r>
            <a:r>
              <a:rPr lang="en-US" sz="2000" dirty="0" smtClean="0"/>
              <a:t> </a:t>
            </a:r>
            <a:r>
              <a:rPr lang="en-US" sz="2000" dirty="0" err="1" smtClean="0"/>
              <a:t>forca</a:t>
            </a:r>
            <a:r>
              <a:rPr lang="en-US" sz="2000" dirty="0" smtClean="0"/>
              <a:t> </a:t>
            </a:r>
            <a:r>
              <a:rPr lang="en-US" sz="2000" dirty="0" err="1" smtClean="0"/>
              <a:t>dhe</a:t>
            </a:r>
            <a:r>
              <a:rPr lang="en-US" sz="2000" dirty="0" smtClean="0"/>
              <a:t> </a:t>
            </a:r>
            <a:r>
              <a:rPr lang="en-US" sz="2000" dirty="0" err="1" smtClean="0"/>
              <a:t>momenti</a:t>
            </a:r>
            <a:r>
              <a:rPr lang="en-US" sz="2000" dirty="0" smtClean="0"/>
              <a:t> </a:t>
            </a:r>
            <a:r>
              <a:rPr lang="en-US" sz="2000" dirty="0" err="1" smtClean="0"/>
              <a:t>që</a:t>
            </a:r>
            <a:r>
              <a:rPr lang="en-US" sz="2000" dirty="0" smtClean="0"/>
              <a:t> </a:t>
            </a:r>
            <a:r>
              <a:rPr lang="en-US" sz="2000" dirty="0" err="1" smtClean="0"/>
              <a:t>veprojnë</a:t>
            </a:r>
            <a:r>
              <a:rPr lang="en-US" sz="2000" dirty="0" smtClean="0"/>
              <a:t> </a:t>
            </a:r>
            <a:r>
              <a:rPr lang="en-US" sz="2000" dirty="0" err="1" smtClean="0"/>
              <a:t>në</a:t>
            </a:r>
            <a:r>
              <a:rPr lang="en-US" sz="2000" dirty="0" smtClean="0"/>
              <a:t> </a:t>
            </a:r>
            <a:r>
              <a:rPr lang="en-US" sz="2000" dirty="0" err="1" smtClean="0"/>
              <a:t>hallkën</a:t>
            </a:r>
            <a:r>
              <a:rPr lang="en-US" sz="2000" dirty="0" smtClean="0"/>
              <a:t> </a:t>
            </a:r>
            <a:r>
              <a:rPr lang="en-US" sz="2000" dirty="0" err="1" smtClean="0"/>
              <a:t>i</a:t>
            </a:r>
            <a:r>
              <a:rPr lang="en-US" sz="2000" dirty="0" smtClean="0"/>
              <a:t>;</a:t>
            </a:r>
          </a:p>
          <a:p>
            <a:r>
              <a:rPr lang="en-US" sz="2000" dirty="0" smtClean="0"/>
              <a:t>             v</a:t>
            </a:r>
            <a:r>
              <a:rPr lang="en-US" sz="2000" baseline="-25000" dirty="0" smtClean="0"/>
              <a:t>i</a:t>
            </a:r>
            <a:r>
              <a:rPr lang="en-US" sz="2000" dirty="0" smtClean="0"/>
              <a:t>  - </a:t>
            </a:r>
            <a:r>
              <a:rPr lang="en-US" sz="2000" dirty="0" err="1" smtClean="0"/>
              <a:t>shpejtësia</a:t>
            </a:r>
            <a:r>
              <a:rPr lang="en-US" sz="2000" dirty="0" smtClean="0"/>
              <a:t> e </a:t>
            </a:r>
            <a:r>
              <a:rPr lang="en-US" sz="2000" dirty="0" err="1" smtClean="0"/>
              <a:t>pik</a:t>
            </a:r>
            <a:r>
              <a:rPr lang="de-DE" sz="2000" dirty="0" smtClean="0"/>
              <a:t>ë</a:t>
            </a:r>
            <a:r>
              <a:rPr lang="en-US" sz="2000" dirty="0" smtClean="0"/>
              <a:t>s </a:t>
            </a:r>
            <a:r>
              <a:rPr lang="en-US" sz="2000" dirty="0" err="1" smtClean="0"/>
              <a:t>në</a:t>
            </a:r>
            <a:r>
              <a:rPr lang="en-US" sz="2000" dirty="0" smtClean="0"/>
              <a:t> </a:t>
            </a:r>
            <a:r>
              <a:rPr lang="en-US" sz="2000" dirty="0" err="1" smtClean="0"/>
              <a:t>të</a:t>
            </a:r>
            <a:r>
              <a:rPr lang="en-US" sz="2000" dirty="0" smtClean="0"/>
              <a:t> </a:t>
            </a:r>
            <a:r>
              <a:rPr lang="en-US" sz="2000" dirty="0" err="1" smtClean="0"/>
              <a:t>cilën</a:t>
            </a:r>
            <a:r>
              <a:rPr lang="en-US" sz="2000" dirty="0" smtClean="0"/>
              <a:t> </a:t>
            </a:r>
            <a:r>
              <a:rPr lang="en-US" sz="2000" dirty="0" err="1" smtClean="0"/>
              <a:t>vepron</a:t>
            </a:r>
            <a:r>
              <a:rPr lang="en-US" sz="2000" dirty="0" smtClean="0"/>
              <a:t> </a:t>
            </a:r>
            <a:r>
              <a:rPr lang="en-US" sz="2000" dirty="0" err="1" smtClean="0"/>
              <a:t>forca</a:t>
            </a:r>
            <a:r>
              <a:rPr lang="en-US" sz="2000" dirty="0" smtClean="0"/>
              <a:t> </a:t>
            </a:r>
            <a:r>
              <a:rPr lang="en-US" sz="2000" dirty="0" err="1" smtClean="0"/>
              <a:t>F</a:t>
            </a:r>
            <a:r>
              <a:rPr lang="en-US" sz="2000" baseline="-25000" dirty="0" err="1" smtClean="0"/>
              <a:t>i</a:t>
            </a:r>
            <a:r>
              <a:rPr lang="en-US" sz="2000" dirty="0" smtClean="0"/>
              <a:t>;</a:t>
            </a:r>
          </a:p>
          <a:p>
            <a:r>
              <a:rPr lang="en-US" sz="2000" dirty="0" smtClean="0"/>
              <a:t>             </a:t>
            </a:r>
            <a:r>
              <a:rPr lang="en-US" sz="2000" dirty="0" smtClean="0">
                <a:sym typeface="Symbol"/>
              </a:rPr>
              <a:t></a:t>
            </a:r>
            <a:r>
              <a:rPr lang="en-US" sz="2000" baseline="-25000" dirty="0" err="1" smtClean="0"/>
              <a:t>i</a:t>
            </a:r>
            <a:r>
              <a:rPr lang="en-US" sz="2000" baseline="-25000" dirty="0" smtClean="0"/>
              <a:t>  </a:t>
            </a:r>
            <a:r>
              <a:rPr lang="en-US" sz="2000" dirty="0" smtClean="0"/>
              <a:t>- </a:t>
            </a:r>
            <a:r>
              <a:rPr lang="en-US" sz="2000" dirty="0" err="1" smtClean="0"/>
              <a:t>shpejtësia</a:t>
            </a:r>
            <a:r>
              <a:rPr lang="en-US" sz="2000" dirty="0" smtClean="0"/>
              <a:t> </a:t>
            </a:r>
            <a:r>
              <a:rPr lang="en-US" sz="2000" dirty="0" err="1" smtClean="0"/>
              <a:t>këndore</a:t>
            </a:r>
            <a:r>
              <a:rPr lang="en-US" sz="2000" dirty="0" smtClean="0"/>
              <a:t> e </a:t>
            </a:r>
            <a:r>
              <a:rPr lang="en-US" sz="2000" dirty="0" err="1" smtClean="0"/>
              <a:t>hallkës</a:t>
            </a:r>
            <a:r>
              <a:rPr lang="en-US" sz="2000" dirty="0" smtClean="0"/>
              <a:t> </a:t>
            </a:r>
            <a:r>
              <a:rPr lang="en-US" sz="2000" dirty="0" err="1" smtClean="0"/>
              <a:t>i</a:t>
            </a:r>
            <a:r>
              <a:rPr lang="en-US" sz="2000" dirty="0" smtClean="0"/>
              <a:t>;</a:t>
            </a:r>
          </a:p>
          <a:p>
            <a:r>
              <a:rPr lang="en-US" sz="2000" dirty="0" smtClean="0"/>
              <a:t>             </a:t>
            </a:r>
            <a:r>
              <a:rPr lang="en-US" sz="2000" dirty="0" smtClean="0">
                <a:sym typeface="Symbol"/>
              </a:rPr>
              <a:t></a:t>
            </a:r>
            <a:r>
              <a:rPr lang="en-US" sz="2000" baseline="-25000" dirty="0" err="1" smtClean="0"/>
              <a:t>i</a:t>
            </a:r>
            <a:r>
              <a:rPr lang="en-US" sz="2000" baseline="-25000" dirty="0" smtClean="0"/>
              <a:t> </a:t>
            </a:r>
            <a:r>
              <a:rPr lang="en-US" sz="2000" dirty="0" smtClean="0"/>
              <a:t> - </a:t>
            </a:r>
            <a:r>
              <a:rPr lang="en-US" sz="2000" dirty="0" err="1" smtClean="0"/>
              <a:t>këndi</a:t>
            </a:r>
            <a:r>
              <a:rPr lang="en-US" sz="2000" dirty="0" smtClean="0"/>
              <a:t> </a:t>
            </a:r>
            <a:r>
              <a:rPr lang="en-US" sz="2000" dirty="0" err="1" smtClean="0"/>
              <a:t>të</a:t>
            </a:r>
            <a:r>
              <a:rPr lang="en-US" sz="2000" dirty="0" smtClean="0"/>
              <a:t> </a:t>
            </a:r>
            <a:r>
              <a:rPr lang="en-US" sz="2000" dirty="0" err="1" smtClean="0"/>
              <a:t>cilin</a:t>
            </a:r>
            <a:r>
              <a:rPr lang="en-US" sz="2000" dirty="0" smtClean="0"/>
              <a:t> e </a:t>
            </a:r>
            <a:r>
              <a:rPr lang="en-US" sz="2000" dirty="0" err="1" smtClean="0"/>
              <a:t>mbyll</a:t>
            </a:r>
            <a:r>
              <a:rPr lang="de-DE" sz="2000" dirty="0" smtClean="0"/>
              <a:t>ë</a:t>
            </a:r>
            <a:r>
              <a:rPr lang="en-US" sz="2000" dirty="0" smtClean="0"/>
              <a:t> </a:t>
            </a:r>
            <a:r>
              <a:rPr lang="en-US" sz="2000" dirty="0" err="1" smtClean="0"/>
              <a:t>forca</a:t>
            </a:r>
            <a:r>
              <a:rPr lang="en-US" sz="2000" dirty="0" smtClean="0"/>
              <a:t> </a:t>
            </a:r>
            <a:r>
              <a:rPr lang="en-US" sz="2000" dirty="0" err="1" smtClean="0"/>
              <a:t>F</a:t>
            </a:r>
            <a:r>
              <a:rPr lang="en-US" sz="2000" baseline="-25000" dirty="0" err="1" smtClean="0"/>
              <a:t>i</a:t>
            </a:r>
            <a:r>
              <a:rPr lang="en-US" sz="2000" dirty="0" smtClean="0"/>
              <a:t> me </a:t>
            </a:r>
            <a:r>
              <a:rPr lang="en-US" sz="2000" dirty="0" err="1" smtClean="0"/>
              <a:t>vektorin</a:t>
            </a:r>
            <a:r>
              <a:rPr lang="en-US" sz="2000" dirty="0" smtClean="0"/>
              <a:t> e </a:t>
            </a:r>
            <a:r>
              <a:rPr lang="en-US" sz="2000" dirty="0" err="1" smtClean="0"/>
              <a:t>shpejtësisë</a:t>
            </a:r>
            <a:r>
              <a:rPr lang="en-US" sz="2000" dirty="0" smtClean="0"/>
              <a:t> v</a:t>
            </a:r>
            <a:r>
              <a:rPr lang="en-US" sz="2000" baseline="-25000" dirty="0" smtClean="0"/>
              <a:t>i</a:t>
            </a:r>
            <a:r>
              <a:rPr lang="en-US" sz="2000" dirty="0" smtClean="0"/>
              <a:t>.</a:t>
            </a:r>
            <a:endParaRPr lang="en-US" sz="2000" dirty="0"/>
          </a:p>
        </p:txBody>
      </p:sp>
      <p:sp>
        <p:nvSpPr>
          <p:cNvPr id="3482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4822" name="Object 6"/>
          <p:cNvGraphicFramePr>
            <a:graphicFrameLocks noChangeAspect="1"/>
          </p:cNvGraphicFramePr>
          <p:nvPr/>
        </p:nvGraphicFramePr>
        <p:xfrm>
          <a:off x="123039" y="3352800"/>
          <a:ext cx="8966855" cy="3505200"/>
        </p:xfrm>
        <a:graphic>
          <a:graphicData uri="http://schemas.openxmlformats.org/presentationml/2006/ole">
            <mc:AlternateContent xmlns:mc="http://schemas.openxmlformats.org/markup-compatibility/2006">
              <mc:Choice xmlns:v="urn:schemas-microsoft-com:vml" Requires="v">
                <p:oleObj spid="_x0000_s34855" r:id="rId7" imgW="4434840" imgH="1398960" progId="">
                  <p:embed/>
                </p:oleObj>
              </mc:Choice>
              <mc:Fallback>
                <p:oleObj r:id="rId7" imgW="4434840" imgH="1398960" progId="">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039" y="3352800"/>
                        <a:ext cx="8966855" cy="350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3200" b="1" dirty="0" smtClean="0"/>
              <a:t>DETYRAT  KRYESORE TË DINAMIKËS SË  MAKINAVE</a:t>
            </a:r>
            <a:endParaRPr lang="en-US" sz="2900" dirty="0"/>
          </a:p>
        </p:txBody>
      </p:sp>
      <p:sp>
        <p:nvSpPr>
          <p:cNvPr id="4" name="Content Placeholder 3"/>
          <p:cNvSpPr>
            <a:spLocks noGrp="1"/>
          </p:cNvSpPr>
          <p:nvPr>
            <p:ph idx="1"/>
          </p:nvPr>
        </p:nvSpPr>
        <p:spPr>
          <a:xfrm>
            <a:off x="457200" y="1600201"/>
            <a:ext cx="8229600" cy="1447800"/>
          </a:xfrm>
        </p:spPr>
        <p:txBody>
          <a:bodyPr>
            <a:normAutofit fontScale="92500" lnSpcReduction="10000"/>
          </a:bodyPr>
          <a:lstStyle/>
          <a:p>
            <a:r>
              <a:rPr lang="en-US" dirty="0" err="1" smtClean="0"/>
              <a:t>Për</a:t>
            </a:r>
            <a:r>
              <a:rPr lang="en-US" dirty="0" smtClean="0"/>
              <a:t> </a:t>
            </a:r>
            <a:r>
              <a:rPr lang="en-US" dirty="0" err="1" smtClean="0"/>
              <a:t>shembull</a:t>
            </a:r>
            <a:r>
              <a:rPr lang="en-US" dirty="0" smtClean="0"/>
              <a:t>, </a:t>
            </a:r>
            <a:r>
              <a:rPr lang="en-US" dirty="0" err="1" smtClean="0"/>
              <a:t>forca</a:t>
            </a:r>
            <a:r>
              <a:rPr lang="en-US" dirty="0" smtClean="0"/>
              <a:t> </a:t>
            </a:r>
            <a:r>
              <a:rPr lang="en-US" dirty="0" err="1" smtClean="0"/>
              <a:t>reduktuese</a:t>
            </a:r>
            <a:r>
              <a:rPr lang="en-US" dirty="0" smtClean="0"/>
              <a:t> F</a:t>
            </a:r>
            <a:r>
              <a:rPr lang="en-US" baseline="-25000" dirty="0" smtClean="0"/>
              <a:t>r</a:t>
            </a:r>
            <a:r>
              <a:rPr lang="en-US" dirty="0" smtClean="0"/>
              <a:t> </a:t>
            </a:r>
            <a:r>
              <a:rPr lang="en-US" dirty="0" err="1" smtClean="0"/>
              <a:t>dhe</a:t>
            </a:r>
            <a:r>
              <a:rPr lang="en-US" dirty="0" smtClean="0"/>
              <a:t> </a:t>
            </a:r>
            <a:r>
              <a:rPr lang="en-US" dirty="0" err="1" smtClean="0"/>
              <a:t>momenti</a:t>
            </a:r>
            <a:r>
              <a:rPr lang="en-US" dirty="0" smtClean="0"/>
              <a:t> </a:t>
            </a:r>
            <a:r>
              <a:rPr lang="en-US" dirty="0" err="1" smtClean="0"/>
              <a:t>i</a:t>
            </a:r>
            <a:r>
              <a:rPr lang="en-US" dirty="0" smtClean="0"/>
              <a:t> </a:t>
            </a:r>
            <a:r>
              <a:rPr lang="en-US" dirty="0" err="1" smtClean="0"/>
              <a:t>reduktuar</a:t>
            </a:r>
            <a:r>
              <a:rPr lang="en-US" dirty="0" smtClean="0"/>
              <a:t> </a:t>
            </a:r>
            <a:r>
              <a:rPr lang="en-US" dirty="0" err="1" smtClean="0"/>
              <a:t>M</a:t>
            </a:r>
            <a:r>
              <a:rPr lang="en-US" baseline="-25000" dirty="0" err="1" smtClean="0"/>
              <a:t>r</a:t>
            </a:r>
            <a:r>
              <a:rPr lang="en-US" dirty="0" smtClean="0"/>
              <a:t> </a:t>
            </a:r>
            <a:r>
              <a:rPr lang="en-US" dirty="0" err="1" smtClean="0"/>
              <a:t>i</a:t>
            </a:r>
            <a:r>
              <a:rPr lang="en-US" dirty="0" smtClean="0"/>
              <a:t> </a:t>
            </a:r>
            <a:r>
              <a:rPr lang="en-US" dirty="0" err="1" smtClean="0"/>
              <a:t>të</a:t>
            </a:r>
            <a:r>
              <a:rPr lang="en-US" dirty="0" smtClean="0"/>
              <a:t> t</a:t>
            </a:r>
            <a:r>
              <a:rPr lang="de-DE" dirty="0" smtClean="0"/>
              <a:t>ë </a:t>
            </a:r>
            <a:r>
              <a:rPr lang="en-US" dirty="0" err="1" smtClean="0"/>
              <a:t>njejtës</a:t>
            </a:r>
            <a:r>
              <a:rPr lang="en-US" dirty="0" smtClean="0"/>
              <a:t> </a:t>
            </a:r>
            <a:r>
              <a:rPr lang="en-US" dirty="0" err="1" smtClean="0"/>
              <a:t>forc</a:t>
            </a:r>
            <a:r>
              <a:rPr lang="de-DE" dirty="0" smtClean="0"/>
              <a:t>ë</a:t>
            </a:r>
            <a:r>
              <a:rPr lang="en-US" dirty="0" smtClean="0"/>
              <a:t> </a:t>
            </a:r>
            <a:r>
              <a:rPr lang="en-US" dirty="0" err="1" smtClean="0"/>
              <a:t>të</a:t>
            </a:r>
            <a:r>
              <a:rPr lang="en-US" dirty="0" smtClean="0"/>
              <a:t> </a:t>
            </a:r>
            <a:r>
              <a:rPr lang="en-US" dirty="0" err="1" smtClean="0"/>
              <a:t>mekanizmit</a:t>
            </a:r>
            <a:r>
              <a:rPr lang="en-US" dirty="0" smtClean="0"/>
              <a:t> </a:t>
            </a:r>
            <a:r>
              <a:rPr lang="en-US" dirty="0" err="1" smtClean="0"/>
              <a:t>të</a:t>
            </a:r>
            <a:r>
              <a:rPr lang="en-US" dirty="0" smtClean="0"/>
              <a:t> </a:t>
            </a:r>
            <a:r>
              <a:rPr lang="en-US" dirty="0" err="1" smtClean="0"/>
              <a:t>motorit</a:t>
            </a:r>
            <a:r>
              <a:rPr lang="en-US" dirty="0" smtClean="0"/>
              <a:t>, </a:t>
            </a:r>
            <a:r>
              <a:rPr lang="en-US" dirty="0" err="1" smtClean="0"/>
              <a:t>për</a:t>
            </a:r>
            <a:r>
              <a:rPr lang="en-US" dirty="0" smtClean="0"/>
              <a:t> </a:t>
            </a:r>
            <a:r>
              <a:rPr lang="en-US" dirty="0" err="1" smtClean="0"/>
              <a:t>pikën</a:t>
            </a:r>
            <a:r>
              <a:rPr lang="en-US" dirty="0" smtClean="0"/>
              <a:t> </a:t>
            </a:r>
            <a:r>
              <a:rPr lang="en-US" dirty="0" err="1" smtClean="0"/>
              <a:t>reduktuese</a:t>
            </a:r>
            <a:r>
              <a:rPr lang="en-US" dirty="0" smtClean="0"/>
              <a:t> A </a:t>
            </a:r>
            <a:r>
              <a:rPr lang="en-US" dirty="0" err="1" smtClean="0"/>
              <a:t>janë</a:t>
            </a:r>
            <a:r>
              <a:rPr lang="en-US" dirty="0" smtClean="0"/>
              <a:t>:</a:t>
            </a:r>
            <a:endParaRPr lang="en-US" dirty="0"/>
          </a:p>
        </p:txBody>
      </p:sp>
      <p:sp>
        <p:nvSpPr>
          <p:cNvPr id="337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3793" name="Object 1"/>
          <p:cNvGraphicFramePr>
            <a:graphicFrameLocks noChangeAspect="1"/>
          </p:cNvGraphicFramePr>
          <p:nvPr/>
        </p:nvGraphicFramePr>
        <p:xfrm>
          <a:off x="2133600" y="3124200"/>
          <a:ext cx="3962724" cy="2365504"/>
        </p:xfrm>
        <a:graphic>
          <a:graphicData uri="http://schemas.openxmlformats.org/presentationml/2006/ole">
            <mc:AlternateContent xmlns:mc="http://schemas.openxmlformats.org/markup-compatibility/2006">
              <mc:Choice xmlns:v="urn:schemas-microsoft-com:vml" Requires="v">
                <p:oleObj spid="_x0000_s33804" name="Equation" r:id="rId3" imgW="1866900" imgH="1117600" progId="Equation.3">
                  <p:embed/>
                </p:oleObj>
              </mc:Choice>
              <mc:Fallback>
                <p:oleObj name="Equation" r:id="rId3" imgW="1866900" imgH="11176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3124200"/>
                        <a:ext cx="3962724" cy="2365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DETYRAT  KRYESORE TË DINAMIKËS SË  MAKINAVE</a:t>
            </a:r>
            <a:endParaRPr lang="en-US" dirty="0"/>
          </a:p>
        </p:txBody>
      </p:sp>
      <p:graphicFrame>
        <p:nvGraphicFramePr>
          <p:cNvPr id="32770" name="Object 2"/>
          <p:cNvGraphicFramePr>
            <a:graphicFrameLocks noChangeAspect="1"/>
          </p:cNvGraphicFramePr>
          <p:nvPr/>
        </p:nvGraphicFramePr>
        <p:xfrm>
          <a:off x="1905000" y="2209800"/>
          <a:ext cx="5334001" cy="803519"/>
        </p:xfrm>
        <a:graphic>
          <a:graphicData uri="http://schemas.openxmlformats.org/presentationml/2006/ole">
            <mc:AlternateContent xmlns:mc="http://schemas.openxmlformats.org/markup-compatibility/2006">
              <mc:Choice xmlns:v="urn:schemas-microsoft-com:vml" Requires="v">
                <p:oleObj spid="_x0000_s32805" name="Equation" r:id="rId3" imgW="2971800" imgH="444500" progId="Equation.3">
                  <p:embed/>
                </p:oleObj>
              </mc:Choice>
              <mc:Fallback>
                <p:oleObj name="Equation" r:id="rId3" imgW="2971800" imgH="4445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209800"/>
                        <a:ext cx="5334001" cy="8035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69" name="Object 1"/>
          <p:cNvGraphicFramePr>
            <a:graphicFrameLocks noChangeAspect="1"/>
          </p:cNvGraphicFramePr>
          <p:nvPr/>
        </p:nvGraphicFramePr>
        <p:xfrm>
          <a:off x="1828800" y="3352800"/>
          <a:ext cx="5379396" cy="752475"/>
        </p:xfrm>
        <a:graphic>
          <a:graphicData uri="http://schemas.openxmlformats.org/presentationml/2006/ole">
            <mc:AlternateContent xmlns:mc="http://schemas.openxmlformats.org/markup-compatibility/2006">
              <mc:Choice xmlns:v="urn:schemas-microsoft-com:vml" Requires="v">
                <p:oleObj spid="_x0000_s32806" name="Equation" r:id="rId5" imgW="3200400" imgH="444500" progId="Equation.3">
                  <p:embed/>
                </p:oleObj>
              </mc:Choice>
              <mc:Fallback>
                <p:oleObj name="Equation" r:id="rId5" imgW="3200400" imgH="444500" progId="Equation.3">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3352800"/>
                        <a:ext cx="5379396" cy="752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1" name="Rectangle 3"/>
          <p:cNvSpPr>
            <a:spLocks noChangeArrowheads="1"/>
          </p:cNvSpPr>
          <p:nvPr/>
        </p:nvSpPr>
        <p:spPr bwMode="auto">
          <a:xfrm>
            <a:off x="0" y="1488386"/>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66700" algn="l"/>
              </a:tabLst>
            </a:pP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Forca</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reduktuese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dhe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moment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reduktuar</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njëjtës</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forcë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për</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mekanizmin</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treguar</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n-US" sz="1500" dirty="0" err="1" smtClean="0">
                <a:latin typeface="Arial" pitchFamily="34" charset="0"/>
                <a:ea typeface="Times New Roman" pitchFamily="18" charset="0"/>
                <a:cs typeface="Arial" pitchFamily="34" charset="0"/>
              </a:rPr>
              <a:t>figurë</a:t>
            </a:r>
            <a:r>
              <a:rPr lang="en-US" sz="1500" dirty="0" smtClean="0">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janë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66700" algn="l"/>
              </a:tabLst>
            </a:pP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për</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pozicion</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dhënë</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mekanizmit</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5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6700" algn="l"/>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2" name="Rectangle 4"/>
          <p:cNvSpPr>
            <a:spLocks noChangeArrowheads="1"/>
          </p:cNvSpPr>
          <p:nvPr/>
        </p:nvSpPr>
        <p:spPr bwMode="auto">
          <a:xfrm>
            <a:off x="76200" y="2870285"/>
            <a:ext cx="2425664" cy="5078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266700" algn="l"/>
              </a:tabLst>
            </a:pP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në</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rastin</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përgjithësuar</a:t>
            </a:r>
            <a:r>
              <a:rPr kumimoji="0" lang="en-US" sz="15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5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6700" algn="l"/>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3" name="Rectangle 5"/>
          <p:cNvSpPr>
            <a:spLocks noChangeArrowheads="1"/>
          </p:cNvSpPr>
          <p:nvPr/>
        </p:nvSpPr>
        <p:spPr bwMode="auto">
          <a:xfrm>
            <a:off x="0" y="1809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228600" y="4114800"/>
            <a:ext cx="8686800" cy="923330"/>
          </a:xfrm>
          <a:prstGeom prst="rect">
            <a:avLst/>
          </a:prstGeom>
        </p:spPr>
        <p:txBody>
          <a:bodyPr wrap="square">
            <a:spAutoFit/>
          </a:bodyPr>
          <a:lstStyle/>
          <a:p>
            <a:r>
              <a:rPr lang="en-US" dirty="0" err="1" smtClean="0"/>
              <a:t>Forca</a:t>
            </a:r>
            <a:r>
              <a:rPr lang="en-US" dirty="0" smtClean="0"/>
              <a:t> e </a:t>
            </a:r>
            <a:r>
              <a:rPr lang="en-US" dirty="0" err="1" smtClean="0"/>
              <a:t>përgjithshme</a:t>
            </a:r>
            <a:r>
              <a:rPr lang="en-US" dirty="0" smtClean="0"/>
              <a:t> e </a:t>
            </a:r>
            <a:r>
              <a:rPr lang="en-US" dirty="0" err="1" smtClean="0"/>
              <a:t>fërkimit</a:t>
            </a:r>
            <a:r>
              <a:rPr lang="en-US" dirty="0" smtClean="0"/>
              <a:t>, e </a:t>
            </a:r>
            <a:r>
              <a:rPr lang="en-US" dirty="0" err="1" smtClean="0"/>
              <a:t>reduktuar</a:t>
            </a:r>
            <a:r>
              <a:rPr lang="en-US" dirty="0" smtClean="0"/>
              <a:t>, e </a:t>
            </a:r>
            <a:r>
              <a:rPr lang="en-US" dirty="0" err="1" smtClean="0"/>
              <a:t>cila</a:t>
            </a:r>
            <a:r>
              <a:rPr lang="en-US" dirty="0" smtClean="0"/>
              <a:t> </a:t>
            </a:r>
            <a:r>
              <a:rPr lang="en-US" dirty="0" err="1" smtClean="0"/>
              <a:t>shprehet</a:t>
            </a:r>
            <a:r>
              <a:rPr lang="en-US" dirty="0" smtClean="0"/>
              <a:t> </a:t>
            </a:r>
            <a:r>
              <a:rPr lang="en-US" dirty="0" err="1" smtClean="0"/>
              <a:t>si</a:t>
            </a:r>
            <a:r>
              <a:rPr lang="en-US" dirty="0" smtClean="0"/>
              <a:t> </a:t>
            </a:r>
            <a:r>
              <a:rPr lang="en-US" dirty="0" err="1" smtClean="0"/>
              <a:t>shumë</a:t>
            </a:r>
            <a:r>
              <a:rPr lang="en-US" dirty="0" smtClean="0"/>
              <a:t> e </a:t>
            </a:r>
            <a:r>
              <a:rPr lang="en-US" dirty="0" err="1" smtClean="0"/>
              <a:t>veprimit</a:t>
            </a:r>
            <a:r>
              <a:rPr lang="en-US" dirty="0" smtClean="0"/>
              <a:t> </a:t>
            </a:r>
            <a:r>
              <a:rPr lang="en-US" dirty="0" err="1" smtClean="0"/>
              <a:t>të</a:t>
            </a:r>
            <a:r>
              <a:rPr lang="en-US" dirty="0" smtClean="0"/>
              <a:t> </a:t>
            </a:r>
            <a:r>
              <a:rPr lang="en-US" dirty="0" err="1" smtClean="0"/>
              <a:t>forcave</a:t>
            </a:r>
            <a:r>
              <a:rPr lang="en-US" dirty="0" smtClean="0"/>
              <a:t> </a:t>
            </a:r>
            <a:r>
              <a:rPr lang="en-US" dirty="0" err="1" smtClean="0"/>
              <a:t>të</a:t>
            </a:r>
            <a:r>
              <a:rPr lang="en-US" dirty="0" smtClean="0"/>
              <a:t> </a:t>
            </a:r>
            <a:r>
              <a:rPr lang="en-US" dirty="0" err="1" smtClean="0"/>
              <a:t>fërkimit</a:t>
            </a:r>
            <a:r>
              <a:rPr lang="en-US" dirty="0" smtClean="0"/>
              <a:t> </a:t>
            </a:r>
            <a:r>
              <a:rPr lang="en-US" dirty="0" err="1" smtClean="0"/>
              <a:t>në</a:t>
            </a:r>
            <a:r>
              <a:rPr lang="en-US" dirty="0" smtClean="0"/>
              <a:t> </a:t>
            </a:r>
            <a:r>
              <a:rPr lang="en-US" dirty="0" err="1" smtClean="0"/>
              <a:t>çiftet</a:t>
            </a:r>
            <a:r>
              <a:rPr lang="en-US" dirty="0" smtClean="0"/>
              <a:t> </a:t>
            </a:r>
            <a:r>
              <a:rPr lang="en-US" dirty="0" err="1" smtClean="0"/>
              <a:t>rrotulluese</a:t>
            </a:r>
            <a:r>
              <a:rPr lang="en-US" dirty="0" smtClean="0"/>
              <a:t> </a:t>
            </a:r>
            <a:r>
              <a:rPr lang="en-US" dirty="0" err="1" smtClean="0"/>
              <a:t>dhe</a:t>
            </a:r>
            <a:r>
              <a:rPr lang="en-US" dirty="0" smtClean="0"/>
              <a:t> </a:t>
            </a:r>
            <a:r>
              <a:rPr lang="en-US" dirty="0" err="1" smtClean="0"/>
              <a:t>translative</a:t>
            </a:r>
            <a:r>
              <a:rPr lang="en-US" dirty="0" smtClean="0"/>
              <a:t> </a:t>
            </a:r>
            <a:r>
              <a:rPr lang="en-US" dirty="0" err="1" smtClean="0"/>
              <a:t>të</a:t>
            </a:r>
            <a:r>
              <a:rPr lang="en-US" dirty="0" smtClean="0"/>
              <a:t> </a:t>
            </a:r>
            <a:r>
              <a:rPr lang="en-US" dirty="0" err="1" smtClean="0"/>
              <a:t>mekanizmit</a:t>
            </a:r>
            <a:r>
              <a:rPr lang="en-US" dirty="0" smtClean="0"/>
              <a:t> </a:t>
            </a:r>
            <a:r>
              <a:rPr lang="en-US" dirty="0" err="1" smtClean="0"/>
              <a:t>jepet</a:t>
            </a:r>
            <a:r>
              <a:rPr lang="en-US" dirty="0" smtClean="0"/>
              <a:t> </a:t>
            </a:r>
            <a:r>
              <a:rPr lang="en-US" dirty="0" err="1" smtClean="0"/>
              <a:t>në</a:t>
            </a:r>
            <a:r>
              <a:rPr lang="en-US" dirty="0" smtClean="0"/>
              <a:t> </a:t>
            </a:r>
            <a:r>
              <a:rPr lang="en-US" dirty="0" err="1" smtClean="0"/>
              <a:t>formën</a:t>
            </a:r>
            <a:r>
              <a:rPr lang="en-US" dirty="0" smtClean="0"/>
              <a:t> e </a:t>
            </a:r>
            <a:r>
              <a:rPr lang="en-US" dirty="0" err="1" smtClean="0"/>
              <a:t>përgjithshme</a:t>
            </a:r>
            <a:r>
              <a:rPr lang="en-US" dirty="0" smtClean="0"/>
              <a:t> </a:t>
            </a:r>
            <a:r>
              <a:rPr lang="en-US" dirty="0" err="1" smtClean="0"/>
              <a:t>si</a:t>
            </a:r>
            <a:r>
              <a:rPr lang="en-US" dirty="0" smtClean="0"/>
              <a:t> </a:t>
            </a:r>
            <a:r>
              <a:rPr lang="en-US" dirty="0" err="1" smtClean="0"/>
              <a:t>vijon</a:t>
            </a:r>
            <a:r>
              <a:rPr lang="en-US" dirty="0" smtClean="0"/>
              <a:t>:</a:t>
            </a:r>
            <a:endParaRPr lang="en-US" dirty="0"/>
          </a:p>
        </p:txBody>
      </p:sp>
      <p:sp>
        <p:nvSpPr>
          <p:cNvPr id="32775"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2774" name="Object 6"/>
          <p:cNvGraphicFramePr>
            <a:graphicFrameLocks noChangeAspect="1"/>
          </p:cNvGraphicFramePr>
          <p:nvPr/>
        </p:nvGraphicFramePr>
        <p:xfrm>
          <a:off x="2362200" y="5029200"/>
          <a:ext cx="5029200" cy="838200"/>
        </p:xfrm>
        <a:graphic>
          <a:graphicData uri="http://schemas.openxmlformats.org/presentationml/2006/ole">
            <mc:AlternateContent xmlns:mc="http://schemas.openxmlformats.org/markup-compatibility/2006">
              <mc:Choice xmlns:v="urn:schemas-microsoft-com:vml" Requires="v">
                <p:oleObj spid="_x0000_s32807" name="Equation" r:id="rId7" imgW="2743200" imgH="457200" progId="Equation.3">
                  <p:embed/>
                </p:oleObj>
              </mc:Choice>
              <mc:Fallback>
                <p:oleObj name="Equation" r:id="rId7" imgW="2743200" imgH="4572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502920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DETYRAT  KRYESORE TË DINAMIKËS SË  MAKINAVE</a:t>
            </a:r>
            <a:endParaRPr lang="en-US" dirty="0"/>
          </a:p>
        </p:txBody>
      </p:sp>
      <p:sp>
        <p:nvSpPr>
          <p:cNvPr id="31745" name="Rectangle 1"/>
          <p:cNvSpPr>
            <a:spLocks noChangeArrowheads="1"/>
          </p:cNvSpPr>
          <p:nvPr/>
        </p:nvSpPr>
        <p:spPr bwMode="auto">
          <a:xfrm>
            <a:off x="0" y="152400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Masë</a:t>
            </a:r>
            <a:r>
              <a:rPr kumimoji="0" lang="en-US" sz="15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1"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reduktuese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quajmë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masën</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vendosur</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pikën</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reduktimit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cila</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energjinë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kinetike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ka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njëjtë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shumën</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energjisë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kinetike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gjitha</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hallkave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mekanizmit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1746" name="Object 2"/>
          <p:cNvGraphicFramePr>
            <a:graphicFrameLocks noChangeAspect="1"/>
          </p:cNvGraphicFramePr>
          <p:nvPr/>
        </p:nvGraphicFramePr>
        <p:xfrm>
          <a:off x="3124200" y="2057400"/>
          <a:ext cx="1676400" cy="944179"/>
        </p:xfrm>
        <a:graphic>
          <a:graphicData uri="http://schemas.openxmlformats.org/presentationml/2006/ole">
            <mc:AlternateContent xmlns:mc="http://schemas.openxmlformats.org/markup-compatibility/2006">
              <mc:Choice xmlns:v="urn:schemas-microsoft-com:vml" Requires="v">
                <p:oleObj spid="_x0000_s31783" name="Equation" r:id="rId3" imgW="825500" imgH="469900" progId="Equation.3">
                  <p:embed/>
                </p:oleObj>
              </mc:Choice>
              <mc:Fallback>
                <p:oleObj name="Equation" r:id="rId3" imgW="825500" imgH="4699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057400"/>
                        <a:ext cx="1676400" cy="9441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49" name="Rectangle 5"/>
          <p:cNvSpPr>
            <a:spLocks noChangeArrowheads="1"/>
          </p:cNvSpPr>
          <p:nvPr/>
        </p:nvSpPr>
        <p:spPr bwMode="auto">
          <a:xfrm>
            <a:off x="0" y="2886417"/>
            <a:ext cx="484428" cy="3231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ku</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1748" name="Object 4"/>
          <p:cNvGraphicFramePr>
            <a:graphicFrameLocks noChangeAspect="1"/>
          </p:cNvGraphicFramePr>
          <p:nvPr/>
        </p:nvGraphicFramePr>
        <p:xfrm>
          <a:off x="457200" y="2895600"/>
          <a:ext cx="533400" cy="283845"/>
        </p:xfrm>
        <a:graphic>
          <a:graphicData uri="http://schemas.openxmlformats.org/presentationml/2006/ole">
            <mc:AlternateContent xmlns:mc="http://schemas.openxmlformats.org/markup-compatibility/2006">
              <mc:Choice xmlns:v="urn:schemas-microsoft-com:vml" Requires="v">
                <p:oleObj spid="_x0000_s31784" name="Equation" r:id="rId5" imgW="380835" imgH="253890" progId="Equation.3">
                  <p:embed/>
                </p:oleObj>
              </mc:Choice>
              <mc:Fallback>
                <p:oleObj name="Equation" r:id="rId5" imgW="380835" imgH="25389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895600"/>
                        <a:ext cx="533400" cy="2838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Rectangle 6"/>
          <p:cNvSpPr>
            <a:spLocks noChangeArrowheads="1"/>
          </p:cNvSpPr>
          <p:nvPr/>
        </p:nvSpPr>
        <p:spPr bwMode="auto">
          <a:xfrm>
            <a:off x="685800" y="2895600"/>
            <a:ext cx="68580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është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energjia</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kinetike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hallkave</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mekanizmit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a:t>
            </a:r>
            <a:r>
              <a:rPr kumimoji="0" lang="de-DE" sz="15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shpejtësia e pikës reduktuese.</a:t>
            </a:r>
            <a:endParaRPr kumimoji="0" lang="de-DE" sz="15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3581400"/>
            <a:ext cx="91440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5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Momenti i reduktuar i inercisë </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quhet momenti i inercisë së hallkës reduktuese, energjia kinetike e së cil</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ës</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është e njëjtë me energjinë kinetike të të gjitha hallkave të mekanizmit:</a:t>
            </a:r>
            <a:endParaRPr kumimoji="0" lang="de-DE" sz="15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53"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1752" name="Object 8"/>
          <p:cNvGraphicFramePr>
            <a:graphicFrameLocks noChangeAspect="1"/>
          </p:cNvGraphicFramePr>
          <p:nvPr/>
        </p:nvGraphicFramePr>
        <p:xfrm>
          <a:off x="3124200" y="4114800"/>
          <a:ext cx="1653268" cy="1000125"/>
        </p:xfrm>
        <a:graphic>
          <a:graphicData uri="http://schemas.openxmlformats.org/presentationml/2006/ole">
            <mc:AlternateContent xmlns:mc="http://schemas.openxmlformats.org/markup-compatibility/2006">
              <mc:Choice xmlns:v="urn:schemas-microsoft-com:vml" Requires="v">
                <p:oleObj spid="_x0000_s31785" name="Equation" r:id="rId7" imgW="774364" imgH="469696" progId="Equation.3">
                  <p:embed/>
                </p:oleObj>
              </mc:Choice>
              <mc:Fallback>
                <p:oleObj name="Equation" r:id="rId7" imgW="774364" imgH="469696"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4114800"/>
                        <a:ext cx="1653268" cy="1000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4" name="Rectangle 10"/>
          <p:cNvSpPr>
            <a:spLocks noChangeArrowheads="1"/>
          </p:cNvSpPr>
          <p:nvPr/>
        </p:nvSpPr>
        <p:spPr bwMode="auto">
          <a:xfrm>
            <a:off x="533400" y="5090011"/>
            <a:ext cx="5008102" cy="3539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ku  </a:t>
            </a:r>
            <a:r>
              <a:rPr kumimoji="0" lang="de-DE" sz="17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de-DE" sz="17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a:t>
            </a:r>
            <a:r>
              <a:rPr kumimoji="0" lang="de-DE" sz="17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 është  shpejtësia këndore e hallkës reduktuese</a:t>
            </a:r>
            <a:r>
              <a:rPr kumimoji="0" lang="de-DE" sz="15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915400" cy="1143000"/>
          </a:xfrm>
        </p:spPr>
        <p:txBody>
          <a:bodyPr>
            <a:normAutofit fontScale="90000"/>
          </a:bodyPr>
          <a:lstStyle/>
          <a:p>
            <a:r>
              <a:rPr lang="en-US" b="1" dirty="0" smtClean="0"/>
              <a:t>DETYRAT  KRYESORE TË DINAMIKËS SË  MAKINAVE</a:t>
            </a:r>
            <a:endParaRPr lang="en-US" dirty="0"/>
          </a:p>
        </p:txBody>
      </p:sp>
      <p:sp>
        <p:nvSpPr>
          <p:cNvPr id="30722" name="Rectangle 2"/>
          <p:cNvSpPr>
            <a:spLocks noChangeArrowheads="1"/>
          </p:cNvSpPr>
          <p:nvPr/>
        </p:nvSpPr>
        <p:spPr bwMode="auto">
          <a:xfrm>
            <a:off x="0" y="1371600"/>
            <a:ext cx="9144000" cy="12464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Në </a:t>
            </a:r>
            <a:r>
              <a:rPr kumimoji="0" lang="de-DE" sz="15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mekanizmin planar</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çdo hallkë e tij mund të kryejë lëvizje translative, lëvizje rrotulluese ose lëvizje plan paralele.</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Në lëvizjen plan paralele, energjia kinetike e mekanizmit do të jetë e barabartë me shumën e energjive kinetike të të gjitha hallkave të tij.</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de-DE" sz="15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0721" name="Object 1"/>
          <p:cNvGraphicFramePr>
            <a:graphicFrameLocks noChangeAspect="1"/>
          </p:cNvGraphicFramePr>
          <p:nvPr/>
        </p:nvGraphicFramePr>
        <p:xfrm>
          <a:off x="3124200" y="2514600"/>
          <a:ext cx="2677886" cy="914400"/>
        </p:xfrm>
        <a:graphic>
          <a:graphicData uri="http://schemas.openxmlformats.org/presentationml/2006/ole">
            <mc:AlternateContent xmlns:mc="http://schemas.openxmlformats.org/markup-compatibility/2006">
              <mc:Choice xmlns:v="urn:schemas-microsoft-com:vml" Requires="v">
                <p:oleObj spid="_x0000_s30755" name="Equation" r:id="rId3" imgW="1562100" imgH="533400" progId="Equation.3">
                  <p:embed/>
                </p:oleObj>
              </mc:Choice>
              <mc:Fallback>
                <p:oleObj name="Equation" r:id="rId3" imgW="1562100" imgH="5334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514600"/>
                        <a:ext cx="2677886"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4" name="Object 4"/>
          <p:cNvGraphicFramePr>
            <a:graphicFrameLocks noChangeAspect="1"/>
          </p:cNvGraphicFramePr>
          <p:nvPr/>
        </p:nvGraphicFramePr>
        <p:xfrm>
          <a:off x="3886200" y="3809999"/>
          <a:ext cx="2971800" cy="722869"/>
        </p:xfrm>
        <a:graphic>
          <a:graphicData uri="http://schemas.openxmlformats.org/presentationml/2006/ole">
            <mc:AlternateContent xmlns:mc="http://schemas.openxmlformats.org/markup-compatibility/2006">
              <mc:Choice xmlns:v="urn:schemas-microsoft-com:vml" Requires="v">
                <p:oleObj spid="_x0000_s30756" name="Equation" r:id="rId5" imgW="1765300" imgH="431800" progId="Equation.3">
                  <p:embed/>
                </p:oleObj>
              </mc:Choice>
              <mc:Fallback>
                <p:oleObj name="Equation" r:id="rId5" imgW="1765300" imgH="4318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3809999"/>
                        <a:ext cx="2971800" cy="7228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3" name="Object 3"/>
          <p:cNvGraphicFramePr>
            <a:graphicFrameLocks noChangeAspect="1"/>
          </p:cNvGraphicFramePr>
          <p:nvPr/>
        </p:nvGraphicFramePr>
        <p:xfrm>
          <a:off x="2819400" y="5029200"/>
          <a:ext cx="3810000" cy="762000"/>
        </p:xfrm>
        <a:graphic>
          <a:graphicData uri="http://schemas.openxmlformats.org/presentationml/2006/ole">
            <mc:AlternateContent xmlns:mc="http://schemas.openxmlformats.org/markup-compatibility/2006">
              <mc:Choice xmlns:v="urn:schemas-microsoft-com:vml" Requires="v">
                <p:oleObj spid="_x0000_s30757" name="Equation" r:id="rId7" imgW="2095500" imgH="419100" progId="Equation.3">
                  <p:embed/>
                </p:oleObj>
              </mc:Choice>
              <mc:Fallback>
                <p:oleObj name="Equation" r:id="rId7" imgW="2095500" imgH="41910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5029200"/>
                        <a:ext cx="3810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25" name="Rectangle 5"/>
          <p:cNvSpPr>
            <a:spLocks noChangeArrowheads="1"/>
          </p:cNvSpPr>
          <p:nvPr/>
        </p:nvSpPr>
        <p:spPr bwMode="auto">
          <a:xfrm>
            <a:off x="0" y="3429000"/>
            <a:ext cx="9144000" cy="78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Duke shfrytëzuar funksionet transfer të rendit të parë, masën reduktuese ose momentin e reduktuar të inercisë mund të shprehim në këtë formë:</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de-DE" sz="15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6" name="Rectangle 6"/>
          <p:cNvSpPr>
            <a:spLocks noChangeArrowheads="1"/>
          </p:cNvSpPr>
          <p:nvPr/>
        </p:nvSpPr>
        <p:spPr bwMode="auto">
          <a:xfrm>
            <a:off x="0" y="4267200"/>
            <a:ext cx="9466053" cy="115416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de-DE"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ku: n – është  numri i hallkave të lëvizshme të mekanizmit.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lang="de-DE" sz="1500" dirty="0" smtClean="0">
                <a:latin typeface="Arial" pitchFamily="34" charset="0"/>
                <a:ea typeface="Times New Roman" pitchFamily="18" charset="0"/>
                <a:cs typeface="Arial" pitchFamily="34" charset="0"/>
              </a:rPr>
              <a:t> Tani shkruajmë shprehjet </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 energjisë kinetike të pikës së reduktimit dhe të hallkës së reduktimit përkatësisht: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rgbClr val="FF00FF"/>
                </a:solidFill>
                <a:effectLst/>
                <a:latin typeface="Arial" pitchFamily="34" charset="0"/>
                <a:ea typeface="Times New Roman" pitchFamily="18" charset="0"/>
                <a:cs typeface="Arial" pitchFamily="34" charset="0"/>
              </a:rPr>
              <a:t> </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FF00FF"/>
                </a:solidFill>
                <a:effectLst/>
                <a:latin typeface="Arial" pitchFamily="34" charset="0"/>
                <a:ea typeface="Times New Roman" pitchFamily="18" charset="0"/>
                <a:cs typeface="Arial" pitchFamily="34" charset="0"/>
              </a:rPr>
              <a:t>             </a:t>
            </a:r>
            <a:endParaRPr kumimoji="0" 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7" name="Rectangle 7"/>
          <p:cNvSpPr>
            <a:spLocks noChangeArrowheads="1"/>
          </p:cNvSpPr>
          <p:nvPr/>
        </p:nvSpPr>
        <p:spPr bwMode="auto">
          <a:xfrm>
            <a:off x="0" y="5726921"/>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ku: </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t>
            </a:r>
            <a:r>
              <a:rPr kumimoji="0" lang="de-DE" sz="15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r </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masa e hallkës së reduktimit;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a:t>
            </a:r>
            <a:r>
              <a:rPr kumimoji="0" lang="de-DE" sz="15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A</a:t>
            </a: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shpejtësia e pikës së reduktimit;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t>
            </a:r>
            <a:r>
              <a:rPr kumimoji="0" lang="en-US" sz="1500" b="0" i="0"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r</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momenti</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inercisë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përkundrejt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boshtit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përputhet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boshtin</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rrotullimit</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5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hallkës</a:t>
            </a:r>
            <a:r>
              <a:rPr kumimoji="0" lang="en-US"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DETYRAT  KRYESORE TË DINAMIKËS SË  MAKINAVE</a:t>
            </a:r>
            <a:endParaRPr lang="en-US" dirty="0"/>
          </a:p>
        </p:txBody>
      </p:sp>
      <p:graphicFrame>
        <p:nvGraphicFramePr>
          <p:cNvPr id="54274" name="Object 2"/>
          <p:cNvGraphicFramePr>
            <a:graphicFrameLocks noChangeAspect="1"/>
          </p:cNvGraphicFramePr>
          <p:nvPr/>
        </p:nvGraphicFramePr>
        <p:xfrm>
          <a:off x="2057400" y="2438400"/>
          <a:ext cx="4654446" cy="1371600"/>
        </p:xfrm>
        <a:graphic>
          <a:graphicData uri="http://schemas.openxmlformats.org/presentationml/2006/ole">
            <mc:AlternateContent xmlns:mc="http://schemas.openxmlformats.org/markup-compatibility/2006">
              <mc:Choice xmlns:v="urn:schemas-microsoft-com:vml" Requires="v">
                <p:oleObj spid="_x0000_s54295" name="Equation" r:id="rId3" imgW="1968500" imgH="584200" progId="Equation.3">
                  <p:embed/>
                </p:oleObj>
              </mc:Choice>
              <mc:Fallback>
                <p:oleObj name="Equation" r:id="rId3" imgW="1968500" imgH="584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438400"/>
                        <a:ext cx="4654446"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3" name="Object 1"/>
          <p:cNvGraphicFramePr>
            <a:graphicFrameLocks noChangeAspect="1"/>
          </p:cNvGraphicFramePr>
          <p:nvPr/>
        </p:nvGraphicFramePr>
        <p:xfrm>
          <a:off x="2260600" y="3911600"/>
          <a:ext cx="3937000" cy="1138238"/>
        </p:xfrm>
        <a:graphic>
          <a:graphicData uri="http://schemas.openxmlformats.org/presentationml/2006/ole">
            <mc:AlternateContent xmlns:mc="http://schemas.openxmlformats.org/markup-compatibility/2006">
              <mc:Choice xmlns:v="urn:schemas-microsoft-com:vml" Requires="v">
                <p:oleObj spid="_x0000_s54296" name="Equation" r:id="rId5" imgW="1917360" imgH="558720" progId="Equation.3">
                  <p:embed/>
                </p:oleObj>
              </mc:Choice>
              <mc:Fallback>
                <p:oleObj name="Equation" r:id="rId5" imgW="1917360" imgH="558720" progId="Equation.3">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60600" y="3911600"/>
                        <a:ext cx="3937000" cy="1138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275" name="Rectangle 3"/>
          <p:cNvSpPr>
            <a:spLocks noChangeArrowheads="1"/>
          </p:cNvSpPr>
          <p:nvPr/>
        </p:nvSpPr>
        <p:spPr bwMode="auto">
          <a:xfrm>
            <a:off x="0" y="1514818"/>
            <a:ext cx="8991600" cy="10618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Duke u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barazuar</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fillim</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energjinë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kinetike</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pikës</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reduktimit</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dhe</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pastaj</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hallkës</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reduktimit</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me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energjinë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kinetike</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gjithë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mekanizmit</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pas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shndërrimeve</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mund</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7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shkruajmë</a:t>
            </a:r>
            <a:r>
              <a:rPr kumimoji="0" lang="en-US"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FF00FF"/>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4277" name="Rectangle 5"/>
          <p:cNvSpPr>
            <a:spLocks noChangeArrowheads="1"/>
          </p:cNvSpPr>
          <p:nvPr/>
        </p:nvSpPr>
        <p:spPr bwMode="auto">
          <a:xfrm>
            <a:off x="0" y="16192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00FF"/>
                </a:solidFill>
                <a:effectLst/>
                <a:latin typeface="Arial" pitchFamily="34" charset="0"/>
                <a:ea typeface="Times New Roman" pitchFamily="18" charset="0"/>
                <a:cs typeface="Arial" pitchFamily="34" charset="0"/>
              </a:rPr>
              <a:t>                                                        </a:t>
            </a:r>
            <a:r>
              <a:rPr kumimoji="0" lang="en-US" sz="8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4278" name="Rectangle 6"/>
          <p:cNvSpPr>
            <a:spLocks noChangeArrowheads="1"/>
          </p:cNvSpPr>
          <p:nvPr/>
        </p:nvSpPr>
        <p:spPr bwMode="auto">
          <a:xfrm>
            <a:off x="228600" y="5410200"/>
            <a:ext cx="891540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Për</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përcaktuar</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ligjin</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e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lëvizjes</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së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mekanizmit</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ose</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makinës</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është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e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mjaftueshme</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gjendet</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ligji</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i</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lëvizjes</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së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hallkës</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udhëheqëse</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sepse</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me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njohjen</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e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ligjit</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tillë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lëvizjes</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gjithmonë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është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e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mundur</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përcaktojmë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ligjin</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e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lëvizjes</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së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hallkave</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tjera</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të</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17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mekanizmit</a:t>
            </a:r>
            <a:r>
              <a:rPr kumimoji="0" lang="en-US" sz="17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en-US" sz="17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1285</Words>
  <Application>Microsoft Office PowerPoint</Application>
  <PresentationFormat>On-screen Show (4:3)</PresentationFormat>
  <Paragraphs>89</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Symbol</vt:lpstr>
      <vt:lpstr>Times New Roman</vt:lpstr>
      <vt:lpstr>Office Theme</vt:lpstr>
      <vt:lpstr>Equation</vt:lpstr>
      <vt:lpstr>PowerPoint Presentation</vt:lpstr>
      <vt:lpstr>LËVIZJA E  MEKANIZMIT NËN VEPRIMIN E FORCAVE TË DHËNA</vt:lpstr>
      <vt:lpstr>DETYRAT  KRYESORE TË DINAMIKËS SË  MAKINAVE</vt:lpstr>
      <vt:lpstr>DETYRAT  KRYESORE TË DINAMIKËS SË  MAKINAVE</vt:lpstr>
      <vt:lpstr>DETYRAT  KRYESORE TË DINAMIKËS SË  MAKINAVE</vt:lpstr>
      <vt:lpstr>DETYRAT  KRYESORE TË DINAMIKËS SË  MAKINAVE</vt:lpstr>
      <vt:lpstr>DETYRAT  KRYESORE TË DINAMIKËS SË  MAKINAVE</vt:lpstr>
      <vt:lpstr>DETYRAT  KRYESORE TË DINAMIKËS SË  MAKINAVE</vt:lpstr>
      <vt:lpstr>DETYRAT  KRYESORE TË DINAMIKËS SË  MAKINAVE</vt:lpstr>
      <vt:lpstr>Puna e forcave dhe e momenteve</vt:lpstr>
      <vt:lpstr>Puna e forcave dhe e momenteve</vt:lpstr>
      <vt:lpstr>Puna e forcave dhe e momenteve</vt:lpstr>
      <vt:lpstr>Ekuacioni i lëvizjes së makinës ose mekanizmit</vt:lpstr>
      <vt:lpstr>Ekuacioni i lëvizjes së makinës ose mekanizmit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Arbnor Pajaziti</dc:creator>
  <cp:lastModifiedBy>PC</cp:lastModifiedBy>
  <cp:revision>99</cp:revision>
  <dcterms:created xsi:type="dcterms:W3CDTF">2006-08-16T00:00:00Z</dcterms:created>
  <dcterms:modified xsi:type="dcterms:W3CDTF">2021-02-17T20:11:07Z</dcterms:modified>
</cp:coreProperties>
</file>