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4" r:id="rId1"/>
  </p:sldMasterIdLst>
  <p:notesMasterIdLst>
    <p:notesMasterId r:id="rId7"/>
  </p:notesMasterIdLst>
  <p:sldIdLst>
    <p:sldId id="256" r:id="rId2"/>
    <p:sldId id="257" r:id="rId3"/>
    <p:sldId id="289" r:id="rId4"/>
    <p:sldId id="290" r:id="rId5"/>
    <p:sldId id="29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33CC"/>
    <a:srgbClr val="CCECFF"/>
    <a:srgbClr val="FFFF66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2" autoAdjust="0"/>
    <p:restoredTop sz="94660"/>
  </p:normalViewPr>
  <p:slideViewPr>
    <p:cSldViewPr snapToGrid="0">
      <p:cViewPr varScale="1">
        <p:scale>
          <a:sx n="62" d="100"/>
          <a:sy n="62" d="100"/>
        </p:scale>
        <p:origin x="4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A6986-794D-46BC-B41D-B37F31300220}" type="datetimeFigureOut">
              <a:rPr lang="en-US" smtClean="0"/>
              <a:t>7/11/2016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A59E6-94C2-413B-97AA-957270F713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804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A59E6-94C2-413B-97AA-957270F713F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071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Prishtina International Summer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129A-479B-4853-A720-C4729D7B658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314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Prishtina International Summer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0580-9E63-4D0A-9FB5-1B4D75C7E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245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Prishtina International Summer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0580-9E63-4D0A-9FB5-1B4D75C7E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087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Prishtina International Summer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0580-9E63-4D0A-9FB5-1B4D75C7E0E8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48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Prishtina International Summer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0580-9E63-4D0A-9FB5-1B4D75C7E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286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Prishtina International Summer University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0580-9E63-4D0A-9FB5-1B4D75C7E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50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Prishtina International Summer University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0580-9E63-4D0A-9FB5-1B4D75C7E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1987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Prishtina International Summer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0580-9E63-4D0A-9FB5-1B4D75C7E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4755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Prishtina International Summer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0580-9E63-4D0A-9FB5-1B4D75C7E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315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311" y="212474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37314"/>
          </a:xfrm>
        </p:spPr>
        <p:txBody>
          <a:bodyPr>
            <a:normAutofit/>
          </a:bodyPr>
          <a:lstStyle>
            <a:lvl1pPr algn="l">
              <a:defRPr sz="3600" b="1" cap="small" baseline="0">
                <a:solidFill>
                  <a:srgbClr val="C00000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98344"/>
            <a:ext cx="10363826" cy="3424107"/>
          </a:xfrm>
        </p:spPr>
        <p:txBody>
          <a:bodyPr/>
          <a:lstStyle>
            <a:lvl1pPr>
              <a:defRPr sz="2400" b="1" cap="none" baseline="0">
                <a:solidFill>
                  <a:srgbClr val="002060"/>
                </a:solidFill>
              </a:defRPr>
            </a:lvl1pPr>
            <a:lvl2pPr>
              <a:defRPr cap="none" baseline="0">
                <a:solidFill>
                  <a:srgbClr val="002060"/>
                </a:solidFill>
              </a:defRPr>
            </a:lvl2pPr>
            <a:lvl3pPr>
              <a:defRPr cap="none" baseline="0">
                <a:solidFill>
                  <a:srgbClr val="002060"/>
                </a:solidFill>
              </a:defRPr>
            </a:lvl3pPr>
            <a:lvl4pPr>
              <a:defRPr cap="none" baseline="0">
                <a:solidFill>
                  <a:srgbClr val="002060"/>
                </a:solidFill>
              </a:defRPr>
            </a:lvl4pPr>
            <a:lvl5pPr>
              <a:defRPr cap="none" baseline="0"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707024" y="6235371"/>
            <a:ext cx="2743200" cy="365125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 dirty="0" smtClean="0"/>
              <a:t>7/2/2016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3774" y="6235372"/>
            <a:ext cx="6672887" cy="365125"/>
          </a:xfrm>
        </p:spPr>
        <p:txBody>
          <a:bodyPr/>
          <a:lstStyle>
            <a:lvl1pPr>
              <a:defRPr sz="1200"/>
            </a:lvl1pPr>
          </a:lstStyle>
          <a:p>
            <a:r>
              <a:rPr lang="en-US" dirty="0" smtClean="0"/>
              <a:t>Prishtina International Summer University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70587" y="6225758"/>
            <a:ext cx="764215" cy="365125"/>
          </a:xfrm>
        </p:spPr>
        <p:txBody>
          <a:bodyPr/>
          <a:lstStyle>
            <a:lvl1pPr>
              <a:defRPr sz="1200"/>
            </a:lvl1pPr>
          </a:lstStyle>
          <a:p>
            <a:fld id="{37EE0580-9E63-4D0A-9FB5-1B4D75C7E0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132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Prishtina International Summer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0580-9E63-4D0A-9FB5-1B4D75C7E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29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Prishtina International Summer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0580-9E63-4D0A-9FB5-1B4D75C7E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424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7/2/2016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Prishtina International Summer University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0580-9E63-4D0A-9FB5-1B4D75C7E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99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Prishtina International Summer University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0580-9E63-4D0A-9FB5-1B4D75C7E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64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537541" y="6248400"/>
            <a:ext cx="2743200" cy="365125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 smtClean="0"/>
              <a:t>7/2/2016</a:t>
            </a:r>
            <a:endParaRPr lang="en-US" sz="16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25514" y="6241863"/>
            <a:ext cx="6672887" cy="365125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 smtClean="0"/>
              <a:t>Prishtina International Summer University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72155" y="6241862"/>
            <a:ext cx="764215" cy="365125"/>
          </a:xfrm>
        </p:spPr>
        <p:txBody>
          <a:bodyPr/>
          <a:lstStyle>
            <a:lvl1pPr>
              <a:defRPr sz="1400"/>
            </a:lvl1pPr>
          </a:lstStyle>
          <a:p>
            <a:fld id="{37EE0580-9E63-4D0A-9FB5-1B4D75C7E0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48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Prishtina International Summer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0580-9E63-4D0A-9FB5-1B4D75C7E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Prishtina International Summer University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0580-9E63-4D0A-9FB5-1B4D75C7E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162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7/2/2016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Prishtina International Summer University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7EE0580-9E63-4D0A-9FB5-1B4D75C7E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90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  <p:sldLayoutId id="2147483886" r:id="rId12"/>
    <p:sldLayoutId id="2147483887" r:id="rId13"/>
    <p:sldLayoutId id="2147483888" r:id="rId14"/>
    <p:sldLayoutId id="2147483889" r:id="rId15"/>
    <p:sldLayoutId id="2147483890" r:id="rId16"/>
    <p:sldLayoutId id="2147483891" r:id="rId17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4452" y="765751"/>
            <a:ext cx="8915399" cy="2262781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b="1" dirty="0" smtClean="0">
                <a:solidFill>
                  <a:srgbClr val="002060"/>
                </a:solidFill>
              </a:rPr>
              <a:t>Mechatronics -</a:t>
            </a:r>
            <a:br>
              <a:rPr lang="en-US" sz="5400" b="1" dirty="0" smtClean="0">
                <a:solidFill>
                  <a:srgbClr val="002060"/>
                </a:solidFill>
              </a:rPr>
            </a:br>
            <a:r>
              <a:rPr lang="en-US" sz="5400" b="1" dirty="0" smtClean="0">
                <a:solidFill>
                  <a:srgbClr val="002060"/>
                </a:solidFill>
              </a:rPr>
              <a:t>Hands-on Approach</a:t>
            </a:r>
            <a:br>
              <a:rPr lang="en-US" sz="5400" b="1" dirty="0" smtClean="0">
                <a:solidFill>
                  <a:srgbClr val="002060"/>
                </a:solidFill>
              </a:rPr>
            </a:br>
            <a:r>
              <a:rPr lang="en-US" sz="3600" b="1" dirty="0" smtClean="0">
                <a:solidFill>
                  <a:srgbClr val="002060"/>
                </a:solidFill>
              </a:rPr>
              <a:t/>
            </a:r>
            <a:br>
              <a:rPr lang="en-US" sz="3600" b="1" dirty="0" smtClean="0">
                <a:solidFill>
                  <a:srgbClr val="002060"/>
                </a:solidFill>
              </a:rPr>
            </a:br>
            <a:r>
              <a:rPr lang="en-US" sz="3100" b="1" dirty="0" smtClean="0">
                <a:solidFill>
                  <a:srgbClr val="002060"/>
                </a:solidFill>
              </a:rPr>
              <a:t>Session </a:t>
            </a:r>
            <a:r>
              <a:rPr lang="en-US" sz="3100" b="1" dirty="0" smtClean="0">
                <a:solidFill>
                  <a:srgbClr val="002060"/>
                </a:solidFill>
              </a:rPr>
              <a:t>7</a:t>
            </a:r>
            <a:endParaRPr lang="en-US" sz="6000" b="1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4452" y="3552778"/>
            <a:ext cx="8697485" cy="2496877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b="1" dirty="0" smtClean="0">
                <a:solidFill>
                  <a:srgbClr val="C00000"/>
                </a:solidFill>
              </a:rPr>
              <a:t>Prof Ka C Cheok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b="1" dirty="0" smtClean="0">
                <a:solidFill>
                  <a:srgbClr val="C00000"/>
                </a:solidFill>
              </a:rPr>
              <a:t>Electrical &amp; Computer Engineering </a:t>
            </a:r>
            <a:r>
              <a:rPr lang="en-US" sz="1600" b="1" dirty="0" err="1" smtClean="0">
                <a:solidFill>
                  <a:srgbClr val="C00000"/>
                </a:solidFill>
              </a:rPr>
              <a:t>Dept</a:t>
            </a:r>
            <a:endParaRPr lang="en-US" sz="1600" b="1" dirty="0" smtClean="0">
              <a:solidFill>
                <a:srgbClr val="C00000"/>
              </a:solidFill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b="1" dirty="0" smtClean="0">
                <a:solidFill>
                  <a:srgbClr val="C00000"/>
                </a:solidFill>
              </a:rPr>
              <a:t>Oakland University, Rochester, MI, USA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b="1" dirty="0" smtClean="0">
              <a:solidFill>
                <a:srgbClr val="0070C0"/>
              </a:solidFill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b="1" dirty="0" smtClean="0">
                <a:solidFill>
                  <a:srgbClr val="C00000"/>
                </a:solidFill>
              </a:rPr>
              <a:t>Prof Arbnor Pajaziti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b="1" dirty="0" smtClean="0">
                <a:solidFill>
                  <a:srgbClr val="C00000"/>
                </a:solidFill>
              </a:rPr>
              <a:t>Mechanical Engineering</a:t>
            </a:r>
            <a:endParaRPr lang="en-US" sz="1600" b="1" dirty="0">
              <a:solidFill>
                <a:srgbClr val="C00000"/>
              </a:solidFill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600" b="1" dirty="0" smtClean="0">
                <a:solidFill>
                  <a:srgbClr val="C00000"/>
                </a:solidFill>
              </a:rPr>
              <a:t>University of Prishtina, Prishtina, Kosovo</a:t>
            </a:r>
            <a:endParaRPr lang="en-US" sz="1600" b="1" dirty="0">
              <a:solidFill>
                <a:srgbClr val="C00000"/>
              </a:solidFill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en-US" sz="1600" b="1" dirty="0">
              <a:solidFill>
                <a:srgbClr val="0070C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7/2/2016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Prishtina International Summer University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C129A-479B-4853-A720-C4729D7B658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05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290" y="714563"/>
            <a:ext cx="10058400" cy="68580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b="1" dirty="0" smtClean="0"/>
              <a:t>Scope of this Course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276402" y="1563160"/>
            <a:ext cx="10058400" cy="4286097"/>
          </a:xfrm>
          <a:ln w="28575">
            <a:solidFill>
              <a:schemeClr val="tx1"/>
            </a:solidFill>
            <a:prstDash val="dash"/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alibri" panose="020F0502020204030204" pitchFamily="34" charset="0"/>
              </a:rPr>
              <a:t>Overview of Mechatronics</a:t>
            </a:r>
          </a:p>
          <a:p>
            <a:pPr marL="0" indent="0">
              <a:buNone/>
            </a:pPr>
            <a:r>
              <a:rPr lang="en-US" sz="2000" dirty="0" smtClean="0">
                <a:latin typeface="Calibri" panose="020F0502020204030204" pitchFamily="34" charset="0"/>
              </a:rPr>
              <a:t>Microcontrollers – Intro to Arduino &amp; hands-on assignments</a:t>
            </a:r>
          </a:p>
          <a:p>
            <a:pPr marL="0" indent="0">
              <a:buNone/>
            </a:pPr>
            <a:r>
              <a:rPr lang="en-US" sz="2000" dirty="0" smtClean="0">
                <a:latin typeface="Calibri" panose="020F0502020204030204" pitchFamily="34" charset="0"/>
              </a:rPr>
              <a:t>Microcomputers &amp; Microcontrollers – Matlab + Arduino combo</a:t>
            </a:r>
          </a:p>
          <a:p>
            <a:pPr marL="0" indent="0">
              <a:buNone/>
            </a:pPr>
            <a:r>
              <a:rPr lang="en-US" sz="2000" dirty="0" smtClean="0">
                <a:latin typeface="Calibri" panose="020F0502020204030204" pitchFamily="34" charset="0"/>
              </a:rPr>
              <a:t>Feedback Control System – Simple closed-loop examples </a:t>
            </a:r>
          </a:p>
          <a:p>
            <a:pPr marL="0" indent="0">
              <a:buNone/>
            </a:pPr>
            <a:r>
              <a:rPr lang="en-US" sz="2000" dirty="0" smtClean="0">
                <a:latin typeface="Calibri" panose="020F0502020204030204" pitchFamily="34" charset="0"/>
              </a:rPr>
              <a:t>Matlab Video Processing &amp; Simulink Computer Vision – Examples &amp; demos</a:t>
            </a:r>
          </a:p>
          <a:p>
            <a:pPr marL="0" indent="0">
              <a:buNone/>
            </a:pPr>
            <a:r>
              <a:rPr lang="en-US" sz="2000" dirty="0" smtClean="0">
                <a:latin typeface="Calibri" panose="020F0502020204030204" pitchFamily="34" charset="0"/>
              </a:rPr>
              <a:t>Auto-Target Tracking Servo-System – Matlab + Arduino experiment</a:t>
            </a:r>
          </a:p>
          <a:p>
            <a:pPr marL="0" indent="0">
              <a:buNone/>
            </a:pPr>
            <a:r>
              <a:rPr lang="en-US" sz="2000" dirty="0" smtClean="0">
                <a:latin typeface="Calibri" panose="020F0502020204030204" pitchFamily="34" charset="0"/>
              </a:rPr>
              <a:t>Modeling</a:t>
            </a:r>
            <a:r>
              <a:rPr lang="en-US" sz="2000" dirty="0">
                <a:latin typeface="Calibri" panose="020F0502020204030204" pitchFamily="34" charset="0"/>
              </a:rPr>
              <a:t>, Simulation &amp; Visualization of Mechatronics </a:t>
            </a:r>
            <a:r>
              <a:rPr lang="en-US" sz="2000" dirty="0" smtClean="0">
                <a:latin typeface="Calibri" panose="020F0502020204030204" pitchFamily="34" charset="0"/>
              </a:rPr>
              <a:t>- Matlab Simscape (time permitting)</a:t>
            </a:r>
            <a:endParaRPr lang="en-US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alibri" panose="020F0502020204030204" pitchFamily="34" charset="0"/>
              </a:rPr>
              <a:t>Other Aspects of Mechatronics</a:t>
            </a:r>
          </a:p>
          <a:p>
            <a:pPr marL="0" indent="0">
              <a:buNone/>
            </a:pPr>
            <a:endParaRPr lang="en-US" sz="2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z="1400" dirty="0" smtClean="0"/>
              <a:t>7/2/2016</a:t>
            </a:r>
            <a:endParaRPr lang="en-US" sz="1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z="1400" dirty="0" smtClean="0"/>
              <a:t>Prishtina International Summer University</a:t>
            </a:r>
            <a:endParaRPr 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0580-9E63-4D0A-9FB5-1B4D75C7E0E8}" type="slidenum">
              <a:rPr lang="en-US" sz="1400" smtClean="0"/>
              <a:t>2</a:t>
            </a:fld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7686979" y="498325"/>
            <a:ext cx="326571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Tell me and I will forget; </a:t>
            </a:r>
            <a:endParaRPr lang="en-US" sz="1400" b="1" i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US" sz="1400" b="1" i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show </a:t>
            </a:r>
            <a:r>
              <a:rPr lang="en-US" sz="1400" b="1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me and I will remember; </a:t>
            </a:r>
            <a:endParaRPr lang="en-US" sz="1400" b="1" i="1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US" sz="1400" b="1" i="1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but </a:t>
            </a:r>
            <a:r>
              <a:rPr lang="en-US" sz="1400" b="1" i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involve me and I will understand.</a:t>
            </a:r>
            <a:endParaRPr lang="en-US" sz="1400" b="1" i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13774" y="1636670"/>
            <a:ext cx="6928368" cy="982835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056290" y="2088561"/>
            <a:ext cx="7343791" cy="996401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314378" y="2526743"/>
            <a:ext cx="912252" cy="525402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1276402" y="3466521"/>
            <a:ext cx="2807918" cy="558417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7138602" y="3466521"/>
            <a:ext cx="2181234" cy="571787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118178" y="3011885"/>
            <a:ext cx="6298622" cy="511260"/>
          </a:xfrm>
          <a:prstGeom prst="round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1228646" y="4038308"/>
            <a:ext cx="7523467" cy="511260"/>
          </a:xfrm>
          <a:prstGeom prst="round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6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7/2/2016</a:t>
            </a:r>
            <a:endParaRPr lang="en-US" sz="16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Prishtina International Summer University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0580-9E63-4D0A-9FB5-1B4D75C7E0E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43413" y="341108"/>
            <a:ext cx="10058400" cy="685800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FF0000"/>
                </a:solidFill>
              </a:rPr>
              <a:t>Today’s Goal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06798" y="1016005"/>
            <a:ext cx="7999195" cy="954107"/>
          </a:xfrm>
          <a:prstGeom prst="rect">
            <a:avLst/>
          </a:prstGeom>
          <a:solidFill>
            <a:srgbClr val="CCECFF"/>
          </a:solidFill>
        </p:spPr>
        <p:txBody>
          <a:bodyPr wrap="square">
            <a:spAutoFit/>
          </a:bodyPr>
          <a:lstStyle/>
          <a:p>
            <a:r>
              <a:rPr lang="en-US" sz="2800" b="1" cap="small" dirty="0" smtClean="0">
                <a:solidFill>
                  <a:srgbClr val="C00000"/>
                </a:solidFill>
                <a:latin typeface="Calibri" panose="020F0502020204030204" pitchFamily="34" charset="0"/>
              </a:rPr>
              <a:t>Matlab: Generates </a:t>
            </a:r>
            <a:r>
              <a:rPr lang="en-US" sz="2800" b="1" cap="small" dirty="0" smtClean="0">
                <a:solidFill>
                  <a:srgbClr val="C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Signal   Serial USB</a:t>
            </a:r>
            <a:endParaRPr lang="en-US" sz="2000" b="1" dirty="0">
              <a:solidFill>
                <a:srgbClr val="002060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r>
              <a:rPr lang="en-US" sz="2800" b="1" cap="small" dirty="0" smtClean="0">
                <a:solidFill>
                  <a:srgbClr val="C00000"/>
                </a:solidFill>
                <a:latin typeface="Calibri" panose="020F0502020204030204" pitchFamily="34" charset="0"/>
              </a:rPr>
              <a:t>Arduino: Rx </a:t>
            </a:r>
            <a:r>
              <a:rPr lang="en-US" sz="2800" b="1" cap="small" dirty="0">
                <a:solidFill>
                  <a:srgbClr val="C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Serial </a:t>
            </a:r>
            <a:r>
              <a:rPr lang="en-US" sz="2800" b="1" cap="small" dirty="0" smtClean="0">
                <a:solidFill>
                  <a:srgbClr val="C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USB  Moves Servomotor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074" y="1970112"/>
            <a:ext cx="4976974" cy="4189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43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7/2/2016</a:t>
            </a:r>
            <a:endParaRPr lang="en-US" sz="16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Prishtina International Summer University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0580-9E63-4D0A-9FB5-1B4D75C7E0E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931497" y="515114"/>
            <a:ext cx="6679769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%%  Transmit commands to Serial </a:t>
            </a:r>
            <a:r>
              <a:rPr lang="en-US" sz="1400" dirty="0" err="1"/>
              <a:t>Comm</a:t>
            </a:r>
            <a:r>
              <a:rPr lang="en-US" sz="1400" dirty="0"/>
              <a:t> Port     KaC Cheok  8 July 2016</a:t>
            </a:r>
          </a:p>
          <a:p>
            <a:r>
              <a:rPr lang="en-US" sz="1400" dirty="0"/>
              <a:t>%% Ensure that other connections be close </a:t>
            </a:r>
          </a:p>
          <a:p>
            <a:r>
              <a:rPr lang="en-US" sz="1400" dirty="0" err="1"/>
              <a:t>clc</a:t>
            </a:r>
            <a:endParaRPr lang="en-US" sz="1400" dirty="0"/>
          </a:p>
          <a:p>
            <a:r>
              <a:rPr lang="en-US" sz="1400" dirty="0"/>
              <a:t>  </a:t>
            </a:r>
            <a:r>
              <a:rPr lang="en-US" sz="1400" dirty="0" err="1"/>
              <a:t>FindObjects</a:t>
            </a:r>
            <a:r>
              <a:rPr lang="en-US" sz="1400" dirty="0"/>
              <a:t> = </a:t>
            </a:r>
            <a:r>
              <a:rPr lang="en-US" sz="1400" dirty="0" err="1"/>
              <a:t>instrfind</a:t>
            </a:r>
            <a:r>
              <a:rPr lang="en-US" sz="1400" dirty="0"/>
              <a:t>;</a:t>
            </a:r>
          </a:p>
          <a:p>
            <a:r>
              <a:rPr lang="en-US" sz="1400" dirty="0"/>
              <a:t>    if ~</a:t>
            </a:r>
            <a:r>
              <a:rPr lang="en-US" sz="1400" dirty="0" err="1"/>
              <a:t>isempty</a:t>
            </a:r>
            <a:r>
              <a:rPr lang="en-US" sz="1400" dirty="0"/>
              <a:t>(</a:t>
            </a:r>
            <a:r>
              <a:rPr lang="en-US" sz="1400" dirty="0" err="1"/>
              <a:t>FindObjects</a:t>
            </a:r>
            <a:r>
              <a:rPr lang="en-US" sz="1400" dirty="0"/>
              <a:t>), </a:t>
            </a:r>
            <a:r>
              <a:rPr lang="en-US" sz="1400" dirty="0" err="1"/>
              <a:t>fclose</a:t>
            </a:r>
            <a:r>
              <a:rPr lang="en-US" sz="1400" dirty="0"/>
              <a:t>(</a:t>
            </a:r>
            <a:r>
              <a:rPr lang="en-US" sz="1400" dirty="0" err="1"/>
              <a:t>FindObjects</a:t>
            </a:r>
            <a:r>
              <a:rPr lang="en-US" sz="1400" dirty="0"/>
              <a:t>); end</a:t>
            </a:r>
          </a:p>
          <a:p>
            <a:r>
              <a:rPr lang="en-US" sz="1400" dirty="0"/>
              <a:t>      </a:t>
            </a:r>
            <a:r>
              <a:rPr lang="en-US" sz="1400" dirty="0" err="1"/>
              <a:t>FindAgain</a:t>
            </a:r>
            <a:r>
              <a:rPr lang="en-US" sz="1400" dirty="0"/>
              <a:t> = </a:t>
            </a:r>
            <a:r>
              <a:rPr lang="en-US" sz="1400" dirty="0" err="1"/>
              <a:t>instrfind</a:t>
            </a:r>
            <a:r>
              <a:rPr lang="en-US" sz="1400" dirty="0"/>
              <a:t>;</a:t>
            </a:r>
          </a:p>
          <a:p>
            <a:r>
              <a:rPr lang="en-US" sz="1400" dirty="0"/>
              <a:t>      </a:t>
            </a:r>
          </a:p>
          <a:p>
            <a:r>
              <a:rPr lang="en-US" sz="1400" dirty="0"/>
              <a:t>%% Assign a COM port as an instrument object  </a:t>
            </a:r>
          </a:p>
          <a:p>
            <a:r>
              <a:rPr lang="en-US" sz="1400" dirty="0" err="1"/>
              <a:t>CommPort</a:t>
            </a:r>
            <a:r>
              <a:rPr lang="en-US" sz="1400" dirty="0"/>
              <a:t> = serial('COM22');    </a:t>
            </a:r>
            <a:r>
              <a:rPr lang="en-US" sz="1400" dirty="0" err="1"/>
              <a:t>CommPort.BaudRate</a:t>
            </a:r>
            <a:r>
              <a:rPr lang="en-US" sz="1400" dirty="0"/>
              <a:t> = 9600;</a:t>
            </a:r>
          </a:p>
          <a:p>
            <a:r>
              <a:rPr lang="en-US" sz="1400" dirty="0"/>
              <a:t>    </a:t>
            </a:r>
            <a:r>
              <a:rPr lang="en-US" sz="1400" dirty="0" err="1"/>
              <a:t>fopen</a:t>
            </a:r>
            <a:r>
              <a:rPr lang="en-US" sz="1400" dirty="0"/>
              <a:t>(</a:t>
            </a:r>
            <a:r>
              <a:rPr lang="en-US" sz="1400" dirty="0" err="1"/>
              <a:t>CommPort</a:t>
            </a:r>
            <a:r>
              <a:rPr lang="en-US" sz="1400" dirty="0"/>
              <a:t>);</a:t>
            </a:r>
          </a:p>
          <a:p>
            <a:r>
              <a:rPr lang="en-US" sz="1400" dirty="0"/>
              <a:t>      </a:t>
            </a:r>
            <a:r>
              <a:rPr lang="en-US" sz="1400" dirty="0" err="1"/>
              <a:t>fprintf</a:t>
            </a:r>
            <a:r>
              <a:rPr lang="en-US" sz="1400" dirty="0"/>
              <a:t>(CommPort,num2str(90));  pause(2);</a:t>
            </a:r>
          </a:p>
          <a:p>
            <a:r>
              <a:rPr lang="en-US" sz="1400" dirty="0"/>
              <a:t>%% Write to </a:t>
            </a:r>
            <a:r>
              <a:rPr lang="en-US" sz="1400" dirty="0" err="1"/>
              <a:t>CommPort</a:t>
            </a:r>
            <a:r>
              <a:rPr lang="en-US" sz="1400" dirty="0"/>
              <a:t>    ***************************************</a:t>
            </a:r>
          </a:p>
          <a:p>
            <a:r>
              <a:rPr lang="en-US" sz="1400" dirty="0" err="1"/>
              <a:t>dT</a:t>
            </a:r>
            <a:r>
              <a:rPr lang="en-US" sz="1400" dirty="0"/>
              <a:t> = 0.01;  f = 1; </a:t>
            </a:r>
            <a:r>
              <a:rPr lang="en-US" sz="1400" dirty="0" err="1"/>
              <a:t>maxAngle</a:t>
            </a:r>
            <a:r>
              <a:rPr lang="en-US" sz="1400" dirty="0"/>
              <a:t> = 90; N = 200;</a:t>
            </a:r>
          </a:p>
          <a:p>
            <a:r>
              <a:rPr lang="en-US" sz="1400" dirty="0"/>
              <a:t>tic</a:t>
            </a:r>
          </a:p>
          <a:p>
            <a:r>
              <a:rPr lang="en-US" sz="1400" dirty="0"/>
              <a:t>for k = 1:N</a:t>
            </a:r>
          </a:p>
          <a:p>
            <a:r>
              <a:rPr lang="en-US" sz="1400" dirty="0"/>
              <a:t>%% Change values and write to </a:t>
            </a:r>
            <a:r>
              <a:rPr lang="en-US" sz="1400" dirty="0" err="1"/>
              <a:t>CommPort</a:t>
            </a:r>
            <a:endParaRPr lang="en-US" sz="1400" dirty="0"/>
          </a:p>
          <a:p>
            <a:r>
              <a:rPr lang="en-US" sz="1400" dirty="0"/>
              <a:t>       Angle =  int16(</a:t>
            </a:r>
            <a:r>
              <a:rPr lang="en-US" sz="1400" dirty="0" err="1"/>
              <a:t>maxAngle</a:t>
            </a:r>
            <a:r>
              <a:rPr lang="en-US" sz="1400" dirty="0"/>
              <a:t>*sin(2*pi*f*k*</a:t>
            </a:r>
            <a:r>
              <a:rPr lang="en-US" sz="1400" dirty="0" err="1"/>
              <a:t>dT</a:t>
            </a:r>
            <a:r>
              <a:rPr lang="en-US" sz="1400" dirty="0"/>
              <a:t>)+90);</a:t>
            </a:r>
          </a:p>
          <a:p>
            <a:r>
              <a:rPr lang="en-US" sz="1400" dirty="0"/>
              <a:t>%% The default format for </a:t>
            </a:r>
            <a:r>
              <a:rPr lang="en-US" sz="1400" dirty="0" err="1"/>
              <a:t>fprintf</a:t>
            </a:r>
            <a:r>
              <a:rPr lang="en-US" sz="1400" dirty="0"/>
              <a:t> is %s\n,  which string &amp; linefeed</a:t>
            </a:r>
          </a:p>
          <a:p>
            <a:r>
              <a:rPr lang="en-US" sz="1400" dirty="0"/>
              <a:t>       </a:t>
            </a:r>
            <a:r>
              <a:rPr lang="en-US" sz="1400" dirty="0" err="1"/>
              <a:t>fprintf</a:t>
            </a:r>
            <a:r>
              <a:rPr lang="en-US" sz="1400" dirty="0"/>
              <a:t>(CommPort,num2str(Angle));  </a:t>
            </a:r>
          </a:p>
          <a:p>
            <a:r>
              <a:rPr lang="en-US" sz="1400" dirty="0"/>
              <a:t>      pause(0.001);</a:t>
            </a:r>
          </a:p>
          <a:p>
            <a:r>
              <a:rPr lang="en-US" sz="1400" dirty="0"/>
              <a:t>       </a:t>
            </a:r>
            <a:r>
              <a:rPr lang="en-US" sz="1400" dirty="0" err="1"/>
              <a:t>disp</a:t>
            </a:r>
            <a:r>
              <a:rPr lang="en-US" sz="1400" dirty="0"/>
              <a:t>(num2str([k Angle]))</a:t>
            </a:r>
          </a:p>
          <a:p>
            <a:r>
              <a:rPr lang="en-US" sz="1400" dirty="0"/>
              <a:t>end   %   *******************************************************</a:t>
            </a:r>
          </a:p>
          <a:p>
            <a:r>
              <a:rPr lang="en-US" sz="1400" dirty="0" err="1"/>
              <a:t>TimePerLoop_sec</a:t>
            </a:r>
            <a:r>
              <a:rPr lang="en-US" sz="1400" dirty="0"/>
              <a:t> = </a:t>
            </a:r>
            <a:r>
              <a:rPr lang="en-US" sz="1400" dirty="0" err="1"/>
              <a:t>toc</a:t>
            </a:r>
            <a:r>
              <a:rPr lang="en-US" sz="1400" dirty="0"/>
              <a:t>/N</a:t>
            </a:r>
          </a:p>
          <a:p>
            <a:r>
              <a:rPr lang="en-US" sz="1400" dirty="0"/>
              <a:t>%% Free the serial port so other program can use the port</a:t>
            </a:r>
          </a:p>
          <a:p>
            <a:r>
              <a:rPr lang="en-US" sz="1400" dirty="0" err="1"/>
              <a:t>fclose</a:t>
            </a:r>
            <a:r>
              <a:rPr lang="en-US" sz="1400" dirty="0"/>
              <a:t>(</a:t>
            </a:r>
            <a:r>
              <a:rPr lang="en-US" sz="1400" dirty="0" err="1"/>
              <a:t>CommPort</a:t>
            </a:r>
            <a:r>
              <a:rPr lang="en-US" sz="1400" dirty="0"/>
              <a:t>); </a:t>
            </a:r>
          </a:p>
          <a:p>
            <a:r>
              <a:rPr lang="en-US" sz="1400" dirty="0"/>
              <a:t>delete(</a:t>
            </a:r>
            <a:r>
              <a:rPr lang="en-US" sz="1400" dirty="0" err="1"/>
              <a:t>CommPort</a:t>
            </a:r>
            <a:r>
              <a:rPr lang="en-US" sz="1400" dirty="0"/>
              <a:t>);</a:t>
            </a:r>
          </a:p>
          <a:p>
            <a:endParaRPr lang="en-US" sz="1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11474"/>
            <a:ext cx="5781505" cy="4934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9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7/2/2016</a:t>
            </a:r>
            <a:endParaRPr lang="en-US" sz="16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Prishtina International Summer University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0580-9E63-4D0A-9FB5-1B4D75C7E0E8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374" y="1069383"/>
            <a:ext cx="5112434" cy="517247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37948" y="174807"/>
            <a:ext cx="5661794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/***********************************************</a:t>
            </a:r>
          </a:p>
          <a:p>
            <a:r>
              <a:rPr lang="en-US" sz="1400" dirty="0"/>
              <a:t> * </a:t>
            </a:r>
            <a:r>
              <a:rPr lang="en-US" sz="1400" dirty="0" err="1"/>
              <a:t>name:Servo_KaC</a:t>
            </a:r>
            <a:endParaRPr lang="en-US" sz="1400" dirty="0"/>
          </a:p>
          <a:p>
            <a:r>
              <a:rPr lang="en-US" sz="1400" dirty="0"/>
              <a:t> * function: Use the Servo Library </a:t>
            </a:r>
          </a:p>
          <a:p>
            <a:r>
              <a:rPr lang="en-US" sz="1400" dirty="0"/>
              <a:t> ************************************************/</a:t>
            </a:r>
          </a:p>
          <a:p>
            <a:r>
              <a:rPr lang="en-US" sz="1400" dirty="0"/>
              <a:t> </a:t>
            </a:r>
          </a:p>
          <a:p>
            <a:r>
              <a:rPr lang="en-US" sz="1400" dirty="0"/>
              <a:t>#include &lt;</a:t>
            </a:r>
            <a:r>
              <a:rPr lang="en-US" sz="1400" dirty="0" err="1"/>
              <a:t>Servo.h</a:t>
            </a:r>
            <a:r>
              <a:rPr lang="en-US" sz="1400" dirty="0"/>
              <a:t>&gt;</a:t>
            </a:r>
          </a:p>
          <a:p>
            <a:r>
              <a:rPr lang="en-US" sz="1400" dirty="0"/>
              <a:t>/************************************************/</a:t>
            </a:r>
          </a:p>
          <a:p>
            <a:r>
              <a:rPr lang="en-US" sz="1400" dirty="0"/>
              <a:t>Servo </a:t>
            </a:r>
            <a:r>
              <a:rPr lang="en-US" sz="1400" dirty="0" err="1"/>
              <a:t>KaC_servo</a:t>
            </a:r>
            <a:r>
              <a:rPr lang="en-US" sz="1400" dirty="0"/>
              <a:t>;  //create servo object to control a servo</a:t>
            </a:r>
          </a:p>
          <a:p>
            <a:r>
              <a:rPr lang="en-US" sz="1400" dirty="0"/>
              <a:t>  </a:t>
            </a:r>
            <a:r>
              <a:rPr lang="en-US" sz="1400" dirty="0" err="1"/>
              <a:t>int</a:t>
            </a:r>
            <a:r>
              <a:rPr lang="en-US" sz="1400" dirty="0"/>
              <a:t> Angle = 90;   // Degrees</a:t>
            </a:r>
          </a:p>
          <a:p>
            <a:r>
              <a:rPr lang="en-US" sz="1400" dirty="0"/>
              <a:t>    </a:t>
            </a:r>
            <a:r>
              <a:rPr lang="en-US" sz="1400" dirty="0" err="1"/>
              <a:t>int</a:t>
            </a:r>
            <a:r>
              <a:rPr lang="en-US" sz="1400" dirty="0"/>
              <a:t> </a:t>
            </a:r>
            <a:r>
              <a:rPr lang="en-US" sz="1400" dirty="0" err="1"/>
              <a:t>IdleTime</a:t>
            </a:r>
            <a:r>
              <a:rPr lang="en-US" sz="1400" dirty="0"/>
              <a:t> = 10; // </a:t>
            </a:r>
            <a:r>
              <a:rPr lang="en-US" sz="1400" dirty="0" err="1"/>
              <a:t>msec</a:t>
            </a:r>
            <a:r>
              <a:rPr lang="en-US" sz="1400" dirty="0"/>
              <a:t>     </a:t>
            </a:r>
          </a:p>
          <a:p>
            <a:r>
              <a:rPr lang="en-US" sz="1400" dirty="0"/>
              <a:t>/************************************************/</a:t>
            </a:r>
          </a:p>
          <a:p>
            <a:r>
              <a:rPr lang="en-US" sz="1400" dirty="0"/>
              <a:t>void setup()</a:t>
            </a:r>
          </a:p>
          <a:p>
            <a:r>
              <a:rPr lang="en-US" sz="1400" dirty="0"/>
              <a:t>{</a:t>
            </a:r>
          </a:p>
          <a:p>
            <a:r>
              <a:rPr lang="en-US" sz="1400" dirty="0"/>
              <a:t>  </a:t>
            </a:r>
            <a:r>
              <a:rPr lang="en-US" sz="1400" dirty="0" err="1"/>
              <a:t>KaC_servo.attach</a:t>
            </a:r>
            <a:r>
              <a:rPr lang="en-US" sz="1400" dirty="0"/>
              <a:t>(3); //</a:t>
            </a:r>
            <a:r>
              <a:rPr lang="en-US" sz="1400" dirty="0" err="1"/>
              <a:t>attachs</a:t>
            </a:r>
            <a:r>
              <a:rPr lang="en-US" sz="1400" dirty="0"/>
              <a:t> the servo on a pin to servo object</a:t>
            </a:r>
          </a:p>
          <a:p>
            <a:r>
              <a:rPr lang="en-US" sz="1400" dirty="0"/>
              <a:t>    </a:t>
            </a:r>
            <a:r>
              <a:rPr lang="en-US" sz="1400" dirty="0" err="1"/>
              <a:t>KaC_servo.write</a:t>
            </a:r>
            <a:r>
              <a:rPr lang="en-US" sz="1400" dirty="0"/>
              <a:t>(Angle);//back to 90 degrees </a:t>
            </a:r>
          </a:p>
          <a:p>
            <a:r>
              <a:rPr lang="en-US" sz="1400" dirty="0"/>
              <a:t>  </a:t>
            </a:r>
            <a:r>
              <a:rPr lang="en-US" sz="1400" dirty="0" err="1"/>
              <a:t>Serial.begin</a:t>
            </a:r>
            <a:r>
              <a:rPr lang="en-US" sz="1400" dirty="0"/>
              <a:t>(9600);</a:t>
            </a:r>
          </a:p>
          <a:p>
            <a:r>
              <a:rPr lang="en-US" sz="1400" dirty="0"/>
              <a:t>    delay(500);  //wait </a:t>
            </a:r>
          </a:p>
          <a:p>
            <a:r>
              <a:rPr lang="en-US" sz="1400" dirty="0"/>
              <a:t>}</a:t>
            </a:r>
          </a:p>
          <a:p>
            <a:r>
              <a:rPr lang="en-US" sz="1400" dirty="0"/>
              <a:t>/*************************************************/</a:t>
            </a:r>
          </a:p>
          <a:p>
            <a:r>
              <a:rPr lang="en-US" sz="1400" dirty="0"/>
              <a:t>void loop()</a:t>
            </a:r>
          </a:p>
          <a:p>
            <a:r>
              <a:rPr lang="en-US" sz="1400" dirty="0"/>
              <a:t>{  </a:t>
            </a:r>
          </a:p>
          <a:p>
            <a:r>
              <a:rPr lang="en-US" sz="1400" dirty="0"/>
              <a:t>   while (</a:t>
            </a:r>
            <a:r>
              <a:rPr lang="en-US" sz="1400" dirty="0" err="1"/>
              <a:t>Serial.available</a:t>
            </a:r>
            <a:r>
              <a:rPr lang="en-US" sz="1400" dirty="0"/>
              <a:t>() &gt; 0)</a:t>
            </a:r>
          </a:p>
          <a:p>
            <a:r>
              <a:rPr lang="en-US" sz="1400" dirty="0"/>
              <a:t>  {</a:t>
            </a:r>
          </a:p>
          <a:p>
            <a:r>
              <a:rPr lang="en-US" sz="1400" dirty="0"/>
              <a:t>    Angle = </a:t>
            </a:r>
            <a:r>
              <a:rPr lang="en-US" sz="1400" dirty="0" err="1"/>
              <a:t>Serial.parseInt</a:t>
            </a:r>
            <a:r>
              <a:rPr lang="en-US" sz="1400" dirty="0"/>
              <a:t>(); // 1st valid integer</a:t>
            </a:r>
          </a:p>
          <a:p>
            <a:r>
              <a:rPr lang="en-US" sz="1400" dirty="0"/>
              <a:t>      if (</a:t>
            </a:r>
            <a:r>
              <a:rPr lang="en-US" sz="1400" dirty="0" err="1"/>
              <a:t>Serial.read</a:t>
            </a:r>
            <a:r>
              <a:rPr lang="en-US" sz="1400" dirty="0"/>
              <a:t>() == '\n'); // Transmission is done</a:t>
            </a:r>
          </a:p>
          <a:p>
            <a:r>
              <a:rPr lang="en-US" sz="1400" dirty="0"/>
              <a:t>    </a:t>
            </a:r>
            <a:r>
              <a:rPr lang="en-US" sz="1400" dirty="0" err="1"/>
              <a:t>KaC_servo.write</a:t>
            </a:r>
            <a:r>
              <a:rPr lang="en-US" sz="1400" dirty="0"/>
              <a:t>(Angle);//go the angle in degrees </a:t>
            </a:r>
          </a:p>
          <a:p>
            <a:r>
              <a:rPr lang="en-US" sz="1400" dirty="0"/>
              <a:t>      delay(</a:t>
            </a:r>
            <a:r>
              <a:rPr lang="en-US" sz="1400" dirty="0" err="1"/>
              <a:t>IdleTime</a:t>
            </a:r>
            <a:r>
              <a:rPr lang="en-US" sz="1400" dirty="0"/>
              <a:t>);  //wait </a:t>
            </a:r>
          </a:p>
          <a:p>
            <a:r>
              <a:rPr lang="en-US" sz="1400" dirty="0"/>
              <a:t>  }</a:t>
            </a:r>
          </a:p>
          <a:p>
            <a:r>
              <a:rPr lang="en-US" sz="1400" dirty="0"/>
              <a:t>}</a:t>
            </a:r>
          </a:p>
          <a:p>
            <a:r>
              <a:rPr lang="en-US" sz="1400" dirty="0"/>
              <a:t>/**************************************************/</a:t>
            </a:r>
          </a:p>
          <a:p>
            <a:endParaRPr lang="en-US" sz="1400" dirty="0"/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96694727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4497</TotalTime>
  <Words>458</Words>
  <Application>Microsoft Office PowerPoint</Application>
  <PresentationFormat>Widescreen</PresentationFormat>
  <Paragraphs>96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Tw Cen MT</vt:lpstr>
      <vt:lpstr>Wingdings</vt:lpstr>
      <vt:lpstr>Droplet</vt:lpstr>
      <vt:lpstr>Mechatronics - Hands-on Approach  Session 7</vt:lpstr>
      <vt:lpstr>Scope of this Course</vt:lpstr>
      <vt:lpstr>PowerPoint Presentation</vt:lpstr>
      <vt:lpstr>PowerPoint Presentation</vt:lpstr>
      <vt:lpstr>PowerPoint Presentation</vt:lpstr>
    </vt:vector>
  </TitlesOfParts>
  <Company>Oakland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Mechatronics - Hands-on Approach</dc:title>
  <dc:creator>KaC S855</dc:creator>
  <cp:lastModifiedBy>KaC S855</cp:lastModifiedBy>
  <cp:revision>99</cp:revision>
  <dcterms:created xsi:type="dcterms:W3CDTF">2016-07-02T08:13:00Z</dcterms:created>
  <dcterms:modified xsi:type="dcterms:W3CDTF">2016-07-11T08:00:46Z</dcterms:modified>
</cp:coreProperties>
</file>