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80" r:id="rId5"/>
    <p:sldId id="275" r:id="rId6"/>
    <p:sldId id="274" r:id="rId7"/>
    <p:sldId id="258" r:id="rId8"/>
    <p:sldId id="259" r:id="rId9"/>
    <p:sldId id="260" r:id="rId10"/>
    <p:sldId id="261" r:id="rId11"/>
    <p:sldId id="262" r:id="rId12"/>
    <p:sldId id="263" r:id="rId13"/>
    <p:sldId id="272" r:id="rId14"/>
    <p:sldId id="273" r:id="rId15"/>
    <p:sldId id="264" r:id="rId16"/>
    <p:sldId id="265" r:id="rId17"/>
    <p:sldId id="266" r:id="rId18"/>
    <p:sldId id="267" r:id="rId19"/>
    <p:sldId id="268" r:id="rId20"/>
    <p:sldId id="27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28F05-B318-4AF4-9B2F-2D4A7683FFB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6F2F5A-0079-4459-B6A6-1797DABCA1F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B35064-D4BB-4DAE-9A07-4B56B1F7860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4A9671-32DF-4B25-8ED3-D0E66798BFA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3008A5-9807-49AF-8E5A-338B4FD8D6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8C61BE-5002-40C9-A763-878AD0A9355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423AACC-1454-4BDF-A889-CBBE80F06E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356508C-2169-47E6-A73A-A03E03879BD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11CB3B0-D9D3-4A9C-8BB6-3B79E6C9049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3228AC-434F-4148-A48B-796FEBDEF8C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5F6FD5-9C79-4E1B-AE81-C902533CA6F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8520A09-5731-406E-82A2-1D06CB2FC76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im.uni-pr.edu/Shpallje-dhe-rezultate-(1)/Bachelor/Literatura.aspx"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519113" y="1484313"/>
            <a:ext cx="8229600" cy="5105400"/>
          </a:xfrm>
          <a:prstGeom prst="rect">
            <a:avLst/>
          </a:prstGeom>
          <a:noFill/>
          <a:ln w="12700">
            <a:noFill/>
            <a:miter lim="800000"/>
            <a:headEnd/>
            <a:tailEnd/>
          </a:ln>
          <a:effectLst/>
        </p:spPr>
        <p:txBody>
          <a:bodyPr lIns="90488" tIns="44450" rIns="90488" bIns="44450"/>
          <a:lstStyle/>
          <a:p>
            <a:pPr algn="ctr">
              <a:lnSpc>
                <a:spcPct val="90000"/>
              </a:lnSpc>
              <a:spcBef>
                <a:spcPct val="20000"/>
              </a:spcBef>
            </a:pPr>
            <a:endParaRPr lang="en-US" b="1" dirty="0"/>
          </a:p>
          <a:p>
            <a:pPr algn="ctr">
              <a:lnSpc>
                <a:spcPct val="90000"/>
              </a:lnSpc>
              <a:spcBef>
                <a:spcPct val="20000"/>
              </a:spcBef>
            </a:pPr>
            <a:endParaRPr lang="sq-AL" sz="2400" b="1" dirty="0" smtClean="0"/>
          </a:p>
          <a:p>
            <a:pPr algn="ctr">
              <a:lnSpc>
                <a:spcPct val="90000"/>
              </a:lnSpc>
              <a:spcBef>
                <a:spcPct val="20000"/>
              </a:spcBef>
            </a:pPr>
            <a:r>
              <a:rPr lang="sq-AL" sz="4000" b="1" dirty="0" smtClean="0"/>
              <a:t>GRAFIKA INXHINIERIKE</a:t>
            </a:r>
          </a:p>
          <a:p>
            <a:pPr algn="ctr">
              <a:lnSpc>
                <a:spcPct val="90000"/>
              </a:lnSpc>
              <a:spcBef>
                <a:spcPct val="20000"/>
              </a:spcBef>
            </a:pPr>
            <a:endParaRPr lang="sq-AL" sz="2000" b="1" dirty="0" smtClean="0"/>
          </a:p>
          <a:p>
            <a:pPr algn="ctr">
              <a:lnSpc>
                <a:spcPct val="90000"/>
              </a:lnSpc>
              <a:spcBef>
                <a:spcPct val="20000"/>
              </a:spcBef>
            </a:pPr>
            <a:r>
              <a:rPr lang="sq-AL" sz="2000" b="1" dirty="0" smtClean="0"/>
              <a:t>Mësimdhënësi i lëndës: Prof. Dr. Arbnor Pajaziti</a:t>
            </a:r>
          </a:p>
          <a:p>
            <a:pPr algn="ctr">
              <a:lnSpc>
                <a:spcPct val="90000"/>
              </a:lnSpc>
              <a:spcBef>
                <a:spcPct val="20000"/>
              </a:spcBef>
            </a:pPr>
            <a:endParaRPr lang="sq-AL" sz="2000" b="1" dirty="0" smtClean="0"/>
          </a:p>
          <a:p>
            <a:pPr algn="ctr">
              <a:lnSpc>
                <a:spcPct val="90000"/>
              </a:lnSpc>
              <a:spcBef>
                <a:spcPct val="20000"/>
              </a:spcBef>
            </a:pPr>
            <a:r>
              <a:rPr lang="sq-AL" sz="3600" b="1" dirty="0" smtClean="0"/>
              <a:t>Prezentime – Ligjërata - Ushtrime</a:t>
            </a:r>
          </a:p>
          <a:p>
            <a:pPr algn="ctr">
              <a:lnSpc>
                <a:spcPct val="90000"/>
              </a:lnSpc>
              <a:spcBef>
                <a:spcPct val="20000"/>
              </a:spcBef>
            </a:pPr>
            <a:endParaRPr lang="sq-AL" sz="3200" b="1" dirty="0" smtClean="0"/>
          </a:p>
          <a:p>
            <a:pPr algn="ctr">
              <a:lnSpc>
                <a:spcPct val="90000"/>
              </a:lnSpc>
              <a:spcBef>
                <a:spcPct val="20000"/>
              </a:spcBef>
            </a:pPr>
            <a:endParaRPr lang="sq-AL" b="1" dirty="0" smtClean="0"/>
          </a:p>
          <a:p>
            <a:pPr algn="ctr">
              <a:lnSpc>
                <a:spcPct val="90000"/>
              </a:lnSpc>
              <a:spcBef>
                <a:spcPct val="20000"/>
              </a:spcBef>
            </a:pPr>
            <a:r>
              <a:rPr lang="sq-AL" sz="2000" b="1" dirty="0" smtClean="0"/>
              <a:t>Prishtinë, </a:t>
            </a:r>
            <a:r>
              <a:rPr lang="sq-AL" sz="2000" b="1" dirty="0" smtClean="0"/>
              <a:t>20</a:t>
            </a:r>
            <a:r>
              <a:rPr lang="en-GB" sz="2000" b="1" dirty="0" smtClean="0"/>
              <a:t>20</a:t>
            </a:r>
            <a:r>
              <a:rPr lang="sq-AL" sz="3200" dirty="0" smtClean="0"/>
              <a:t> </a:t>
            </a:r>
            <a:endParaRPr lang="sq-AL" sz="3200" dirty="0"/>
          </a:p>
        </p:txBody>
      </p:sp>
      <p:sp>
        <p:nvSpPr>
          <p:cNvPr id="2053" name="Rectangle 5"/>
          <p:cNvSpPr>
            <a:spLocks noChangeArrowheads="1"/>
          </p:cNvSpPr>
          <p:nvPr/>
        </p:nvSpPr>
        <p:spPr bwMode="auto">
          <a:xfrm>
            <a:off x="457200" y="174625"/>
            <a:ext cx="8229600" cy="1143000"/>
          </a:xfrm>
          <a:prstGeom prst="rect">
            <a:avLst/>
          </a:prstGeom>
          <a:noFill/>
          <a:ln w="12700">
            <a:noFill/>
            <a:miter lim="800000"/>
            <a:headEnd/>
            <a:tailEnd/>
          </a:ln>
          <a:effectLst/>
        </p:spPr>
        <p:txBody>
          <a:bodyPr anchor="ctr"/>
          <a:lstStyle/>
          <a:p>
            <a:pPr algn="ctr"/>
            <a:r>
              <a:rPr lang="it-IT" sz="2400" b="1" dirty="0">
                <a:solidFill>
                  <a:schemeClr val="tx2"/>
                </a:solidFill>
              </a:rPr>
              <a:t>UNIVERSITETI I </a:t>
            </a:r>
            <a:r>
              <a:rPr lang="it-IT" sz="2400" b="1" dirty="0" smtClean="0">
                <a:solidFill>
                  <a:schemeClr val="tx2"/>
                </a:solidFill>
              </a:rPr>
              <a:t>PRISHTINËS “Hasan Prishtina”</a:t>
            </a:r>
            <a:r>
              <a:rPr lang="it-IT" sz="2400" b="1" dirty="0">
                <a:solidFill>
                  <a:schemeClr val="tx2"/>
                </a:solidFill>
              </a:rPr>
              <a:t/>
            </a:r>
            <a:br>
              <a:rPr lang="it-IT" sz="2400" b="1" dirty="0">
                <a:solidFill>
                  <a:schemeClr val="tx2"/>
                </a:solidFill>
              </a:rPr>
            </a:br>
            <a:r>
              <a:rPr lang="it-IT" sz="2400" b="1" dirty="0">
                <a:solidFill>
                  <a:schemeClr val="tx2"/>
                </a:solidFill>
              </a:rPr>
              <a:t>FAKULTETI I INXHINIERISË </a:t>
            </a:r>
            <a:r>
              <a:rPr lang="it-IT" sz="2400" b="1" dirty="0" smtClean="0">
                <a:solidFill>
                  <a:schemeClr val="tx2"/>
                </a:solidFill>
              </a:rPr>
              <a:t>MEKANIKE</a:t>
            </a:r>
          </a:p>
          <a:p>
            <a:pPr algn="ctr"/>
            <a:r>
              <a:rPr lang="it-IT" sz="2400" b="1" dirty="0" smtClean="0">
                <a:solidFill>
                  <a:schemeClr val="tx2"/>
                </a:solidFill>
              </a:rPr>
              <a:t>Departmenti: Mekatronikë</a:t>
            </a:r>
            <a:r>
              <a:rPr lang="en-US" sz="2800" dirty="0" smtClean="0">
                <a:solidFill>
                  <a:schemeClr val="tx2"/>
                </a:solidFill>
              </a:rPr>
              <a:t> </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b="1" dirty="0" smtClean="0"/>
              <a:t>1.NJOHURI </a:t>
            </a:r>
            <a:r>
              <a:rPr lang="en-US" sz="3200" b="1" dirty="0"/>
              <a:t>TË </a:t>
            </a:r>
            <a:r>
              <a:rPr lang="en-US" sz="3200" b="1" dirty="0" smtClean="0"/>
              <a:t>PËRGJITHSHME </a:t>
            </a:r>
            <a:r>
              <a:rPr lang="en-US" sz="3200" b="1" dirty="0"/>
              <a:t>PËR </a:t>
            </a:r>
            <a:r>
              <a:rPr lang="en-US" sz="3200" b="1" dirty="0" smtClean="0"/>
              <a:t>GRAFIKËN INXHINIERIKE</a:t>
            </a:r>
            <a:endParaRPr lang="en-US" sz="3200" b="1" dirty="0"/>
          </a:p>
        </p:txBody>
      </p:sp>
      <p:sp>
        <p:nvSpPr>
          <p:cNvPr id="7171" name="Rectangle 3"/>
          <p:cNvSpPr>
            <a:spLocks noGrp="1" noChangeArrowheads="1"/>
          </p:cNvSpPr>
          <p:nvPr>
            <p:ph type="body" idx="1"/>
          </p:nvPr>
        </p:nvSpPr>
        <p:spPr>
          <a:xfrm>
            <a:off x="457200" y="1600200"/>
            <a:ext cx="8229600" cy="4924425"/>
          </a:xfrm>
        </p:spPr>
        <p:txBody>
          <a:bodyPr/>
          <a:lstStyle/>
          <a:p>
            <a:pPr>
              <a:lnSpc>
                <a:spcPct val="80000"/>
              </a:lnSpc>
            </a:pPr>
            <a:r>
              <a:rPr lang="it-IT" sz="2400" dirty="0"/>
              <a:t>Në këtë </a:t>
            </a:r>
            <a:r>
              <a:rPr lang="it-IT" sz="2400" dirty="0" smtClean="0"/>
              <a:t>skriptë </a:t>
            </a:r>
            <a:r>
              <a:rPr lang="it-IT" sz="2400" dirty="0"/>
              <a:t>kemi përfshirë disa </a:t>
            </a:r>
            <a:r>
              <a:rPr lang="it-IT" sz="2400" dirty="0" smtClean="0"/>
              <a:t>kapituj që </a:t>
            </a:r>
            <a:r>
              <a:rPr lang="it-IT" sz="2400" dirty="0"/>
              <a:t>vlerësojmë </a:t>
            </a:r>
            <a:r>
              <a:rPr lang="it-IT" sz="2400" dirty="0" smtClean="0"/>
              <a:t>se kanë </a:t>
            </a:r>
            <a:r>
              <a:rPr lang="it-IT" sz="2400" dirty="0"/>
              <a:t>rëndësi të </a:t>
            </a:r>
            <a:r>
              <a:rPr lang="it-IT" sz="2400" dirty="0" smtClean="0"/>
              <a:t>posaçme </a:t>
            </a:r>
            <a:r>
              <a:rPr lang="it-IT" sz="2400" dirty="0"/>
              <a:t>për përvetësimin e suksesshëm të kësaj lënde, e njëherit për </a:t>
            </a:r>
            <a:r>
              <a:rPr lang="it-IT" sz="2400" dirty="0" smtClean="0"/>
              <a:t>përgatitjen </a:t>
            </a:r>
            <a:r>
              <a:rPr lang="it-IT" sz="2400" dirty="0"/>
              <a:t>sa më të mirë të studentëve të rinj për avansimin e tyre të mëtutjeshëm. </a:t>
            </a:r>
            <a:r>
              <a:rPr lang="it-IT" sz="2400" dirty="0" smtClean="0"/>
              <a:t>Përveç </a:t>
            </a:r>
            <a:r>
              <a:rPr lang="it-IT" sz="2400" dirty="0"/>
              <a:t>paraqitjes së mënyrës së krijimit të vizatimeve makinerike dhe rregullave, kemi paraqitur disa kapituj të rinjë ku janë </a:t>
            </a:r>
            <a:r>
              <a:rPr lang="it-IT" sz="2400" dirty="0" smtClean="0"/>
              <a:t>bërë paraqitjet </a:t>
            </a:r>
            <a:r>
              <a:rPr lang="it-IT" sz="2400" dirty="0"/>
              <a:t>skematike me simbole, llojet e reja të vijave, mënyrat e paraqitjes së shkronjave, mënyrat e reja të definimit të </a:t>
            </a:r>
            <a:r>
              <a:rPr lang="it-IT" sz="2400" dirty="0" smtClean="0"/>
              <a:t>materialeve etj.</a:t>
            </a:r>
          </a:p>
          <a:p>
            <a:pPr>
              <a:lnSpc>
                <a:spcPct val="80000"/>
              </a:lnSpc>
            </a:pPr>
            <a:r>
              <a:rPr lang="it-IT" sz="2400" dirty="0" smtClean="0"/>
              <a:t>Të </a:t>
            </a:r>
            <a:r>
              <a:rPr lang="it-IT" sz="2400" dirty="0"/>
              <a:t>gjitha këto i kemi paraqitur duke u </a:t>
            </a:r>
            <a:r>
              <a:rPr lang="it-IT" sz="2400" dirty="0" smtClean="0"/>
              <a:t>thirrë </a:t>
            </a:r>
            <a:r>
              <a:rPr lang="it-IT" sz="2400" dirty="0"/>
              <a:t>në standardet më të reja EN (Standardi Evropian) dhe ISO (Standardi Ndërkombëtar). Qëllimi ka qenë që të jemi sa më aktual dhe të përcjellim trendet dhe avancimet që po ndodhin në kuadër të Vizatimit Teknik.</a:t>
            </a:r>
            <a:r>
              <a:rPr lang="en-US" sz="24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sz="2800" b="1" dirty="0"/>
              <a:t>1.2. KUSHTET PËR REALIZIMIN E </a:t>
            </a:r>
            <a:r>
              <a:rPr lang="it-IT" sz="2800" b="1" dirty="0" smtClean="0"/>
              <a:t>SUKSESSHËM </a:t>
            </a:r>
            <a:r>
              <a:rPr lang="it-IT" sz="2800" b="1" dirty="0"/>
              <a:t>TË NJË VIZATIMI TEKNIK</a:t>
            </a:r>
            <a:r>
              <a:rPr lang="en-US" sz="2800" dirty="0"/>
              <a:t> </a:t>
            </a:r>
          </a:p>
        </p:txBody>
      </p:sp>
      <p:sp>
        <p:nvSpPr>
          <p:cNvPr id="8195" name="Rectangle 3"/>
          <p:cNvSpPr>
            <a:spLocks noGrp="1" noChangeArrowheads="1"/>
          </p:cNvSpPr>
          <p:nvPr>
            <p:ph type="body" idx="1"/>
          </p:nvPr>
        </p:nvSpPr>
        <p:spPr>
          <a:xfrm>
            <a:off x="0" y="1600200"/>
            <a:ext cx="9144000" cy="5069160"/>
          </a:xfrm>
        </p:spPr>
        <p:txBody>
          <a:bodyPr/>
          <a:lstStyle/>
          <a:p>
            <a:pPr>
              <a:lnSpc>
                <a:spcPct val="80000"/>
              </a:lnSpc>
              <a:buNone/>
            </a:pPr>
            <a:r>
              <a:rPr lang="it-IT" sz="2400" dirty="0" smtClean="0"/>
              <a:t>	Vizatimi </a:t>
            </a:r>
            <a:r>
              <a:rPr lang="it-IT" sz="2400" dirty="0"/>
              <a:t>teknik duhet të jetë ashtu i </a:t>
            </a:r>
            <a:r>
              <a:rPr lang="it-IT" sz="2400" dirty="0" smtClean="0"/>
              <a:t>paraqitur në atë mënyrë </a:t>
            </a:r>
            <a:r>
              <a:rPr lang="it-IT" sz="2400" dirty="0"/>
              <a:t>që të mund të komunikojë informatën me të gjitha </a:t>
            </a:r>
            <a:r>
              <a:rPr lang="it-IT" sz="2400" dirty="0" smtClean="0"/>
              <a:t>detajet, </a:t>
            </a:r>
            <a:r>
              <a:rPr lang="it-IT" sz="2400" dirty="0"/>
              <a:t>e cila informatë do të jetë e interpretueshme nga pala tjetër e cila e aplikon apo e finalizon atë vizatim. Nga kjo rrjedh që një vizatim teknik duhet t’i plotësojë </a:t>
            </a:r>
            <a:r>
              <a:rPr lang="it-IT" sz="2400" dirty="0">
                <a:solidFill>
                  <a:srgbClr val="FF0000"/>
                </a:solidFill>
              </a:rPr>
              <a:t>disa kushte për të qenë i përdorshëm</a:t>
            </a:r>
            <a:r>
              <a:rPr lang="it-IT" sz="2400" dirty="0"/>
              <a:t>:</a:t>
            </a:r>
          </a:p>
          <a:p>
            <a:pPr>
              <a:lnSpc>
                <a:spcPct val="80000"/>
              </a:lnSpc>
              <a:buNone/>
            </a:pPr>
            <a:r>
              <a:rPr lang="it-IT" sz="2400" dirty="0" smtClean="0">
                <a:solidFill>
                  <a:srgbClr val="0070C0"/>
                </a:solidFill>
              </a:rPr>
              <a:t>	-</a:t>
            </a:r>
            <a:r>
              <a:rPr lang="it-IT" sz="2400" dirty="0" smtClean="0"/>
              <a:t> </a:t>
            </a:r>
            <a:r>
              <a:rPr lang="it-IT" sz="2400" i="1" dirty="0">
                <a:solidFill>
                  <a:srgbClr val="0070C0"/>
                </a:solidFill>
              </a:rPr>
              <a:t>Vizatimi teknik duhet të jetë i qartë dhe i pastër</a:t>
            </a:r>
            <a:r>
              <a:rPr lang="it-IT" sz="2400" dirty="0"/>
              <a:t>. </a:t>
            </a:r>
            <a:r>
              <a:rPr lang="en-US" sz="2400" dirty="0" err="1"/>
              <a:t>Për</a:t>
            </a:r>
            <a:r>
              <a:rPr lang="en-US" sz="2400" dirty="0"/>
              <a:t> </a:t>
            </a:r>
            <a:r>
              <a:rPr lang="en-US" sz="2400" dirty="0" err="1"/>
              <a:t>secilin</a:t>
            </a:r>
            <a:r>
              <a:rPr lang="en-US" sz="2400" dirty="0"/>
              <a:t> </a:t>
            </a:r>
            <a:r>
              <a:rPr lang="en-US" sz="2400" dirty="0" err="1"/>
              <a:t>detaj</a:t>
            </a:r>
            <a:r>
              <a:rPr lang="en-US" sz="2400" dirty="0"/>
              <a:t> </a:t>
            </a:r>
            <a:r>
              <a:rPr lang="en-US" sz="2400" dirty="0" err="1"/>
              <a:t>duhet</a:t>
            </a:r>
            <a:r>
              <a:rPr lang="en-US" sz="2400" dirty="0"/>
              <a:t> </a:t>
            </a:r>
            <a:r>
              <a:rPr lang="en-US" sz="2400" dirty="0" err="1"/>
              <a:t>të</a:t>
            </a:r>
            <a:r>
              <a:rPr lang="en-US" sz="2400" dirty="0"/>
              <a:t> </a:t>
            </a:r>
            <a:r>
              <a:rPr lang="en-US" sz="2400" dirty="0" err="1"/>
              <a:t>ketë</a:t>
            </a:r>
            <a:r>
              <a:rPr lang="en-US" sz="2400" dirty="0"/>
              <a:t> </a:t>
            </a:r>
            <a:r>
              <a:rPr lang="en-US" sz="2400" dirty="0" err="1"/>
              <a:t>vetëm</a:t>
            </a:r>
            <a:r>
              <a:rPr lang="en-US" sz="2400" dirty="0"/>
              <a:t> </a:t>
            </a:r>
            <a:r>
              <a:rPr lang="en-US" sz="2400" dirty="0" err="1"/>
              <a:t>një</a:t>
            </a:r>
            <a:r>
              <a:rPr lang="en-US" sz="2400" dirty="0"/>
              <a:t> </a:t>
            </a:r>
            <a:r>
              <a:rPr lang="en-US" sz="2400" dirty="0" err="1"/>
              <a:t>interpretim</a:t>
            </a:r>
            <a:r>
              <a:rPr lang="en-US" sz="2400" dirty="0"/>
              <a:t>. </a:t>
            </a:r>
            <a:r>
              <a:rPr lang="en-US" sz="2400" dirty="0" err="1"/>
              <a:t>Në</a:t>
            </a:r>
            <a:r>
              <a:rPr lang="en-US" sz="2400" dirty="0"/>
              <a:t> </a:t>
            </a:r>
            <a:r>
              <a:rPr lang="en-US" sz="2400" dirty="0" err="1"/>
              <a:t>rast</a:t>
            </a:r>
            <a:r>
              <a:rPr lang="en-US" sz="2400" dirty="0"/>
              <a:t> se </a:t>
            </a:r>
            <a:r>
              <a:rPr lang="en-US" sz="2400" dirty="0" err="1"/>
              <a:t>ekziston</a:t>
            </a:r>
            <a:r>
              <a:rPr lang="en-US" sz="2400" dirty="0"/>
              <a:t> </a:t>
            </a:r>
            <a:r>
              <a:rPr lang="en-US" sz="2400" dirty="0" err="1"/>
              <a:t>më</a:t>
            </a:r>
            <a:r>
              <a:rPr lang="en-US" sz="2400" dirty="0"/>
              <a:t> </a:t>
            </a:r>
            <a:r>
              <a:rPr lang="en-US" sz="2400" dirty="0" err="1"/>
              <a:t>shumë</a:t>
            </a:r>
            <a:r>
              <a:rPr lang="en-US" sz="2400" dirty="0"/>
              <a:t> se </a:t>
            </a:r>
            <a:r>
              <a:rPr lang="en-US" sz="2400" dirty="0" err="1"/>
              <a:t>një</a:t>
            </a:r>
            <a:r>
              <a:rPr lang="en-US" sz="2400" dirty="0"/>
              <a:t> </a:t>
            </a:r>
            <a:r>
              <a:rPr lang="en-US" sz="2400" dirty="0" err="1" smtClean="0"/>
              <a:t>interpretim</a:t>
            </a:r>
            <a:r>
              <a:rPr lang="en-US" sz="2400" dirty="0" smtClean="0"/>
              <a:t>, </a:t>
            </a:r>
            <a:r>
              <a:rPr lang="en-US" sz="2400" dirty="0" err="1"/>
              <a:t>atëherë</a:t>
            </a:r>
            <a:r>
              <a:rPr lang="en-US" sz="2400" dirty="0"/>
              <a:t> </a:t>
            </a:r>
            <a:r>
              <a:rPr lang="en-US" sz="2400" dirty="0" err="1"/>
              <a:t>vizatimi</a:t>
            </a:r>
            <a:r>
              <a:rPr lang="en-US" sz="2400" dirty="0"/>
              <a:t> do </a:t>
            </a:r>
            <a:r>
              <a:rPr lang="en-US" sz="2400" dirty="0" err="1"/>
              <a:t>të</a:t>
            </a:r>
            <a:r>
              <a:rPr lang="en-US" sz="2400" dirty="0"/>
              <a:t> </a:t>
            </a:r>
            <a:r>
              <a:rPr lang="en-US" sz="2400" dirty="0" err="1"/>
              <a:t>jetë</a:t>
            </a:r>
            <a:r>
              <a:rPr lang="en-US" sz="2400" dirty="0"/>
              <a:t> </a:t>
            </a:r>
            <a:r>
              <a:rPr lang="en-US" sz="2400" dirty="0" err="1"/>
              <a:t>i</a:t>
            </a:r>
            <a:r>
              <a:rPr lang="en-US" sz="2400" dirty="0"/>
              <a:t> </a:t>
            </a:r>
            <a:r>
              <a:rPr lang="en-US" sz="2400" dirty="0" err="1"/>
              <a:t>paqartë</a:t>
            </a:r>
            <a:r>
              <a:rPr lang="en-US" sz="2400" dirty="0"/>
              <a:t> e me </a:t>
            </a:r>
            <a:r>
              <a:rPr lang="en-US" sz="2400" dirty="0" err="1"/>
              <a:t>këtë</a:t>
            </a:r>
            <a:r>
              <a:rPr lang="en-US" sz="2400" dirty="0"/>
              <a:t> </a:t>
            </a:r>
            <a:r>
              <a:rPr lang="en-US" sz="2400" dirty="0" err="1"/>
              <a:t>edhe</a:t>
            </a:r>
            <a:r>
              <a:rPr lang="en-US" sz="2400" dirty="0"/>
              <a:t> </a:t>
            </a:r>
            <a:r>
              <a:rPr lang="en-US" sz="2400" dirty="0" err="1"/>
              <a:t>i</a:t>
            </a:r>
            <a:r>
              <a:rPr lang="en-US" sz="2400" dirty="0"/>
              <a:t> </a:t>
            </a:r>
            <a:r>
              <a:rPr lang="en-US" sz="2400" dirty="0" err="1"/>
              <a:t>pakompletuar</a:t>
            </a:r>
            <a:r>
              <a:rPr lang="en-US" sz="2400" dirty="0"/>
              <a:t>.</a:t>
            </a:r>
          </a:p>
          <a:p>
            <a:pPr>
              <a:lnSpc>
                <a:spcPct val="80000"/>
              </a:lnSpc>
              <a:buNone/>
            </a:pPr>
            <a:r>
              <a:rPr lang="en-US" sz="2400" dirty="0" smtClean="0">
                <a:solidFill>
                  <a:srgbClr val="0070C0"/>
                </a:solidFill>
              </a:rPr>
              <a:t>	- </a:t>
            </a:r>
            <a:r>
              <a:rPr lang="en-US" sz="2400" i="1" dirty="0" err="1">
                <a:solidFill>
                  <a:srgbClr val="0070C0"/>
                </a:solidFill>
              </a:rPr>
              <a:t>Vizatimi</a:t>
            </a:r>
            <a:r>
              <a:rPr lang="en-US" sz="2400" i="1" dirty="0">
                <a:solidFill>
                  <a:srgbClr val="0070C0"/>
                </a:solidFill>
              </a:rPr>
              <a:t> </a:t>
            </a:r>
            <a:r>
              <a:rPr lang="en-US" sz="2400" i="1" dirty="0" err="1">
                <a:solidFill>
                  <a:srgbClr val="0070C0"/>
                </a:solidFill>
              </a:rPr>
              <a:t>teknik</a:t>
            </a:r>
            <a:r>
              <a:rPr lang="en-US" sz="2400" i="1" dirty="0">
                <a:solidFill>
                  <a:srgbClr val="0070C0"/>
                </a:solidFill>
              </a:rPr>
              <a:t> </a:t>
            </a:r>
            <a:r>
              <a:rPr lang="en-US" sz="2400" i="1" dirty="0" err="1">
                <a:solidFill>
                  <a:srgbClr val="0070C0"/>
                </a:solidFill>
              </a:rPr>
              <a:t>duhet</a:t>
            </a:r>
            <a:r>
              <a:rPr lang="en-US" sz="2400" i="1" dirty="0">
                <a:solidFill>
                  <a:srgbClr val="0070C0"/>
                </a:solidFill>
              </a:rPr>
              <a:t> </a:t>
            </a:r>
            <a:r>
              <a:rPr lang="en-US" sz="2400" i="1" dirty="0" err="1">
                <a:solidFill>
                  <a:srgbClr val="0070C0"/>
                </a:solidFill>
              </a:rPr>
              <a:t>të</a:t>
            </a:r>
            <a:r>
              <a:rPr lang="en-US" sz="2400" i="1" dirty="0">
                <a:solidFill>
                  <a:srgbClr val="0070C0"/>
                </a:solidFill>
              </a:rPr>
              <a:t> </a:t>
            </a:r>
            <a:r>
              <a:rPr lang="en-US" sz="2400" i="1" dirty="0" err="1">
                <a:solidFill>
                  <a:srgbClr val="0070C0"/>
                </a:solidFill>
              </a:rPr>
              <a:t>jetë</a:t>
            </a:r>
            <a:r>
              <a:rPr lang="en-US" sz="2400" i="1" dirty="0">
                <a:solidFill>
                  <a:srgbClr val="0070C0"/>
                </a:solidFill>
              </a:rPr>
              <a:t> </a:t>
            </a:r>
            <a:r>
              <a:rPr lang="en-US" sz="2400" i="1" dirty="0" err="1">
                <a:solidFill>
                  <a:srgbClr val="0070C0"/>
                </a:solidFill>
              </a:rPr>
              <a:t>i</a:t>
            </a:r>
            <a:r>
              <a:rPr lang="en-US" sz="2400" i="1" dirty="0">
                <a:solidFill>
                  <a:srgbClr val="0070C0"/>
                </a:solidFill>
              </a:rPr>
              <a:t> </a:t>
            </a:r>
            <a:r>
              <a:rPr lang="en-US" sz="2400" i="1" dirty="0" err="1">
                <a:solidFill>
                  <a:srgbClr val="0070C0"/>
                </a:solidFill>
              </a:rPr>
              <a:t>kompletuar</a:t>
            </a:r>
            <a:r>
              <a:rPr lang="en-US" sz="2400" dirty="0">
                <a:solidFill>
                  <a:srgbClr val="0070C0"/>
                </a:solidFill>
              </a:rPr>
              <a:t>. </a:t>
            </a:r>
            <a:r>
              <a:rPr lang="en-US" sz="2400" dirty="0" err="1" smtClean="0"/>
              <a:t>Një</a:t>
            </a:r>
            <a:r>
              <a:rPr lang="en-US" sz="2400" dirty="0" smtClean="0"/>
              <a:t> </a:t>
            </a:r>
            <a:r>
              <a:rPr lang="en-US" sz="2400" dirty="0" err="1"/>
              <a:t>vizatim</a:t>
            </a:r>
            <a:r>
              <a:rPr lang="en-US" sz="2400" dirty="0"/>
              <a:t> </a:t>
            </a:r>
            <a:r>
              <a:rPr lang="en-US" sz="2400" dirty="0" err="1"/>
              <a:t>duhet</a:t>
            </a:r>
            <a:r>
              <a:rPr lang="en-US" sz="2400" dirty="0"/>
              <a:t> </a:t>
            </a:r>
            <a:r>
              <a:rPr lang="en-US" sz="2400" dirty="0" err="1" smtClean="0"/>
              <a:t>t’i</a:t>
            </a:r>
            <a:r>
              <a:rPr lang="en-US" sz="2400" dirty="0" smtClean="0"/>
              <a:t> </a:t>
            </a:r>
            <a:r>
              <a:rPr lang="en-US" sz="2400" dirty="0" err="1"/>
              <a:t>përmbajë</a:t>
            </a:r>
            <a:r>
              <a:rPr lang="en-US" sz="2400" dirty="0"/>
              <a:t> </a:t>
            </a:r>
            <a:r>
              <a:rPr lang="en-US" sz="2400" dirty="0" err="1"/>
              <a:t>të</a:t>
            </a:r>
            <a:r>
              <a:rPr lang="en-US" sz="2400" dirty="0"/>
              <a:t> </a:t>
            </a:r>
            <a:r>
              <a:rPr lang="en-US" sz="2400" dirty="0" err="1"/>
              <a:t>gjitha</a:t>
            </a:r>
            <a:r>
              <a:rPr lang="en-US" sz="2400" dirty="0"/>
              <a:t> </a:t>
            </a:r>
            <a:r>
              <a:rPr lang="en-US" sz="2400" dirty="0" err="1"/>
              <a:t>informatat</a:t>
            </a:r>
            <a:r>
              <a:rPr lang="en-US" sz="2400" dirty="0"/>
              <a:t> </a:t>
            </a:r>
            <a:r>
              <a:rPr lang="en-US" sz="2400" dirty="0" err="1"/>
              <a:t>deri</a:t>
            </a:r>
            <a:r>
              <a:rPr lang="en-US" sz="2400" dirty="0"/>
              <a:t> </a:t>
            </a:r>
            <a:r>
              <a:rPr lang="en-US" sz="2400" dirty="0" err="1"/>
              <a:t>në</a:t>
            </a:r>
            <a:r>
              <a:rPr lang="en-US" sz="2400" dirty="0"/>
              <a:t> </a:t>
            </a:r>
            <a:r>
              <a:rPr lang="en-US" sz="2400" dirty="0" err="1" smtClean="0"/>
              <a:t>shkallën</a:t>
            </a:r>
            <a:r>
              <a:rPr lang="en-US" sz="2400" dirty="0" smtClean="0"/>
              <a:t> </a:t>
            </a:r>
            <a:r>
              <a:rPr lang="en-US" sz="2400" dirty="0"/>
              <a:t>e </a:t>
            </a:r>
            <a:r>
              <a:rPr lang="en-US" sz="2400" dirty="0" err="1"/>
              <a:t>përpunimit</a:t>
            </a:r>
            <a:r>
              <a:rPr lang="en-US" sz="2400" dirty="0"/>
              <a:t> </a:t>
            </a:r>
            <a:r>
              <a:rPr lang="en-US" sz="2400" dirty="0" err="1"/>
              <a:t>të</a:t>
            </a:r>
            <a:r>
              <a:rPr lang="en-US" sz="2400" dirty="0"/>
              <a:t> </a:t>
            </a:r>
            <a:r>
              <a:rPr lang="en-US" sz="2400" dirty="0" err="1"/>
              <a:t>cilën</a:t>
            </a:r>
            <a:r>
              <a:rPr lang="en-US" sz="2400" dirty="0"/>
              <a:t> e </a:t>
            </a:r>
            <a:r>
              <a:rPr lang="en-US" sz="2400" dirty="0" err="1"/>
              <a:t>paraqet</a:t>
            </a:r>
            <a:r>
              <a:rPr lang="en-US" sz="2400" dirty="0"/>
              <a:t>. </a:t>
            </a:r>
            <a:r>
              <a:rPr lang="it-IT" sz="2400" dirty="0"/>
              <a:t>Mund të ketë disa vizatime për disa faza të përpunimit apo </a:t>
            </a:r>
            <a:r>
              <a:rPr lang="it-IT" sz="2400" dirty="0" smtClean="0"/>
              <a:t>t</a:t>
            </a:r>
            <a:r>
              <a:rPr lang="en-US" sz="2400" dirty="0" smtClean="0"/>
              <a:t>ë </a:t>
            </a:r>
            <a:r>
              <a:rPr lang="it-IT" sz="2400" dirty="0" smtClean="0"/>
              <a:t>instalimit </a:t>
            </a:r>
            <a:r>
              <a:rPr lang="it-IT" sz="2400" dirty="0"/>
              <a:t>dhe montimit. Secili vizatim mund të jetë komplet për fazën që e paraqet, por disa vizatime mund të varen prej vizatimeve tjera me qëllim të paraqitjes së kompletuar, </a:t>
            </a:r>
            <a:r>
              <a:rPr lang="it-IT" sz="2400" dirty="0" smtClean="0"/>
              <a:t>p.sh., paraqitja </a:t>
            </a:r>
            <a:r>
              <a:rPr lang="it-IT" sz="2400" dirty="0"/>
              <a:t>e tërësisë dhe pjesëve të tërësisë.</a:t>
            </a:r>
            <a:r>
              <a:rPr lang="en-US" sz="24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it-IT" sz="2800" b="1" dirty="0"/>
              <a:t>1.2. KUSHTET PËR REALIZIMIN E </a:t>
            </a:r>
            <a:r>
              <a:rPr lang="it-IT" sz="2800" b="1" dirty="0" smtClean="0"/>
              <a:t>SUKSESSHËM </a:t>
            </a:r>
            <a:r>
              <a:rPr lang="it-IT" sz="2800" b="1" dirty="0"/>
              <a:t>TË NJË VIZATIMI TEKNIK</a:t>
            </a:r>
            <a:endParaRPr lang="en-US" sz="2800" b="1" dirty="0"/>
          </a:p>
        </p:txBody>
      </p:sp>
      <p:sp>
        <p:nvSpPr>
          <p:cNvPr id="9219" name="Rectangle 3"/>
          <p:cNvSpPr>
            <a:spLocks noGrp="1" noChangeArrowheads="1"/>
          </p:cNvSpPr>
          <p:nvPr>
            <p:ph type="body" idx="1"/>
          </p:nvPr>
        </p:nvSpPr>
        <p:spPr/>
        <p:txBody>
          <a:bodyPr/>
          <a:lstStyle/>
          <a:p>
            <a:pPr>
              <a:lnSpc>
                <a:spcPct val="90000"/>
              </a:lnSpc>
              <a:buNone/>
            </a:pPr>
            <a:r>
              <a:rPr lang="it-IT" sz="2400" dirty="0" smtClean="0"/>
              <a:t>	- </a:t>
            </a:r>
            <a:r>
              <a:rPr lang="it-IT" sz="2400" i="1" dirty="0">
                <a:solidFill>
                  <a:srgbClr val="0070C0"/>
                </a:solidFill>
              </a:rPr>
              <a:t>Vizatimi duhet të jetë i përshtatshëm për shumëzim</a:t>
            </a:r>
            <a:r>
              <a:rPr lang="it-IT" sz="2400" dirty="0">
                <a:solidFill>
                  <a:srgbClr val="0070C0"/>
                </a:solidFill>
              </a:rPr>
              <a:t>. </a:t>
            </a:r>
            <a:r>
              <a:rPr lang="it-IT" sz="2400" dirty="0"/>
              <a:t>Vizatimi i realizuar mund të interpretohet nga më shumë se një pjesëmarrës, e me këtë edhe kërkohet të shumëzohet. Shumëzimi mund të bëhet me anë të realizimit kompjuterik, e pastaj </a:t>
            </a:r>
            <a:r>
              <a:rPr lang="it-IT" sz="2400" dirty="0" smtClean="0"/>
              <a:t>të bëhet printimi, </a:t>
            </a:r>
            <a:r>
              <a:rPr lang="it-IT" sz="2400" dirty="0"/>
              <a:t>por edhe me përdorimin e mikro-filmimit.</a:t>
            </a:r>
          </a:p>
          <a:p>
            <a:pPr>
              <a:lnSpc>
                <a:spcPct val="90000"/>
              </a:lnSpc>
              <a:buNone/>
            </a:pPr>
            <a:r>
              <a:rPr lang="it-IT" sz="2400" dirty="0" smtClean="0"/>
              <a:t>	- </a:t>
            </a:r>
            <a:r>
              <a:rPr lang="it-IT" sz="2400" i="1" dirty="0">
                <a:solidFill>
                  <a:srgbClr val="0070C0"/>
                </a:solidFill>
              </a:rPr>
              <a:t>Vizatimi duhet të mos jetë i varur nga gjuha e shkruar</a:t>
            </a:r>
            <a:r>
              <a:rPr lang="it-IT" sz="2400" dirty="0">
                <a:solidFill>
                  <a:srgbClr val="0070C0"/>
                </a:solidFill>
              </a:rPr>
              <a:t>. </a:t>
            </a:r>
            <a:r>
              <a:rPr lang="it-IT" sz="2400" dirty="0"/>
              <a:t>Fjalët e shkruara në ndonjë gjuhë duhet të jenë vetëm në tabelë ose në ndonjë bllok-hapësirë për të paraqitur informatën. Gjithnjë e më shumë po përdoret </a:t>
            </a:r>
            <a:r>
              <a:rPr lang="it-IT" sz="2400" dirty="0">
                <a:solidFill>
                  <a:srgbClr val="FF0000"/>
                </a:solidFill>
              </a:rPr>
              <a:t>simbologjia</a:t>
            </a:r>
            <a:r>
              <a:rPr lang="it-IT" sz="2400" dirty="0"/>
              <a:t> në vend të fjalëve.</a:t>
            </a:r>
            <a:r>
              <a:rPr lang="en-US" sz="24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sq-AL" sz="3600" b="1" dirty="0" smtClean="0"/>
              <a:t>1.2.3. VIZATIMI ME KOMPJUTER (CAD) </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251520" y="1196752"/>
            <a:ext cx="8712968" cy="5472608"/>
          </a:xfrm>
        </p:spPr>
        <p:txBody>
          <a:bodyPr/>
          <a:lstStyle/>
          <a:p>
            <a:r>
              <a:rPr lang="sq-AL" sz="2800" dirty="0" smtClean="0"/>
              <a:t>Në vizatimin me kompjuter (CAD</a:t>
            </a:r>
            <a:r>
              <a:rPr lang="en-US" sz="2800" dirty="0" smtClean="0"/>
              <a:t> - </a:t>
            </a:r>
            <a:r>
              <a:rPr lang="en-US" sz="2800" i="1" dirty="0" smtClean="0"/>
              <a:t>Computer Aided Design</a:t>
            </a:r>
            <a:r>
              <a:rPr lang="sq-AL" sz="2800" dirty="0" smtClean="0"/>
              <a:t>) vizatimet janë të përgatitur</a:t>
            </a:r>
            <a:r>
              <a:rPr lang="en-US" sz="2800" dirty="0" smtClean="0"/>
              <a:t>a</a:t>
            </a:r>
            <a:r>
              <a:rPr lang="sq-AL" sz="2800" dirty="0" smtClean="0"/>
              <a:t> me ndihmën e kompjuterit</a:t>
            </a:r>
            <a:r>
              <a:rPr lang="en-US" sz="2800" dirty="0" smtClean="0"/>
              <a:t>,</a:t>
            </a:r>
            <a:r>
              <a:rPr lang="sq-AL" sz="2800" dirty="0" smtClean="0"/>
              <a:t> dhe</a:t>
            </a:r>
            <a:r>
              <a:rPr lang="en-US" sz="2800" dirty="0" smtClean="0"/>
              <a:t> </a:t>
            </a:r>
            <a:r>
              <a:rPr lang="sq-AL" sz="2800" dirty="0" smtClean="0"/>
              <a:t>kopje</a:t>
            </a:r>
            <a:r>
              <a:rPr lang="en-US" sz="2800" dirty="0" smtClean="0"/>
              <a:t>t</a:t>
            </a:r>
            <a:r>
              <a:rPr lang="sq-AL" sz="2800" dirty="0" smtClean="0"/>
              <a:t> me madhësi të nevojshme janë krijuar me përdorimin e pajisjeve periferike dalëse. CAD përkufizohet si një proces për të prodhuar vizatime në të cilin përdoren programet kompjuterike dhe hard</a:t>
            </a:r>
            <a:r>
              <a:rPr lang="en-US" sz="2800" dirty="0" smtClean="0"/>
              <a:t>u</a:t>
            </a:r>
            <a:r>
              <a:rPr lang="sq-AL" sz="2800" dirty="0" smtClean="0"/>
              <a:t>eri përkatës. Në ditët e sotme kompjuterët </a:t>
            </a:r>
            <a:r>
              <a:rPr lang="en-US" sz="2800" dirty="0" err="1" smtClean="0"/>
              <a:t>po</a:t>
            </a:r>
            <a:r>
              <a:rPr lang="en-US" sz="2800" dirty="0" smtClean="0"/>
              <a:t> </a:t>
            </a:r>
            <a:r>
              <a:rPr lang="sq-AL" sz="2800" dirty="0" smtClean="0"/>
              <a:t>përdoren me të madhe për krijimin e vizatimeve në mënyrë automatike.</a:t>
            </a:r>
            <a:endParaRPr lang="en-US" sz="2800" dirty="0" smtClean="0"/>
          </a:p>
          <a:p>
            <a:r>
              <a:rPr lang="sq-AL" sz="2800" dirty="0" smtClean="0"/>
              <a:t>Krahasuar me vizatimet tradicionale, CAD është më i shpejtë dhe më efikas, si dhe ndryshimet mund të aplikohen shumë lehtë. </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sq-AL" sz="3600" dirty="0" smtClean="0"/>
              <a:t>1.2.3. VIZATIMI ME KOMPJUTER (CAD)</a:t>
            </a:r>
            <a:endParaRPr lang="en-US" sz="3600" dirty="0"/>
          </a:p>
        </p:txBody>
      </p:sp>
      <p:pic>
        <p:nvPicPr>
          <p:cNvPr id="4" name="Picture 4"/>
          <p:cNvPicPr>
            <a:picLocks noChangeAspect="1" noChangeArrowheads="1"/>
          </p:cNvPicPr>
          <p:nvPr/>
        </p:nvPicPr>
        <p:blipFill>
          <a:blip r:embed="rId2" cstate="print"/>
          <a:srcRect/>
          <a:stretch>
            <a:fillRect/>
          </a:stretch>
        </p:blipFill>
        <p:spPr bwMode="auto">
          <a:xfrm>
            <a:off x="321777" y="1645872"/>
            <a:ext cx="3890183" cy="3871360"/>
          </a:xfrm>
          <a:prstGeom prst="rect">
            <a:avLst/>
          </a:prstGeom>
          <a:noFill/>
        </p:spPr>
      </p:pic>
      <p:pic>
        <p:nvPicPr>
          <p:cNvPr id="5" name="Picture 5"/>
          <p:cNvPicPr>
            <a:picLocks noChangeAspect="1" noChangeArrowheads="1"/>
          </p:cNvPicPr>
          <p:nvPr/>
        </p:nvPicPr>
        <p:blipFill>
          <a:blip r:embed="rId3" cstate="print"/>
          <a:srcRect l="6876" t="37746" r="43379" b="13129"/>
          <a:stretch>
            <a:fillRect/>
          </a:stretch>
        </p:blipFill>
        <p:spPr bwMode="auto">
          <a:xfrm>
            <a:off x="4301857" y="1772816"/>
            <a:ext cx="4806647" cy="3600400"/>
          </a:xfrm>
          <a:prstGeom prst="rect">
            <a:avLst/>
          </a:prstGeom>
          <a:noFill/>
        </p:spPr>
      </p:pic>
      <p:sp>
        <p:nvSpPr>
          <p:cNvPr id="6" name="Rectangle 7"/>
          <p:cNvSpPr>
            <a:spLocks noChangeArrowheads="1"/>
          </p:cNvSpPr>
          <p:nvPr/>
        </p:nvSpPr>
        <p:spPr bwMode="auto">
          <a:xfrm>
            <a:off x="2195736" y="5877272"/>
            <a:ext cx="4153893" cy="400110"/>
          </a:xfrm>
          <a:prstGeom prst="rect">
            <a:avLst/>
          </a:prstGeom>
          <a:noFill/>
          <a:ln w="9525">
            <a:noFill/>
            <a:miter lim="800000"/>
            <a:headEnd/>
            <a:tailEnd/>
          </a:ln>
          <a:effectLst/>
        </p:spPr>
        <p:txBody>
          <a:bodyPr wrap="none" anchor="ctr">
            <a:spAutoFit/>
          </a:bodyPr>
          <a:lstStyle/>
          <a:p>
            <a:pPr algn="ctr"/>
            <a:r>
              <a:rPr lang="it-IT" sz="2000" i="1" dirty="0" smtClean="0"/>
              <a:t>Fig.1.Vizatimi </a:t>
            </a:r>
            <a:r>
              <a:rPr lang="it-IT" sz="2000" i="1" dirty="0"/>
              <a:t>teknik me kompjuter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06437"/>
          </a:xfrm>
        </p:spPr>
        <p:txBody>
          <a:bodyPr/>
          <a:lstStyle/>
          <a:p>
            <a:r>
              <a:rPr lang="it-IT" sz="3200" b="1"/>
              <a:t>1.3. PAJISJET PËR  VIZATIM</a:t>
            </a:r>
            <a:r>
              <a:rPr lang="en-US" sz="3200"/>
              <a:t> </a:t>
            </a:r>
          </a:p>
        </p:txBody>
      </p:sp>
      <p:sp>
        <p:nvSpPr>
          <p:cNvPr id="10243" name="Rectangle 3"/>
          <p:cNvSpPr>
            <a:spLocks noGrp="1" noChangeArrowheads="1"/>
          </p:cNvSpPr>
          <p:nvPr>
            <p:ph type="body" idx="1"/>
          </p:nvPr>
        </p:nvSpPr>
        <p:spPr>
          <a:xfrm>
            <a:off x="457200" y="1125538"/>
            <a:ext cx="8229600" cy="5543550"/>
          </a:xfrm>
        </p:spPr>
        <p:txBody>
          <a:bodyPr/>
          <a:lstStyle/>
          <a:p>
            <a:r>
              <a:rPr lang="it-IT" sz="2800" dirty="0"/>
              <a:t>Pajisjet për vizatim të suksesshëm teknik i cili realizohet manualisht janë të </a:t>
            </a:r>
            <a:r>
              <a:rPr lang="it-IT" sz="2800" dirty="0" smtClean="0"/>
              <a:t>shumëllojshme</a:t>
            </a:r>
            <a:r>
              <a:rPr lang="it-IT" sz="2800" dirty="0"/>
              <a:t>, ku përfshihen: lapsi teknik, rapitografët, tushi, trekëndëshat e vizatimit, vizorja e vizatimit, lakoret, kompasi, letra e vizatimit, mbështetësit (pllakat), etj. </a:t>
            </a:r>
          </a:p>
          <a:p>
            <a:r>
              <a:rPr lang="it-IT" sz="2800" dirty="0"/>
              <a:t>Me zhvillimin e kompjuterëve është zhvilluar edhe vizatimi me kompjuter së bashku me pajisjet e printimit, siç janë printerët e formateve të vogla (A4, A3) dhe ploterët e formateve të mëdha. Më tutje do të paraqesim pajisjet e vizatimit.</a:t>
            </a:r>
            <a:r>
              <a:rPr lang="en-US" sz="28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sz="3200" b="1"/>
              <a:t>1.3. PAJISJET PËR  VIZATIM</a:t>
            </a:r>
            <a:endParaRPr lang="en-US" sz="3200" b="1"/>
          </a:p>
        </p:txBody>
      </p:sp>
      <p:pic>
        <p:nvPicPr>
          <p:cNvPr id="11268" name="Picture 4"/>
          <p:cNvPicPr>
            <a:picLocks noChangeAspect="1" noChangeArrowheads="1"/>
          </p:cNvPicPr>
          <p:nvPr/>
        </p:nvPicPr>
        <p:blipFill>
          <a:blip r:embed="rId2" cstate="print"/>
          <a:srcRect l="3896"/>
          <a:stretch>
            <a:fillRect/>
          </a:stretch>
        </p:blipFill>
        <p:spPr bwMode="auto">
          <a:xfrm>
            <a:off x="250825" y="1628775"/>
            <a:ext cx="5113338" cy="587375"/>
          </a:xfrm>
          <a:prstGeom prst="rect">
            <a:avLst/>
          </a:prstGeom>
          <a:noFill/>
        </p:spPr>
      </p:pic>
      <p:sp>
        <p:nvSpPr>
          <p:cNvPr id="11269" name="Rectangle 5"/>
          <p:cNvSpPr>
            <a:spLocks noChangeArrowheads="1"/>
          </p:cNvSpPr>
          <p:nvPr/>
        </p:nvSpPr>
        <p:spPr bwMode="auto">
          <a:xfrm>
            <a:off x="1476375" y="2348191"/>
            <a:ext cx="2941831" cy="369332"/>
          </a:xfrm>
          <a:prstGeom prst="rect">
            <a:avLst/>
          </a:prstGeom>
          <a:noFill/>
          <a:ln w="9525">
            <a:noFill/>
            <a:miter lim="800000"/>
            <a:headEnd/>
            <a:tailEnd/>
          </a:ln>
          <a:effectLst/>
        </p:spPr>
        <p:txBody>
          <a:bodyPr wrap="none" anchor="ctr">
            <a:spAutoFit/>
          </a:bodyPr>
          <a:lstStyle/>
          <a:p>
            <a:r>
              <a:rPr lang="it-IT" i="1" dirty="0"/>
              <a:t>Fig. 1.1</a:t>
            </a:r>
            <a:r>
              <a:rPr lang="it-IT" i="1" dirty="0" smtClean="0"/>
              <a:t>. Lapsi </a:t>
            </a:r>
            <a:r>
              <a:rPr lang="it-IT" i="1" dirty="0"/>
              <a:t>teknik – 0.5</a:t>
            </a:r>
            <a:r>
              <a:rPr lang="en-US" dirty="0"/>
              <a:t> </a:t>
            </a:r>
          </a:p>
        </p:txBody>
      </p:sp>
      <p:pic>
        <p:nvPicPr>
          <p:cNvPr id="11270" name="Picture 6"/>
          <p:cNvPicPr>
            <a:picLocks noChangeAspect="1" noChangeArrowheads="1"/>
          </p:cNvPicPr>
          <p:nvPr/>
        </p:nvPicPr>
        <p:blipFill>
          <a:blip r:embed="rId3" cstate="print"/>
          <a:srcRect l="9514" t="38278" r="41278" b="13359"/>
          <a:stretch>
            <a:fillRect/>
          </a:stretch>
        </p:blipFill>
        <p:spPr bwMode="auto">
          <a:xfrm>
            <a:off x="684213" y="3213100"/>
            <a:ext cx="4033837" cy="2987675"/>
          </a:xfrm>
          <a:prstGeom prst="rect">
            <a:avLst/>
          </a:prstGeom>
          <a:noFill/>
        </p:spPr>
      </p:pic>
      <p:sp>
        <p:nvSpPr>
          <p:cNvPr id="11271" name="Rectangle 7"/>
          <p:cNvSpPr>
            <a:spLocks noChangeArrowheads="1"/>
          </p:cNvSpPr>
          <p:nvPr/>
        </p:nvSpPr>
        <p:spPr bwMode="auto">
          <a:xfrm>
            <a:off x="1042988" y="6235978"/>
            <a:ext cx="3288080" cy="369332"/>
          </a:xfrm>
          <a:prstGeom prst="rect">
            <a:avLst/>
          </a:prstGeom>
          <a:noFill/>
          <a:ln w="9525">
            <a:noFill/>
            <a:miter lim="800000"/>
            <a:headEnd/>
            <a:tailEnd/>
          </a:ln>
          <a:effectLst/>
        </p:spPr>
        <p:txBody>
          <a:bodyPr wrap="none" anchor="ctr">
            <a:spAutoFit/>
          </a:bodyPr>
          <a:lstStyle/>
          <a:p>
            <a:r>
              <a:rPr lang="en-US" i="1" dirty="0"/>
              <a:t>Fig. 1.2</a:t>
            </a:r>
            <a:r>
              <a:rPr lang="en-US" i="1" dirty="0" smtClean="0"/>
              <a:t>. </a:t>
            </a:r>
            <a:r>
              <a:rPr lang="en-US" i="1" dirty="0" err="1" smtClean="0"/>
              <a:t>Rapitografët</a:t>
            </a:r>
            <a:r>
              <a:rPr lang="en-US" i="1" dirty="0" smtClean="0"/>
              <a:t> </a:t>
            </a:r>
            <a:r>
              <a:rPr lang="en-US" i="1" dirty="0"/>
              <a:t>me </a:t>
            </a:r>
            <a:r>
              <a:rPr lang="en-US" i="1" dirty="0" err="1"/>
              <a:t>tush</a:t>
            </a:r>
            <a:r>
              <a:rPr lang="en-US" dirty="0"/>
              <a:t> </a:t>
            </a:r>
          </a:p>
        </p:txBody>
      </p:sp>
      <p:pic>
        <p:nvPicPr>
          <p:cNvPr id="11272" name="Picture 8" descr="scan0030"/>
          <p:cNvPicPr>
            <a:picLocks noChangeAspect="1" noChangeArrowheads="1"/>
          </p:cNvPicPr>
          <p:nvPr/>
        </p:nvPicPr>
        <p:blipFill>
          <a:blip r:embed="rId4" cstate="print">
            <a:lum contrast="6000"/>
          </a:blip>
          <a:srcRect/>
          <a:stretch>
            <a:fillRect/>
          </a:stretch>
        </p:blipFill>
        <p:spPr bwMode="auto">
          <a:xfrm>
            <a:off x="5867400" y="1844675"/>
            <a:ext cx="2787650" cy="3816350"/>
          </a:xfrm>
          <a:prstGeom prst="rect">
            <a:avLst/>
          </a:prstGeom>
          <a:noFill/>
        </p:spPr>
      </p:pic>
      <p:sp>
        <p:nvSpPr>
          <p:cNvPr id="11273" name="Rectangle 9"/>
          <p:cNvSpPr>
            <a:spLocks noChangeArrowheads="1"/>
          </p:cNvSpPr>
          <p:nvPr/>
        </p:nvSpPr>
        <p:spPr bwMode="auto">
          <a:xfrm>
            <a:off x="4997450" y="5948641"/>
            <a:ext cx="4232762" cy="369332"/>
          </a:xfrm>
          <a:prstGeom prst="rect">
            <a:avLst/>
          </a:prstGeom>
          <a:noFill/>
          <a:ln w="9525">
            <a:noFill/>
            <a:miter lim="800000"/>
            <a:headEnd/>
            <a:tailEnd/>
          </a:ln>
          <a:effectLst/>
        </p:spPr>
        <p:txBody>
          <a:bodyPr wrap="none" anchor="ctr">
            <a:spAutoFit/>
          </a:bodyPr>
          <a:lstStyle/>
          <a:p>
            <a:r>
              <a:rPr lang="en-US" i="1" dirty="0"/>
              <a:t>Fig. 1.3</a:t>
            </a:r>
            <a:r>
              <a:rPr lang="en-US" i="1" dirty="0" smtClean="0"/>
              <a:t>. </a:t>
            </a:r>
            <a:r>
              <a:rPr lang="en-US" i="1" dirty="0" err="1" smtClean="0"/>
              <a:t>Trekëndëshat</a:t>
            </a:r>
            <a:r>
              <a:rPr lang="en-US" i="1" dirty="0" smtClean="0"/>
              <a:t> </a:t>
            </a:r>
            <a:r>
              <a:rPr lang="en-US" i="1" dirty="0" err="1"/>
              <a:t>dhe</a:t>
            </a:r>
            <a:r>
              <a:rPr lang="en-US" i="1" dirty="0"/>
              <a:t> </a:t>
            </a:r>
            <a:r>
              <a:rPr lang="en-US" i="1" dirty="0" err="1" smtClean="0"/>
              <a:t>këndmatësi</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linds(horizontal)">
                                      <p:cBhvr>
                                        <p:cTn id="7" dur="500"/>
                                        <p:tgtEl>
                                          <p:spTgt spid="11269"/>
                                        </p:tgtEl>
                                      </p:cBhvr>
                                    </p:animEffect>
                                  </p:childTnLst>
                                </p:cTn>
                              </p:par>
                              <p:par>
                                <p:cTn id="8" presetID="3" presetClass="entr" presetSubtype="1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blinds(horizontal)">
                                      <p:cBhvr>
                                        <p:cTn id="10" dur="500"/>
                                        <p:tgtEl>
                                          <p:spTgt spid="1126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1272"/>
                                        </p:tgtEl>
                                        <p:attrNameLst>
                                          <p:attrName>style.visibility</p:attrName>
                                        </p:attrNameLst>
                                      </p:cBhvr>
                                      <p:to>
                                        <p:strVal val="visible"/>
                                      </p:to>
                                    </p:set>
                                    <p:animEffect transition="in" filter="box(in)">
                                      <p:cBhvr>
                                        <p:cTn id="15" dur="500"/>
                                        <p:tgtEl>
                                          <p:spTgt spid="1127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1273"/>
                                        </p:tgtEl>
                                        <p:attrNameLst>
                                          <p:attrName>style.visibility</p:attrName>
                                        </p:attrNameLst>
                                      </p:cBhvr>
                                      <p:to>
                                        <p:strVal val="visible"/>
                                      </p:to>
                                    </p:set>
                                    <p:animEffect transition="in" filter="box(in)">
                                      <p:cBhvr>
                                        <p:cTn id="18" dur="500"/>
                                        <p:tgtEl>
                                          <p:spTgt spid="1127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animEffect transition="in" filter="blinds(horizontal)">
                                      <p:cBhvr>
                                        <p:cTn id="23" dur="500"/>
                                        <p:tgtEl>
                                          <p:spTgt spid="1127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blinds(horizontal)">
                                      <p:cBhvr>
                                        <p:cTn id="26"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1" grpId="0"/>
      <p:bldP spid="112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06437"/>
          </a:xfrm>
        </p:spPr>
        <p:txBody>
          <a:bodyPr/>
          <a:lstStyle/>
          <a:p>
            <a:r>
              <a:rPr lang="it-IT" sz="3200" b="1"/>
              <a:t>1.3. PAJISJET PËR  VIZATIM</a:t>
            </a:r>
            <a:endParaRPr lang="en-US" sz="3200" b="1"/>
          </a:p>
        </p:txBody>
      </p:sp>
      <p:pic>
        <p:nvPicPr>
          <p:cNvPr id="12293" name="Picture 5"/>
          <p:cNvPicPr>
            <a:picLocks noChangeAspect="1" noChangeArrowheads="1"/>
          </p:cNvPicPr>
          <p:nvPr/>
        </p:nvPicPr>
        <p:blipFill>
          <a:blip r:embed="rId2" cstate="print"/>
          <a:srcRect/>
          <a:stretch>
            <a:fillRect/>
          </a:stretch>
        </p:blipFill>
        <p:spPr bwMode="auto">
          <a:xfrm>
            <a:off x="250825" y="908050"/>
            <a:ext cx="4968875" cy="2820988"/>
          </a:xfrm>
          <a:prstGeom prst="rect">
            <a:avLst/>
          </a:prstGeom>
          <a:noFill/>
        </p:spPr>
      </p:pic>
      <p:sp>
        <p:nvSpPr>
          <p:cNvPr id="12294" name="Rectangle 6"/>
          <p:cNvSpPr>
            <a:spLocks noChangeArrowheads="1"/>
          </p:cNvSpPr>
          <p:nvPr/>
        </p:nvSpPr>
        <p:spPr bwMode="auto">
          <a:xfrm>
            <a:off x="1692275" y="3715028"/>
            <a:ext cx="1915909" cy="369332"/>
          </a:xfrm>
          <a:prstGeom prst="rect">
            <a:avLst/>
          </a:prstGeom>
          <a:noFill/>
          <a:ln w="9525">
            <a:noFill/>
            <a:miter lim="800000"/>
            <a:headEnd/>
            <a:tailEnd/>
          </a:ln>
          <a:effectLst/>
        </p:spPr>
        <p:txBody>
          <a:bodyPr wrap="none" anchor="ctr">
            <a:spAutoFit/>
          </a:bodyPr>
          <a:lstStyle/>
          <a:p>
            <a:r>
              <a:rPr lang="en-US" i="1" dirty="0"/>
              <a:t>Fig. 1.4</a:t>
            </a:r>
            <a:r>
              <a:rPr lang="en-US" i="1" dirty="0" smtClean="0"/>
              <a:t>. </a:t>
            </a:r>
            <a:r>
              <a:rPr lang="en-US" i="1" dirty="0" err="1" smtClean="0"/>
              <a:t>Lakoret</a:t>
            </a:r>
            <a:r>
              <a:rPr lang="en-US" dirty="0" smtClean="0"/>
              <a:t> </a:t>
            </a:r>
            <a:endParaRPr lang="en-US" dirty="0"/>
          </a:p>
        </p:txBody>
      </p:sp>
      <p:pic>
        <p:nvPicPr>
          <p:cNvPr id="12295" name="Picture 7" descr="CAD-SG-8190_Metal_Screw_Welding_Symbols_Drawing_Template_Stencil_by_Standardgraph_xx"/>
          <p:cNvPicPr>
            <a:picLocks noChangeAspect="1" noChangeArrowheads="1"/>
          </p:cNvPicPr>
          <p:nvPr/>
        </p:nvPicPr>
        <p:blipFill>
          <a:blip r:embed="rId3" cstate="print"/>
          <a:srcRect/>
          <a:stretch>
            <a:fillRect/>
          </a:stretch>
        </p:blipFill>
        <p:spPr bwMode="auto">
          <a:xfrm>
            <a:off x="5651500" y="908050"/>
            <a:ext cx="3097213" cy="3051175"/>
          </a:xfrm>
          <a:prstGeom prst="rect">
            <a:avLst/>
          </a:prstGeom>
          <a:noFill/>
        </p:spPr>
      </p:pic>
      <p:pic>
        <p:nvPicPr>
          <p:cNvPr id="12296" name="Picture 8"/>
          <p:cNvPicPr>
            <a:picLocks noChangeAspect="1" noChangeArrowheads="1"/>
          </p:cNvPicPr>
          <p:nvPr/>
        </p:nvPicPr>
        <p:blipFill>
          <a:blip r:embed="rId4" cstate="print"/>
          <a:srcRect l="43323" t="23605" r="10121" b="31819"/>
          <a:stretch>
            <a:fillRect/>
          </a:stretch>
        </p:blipFill>
        <p:spPr bwMode="auto">
          <a:xfrm>
            <a:off x="5508625" y="4076700"/>
            <a:ext cx="3240088" cy="2330450"/>
          </a:xfrm>
          <a:prstGeom prst="rect">
            <a:avLst/>
          </a:prstGeom>
          <a:noFill/>
        </p:spPr>
      </p:pic>
      <p:sp>
        <p:nvSpPr>
          <p:cNvPr id="12297" name="Rectangle 9"/>
          <p:cNvSpPr>
            <a:spLocks noChangeArrowheads="1"/>
          </p:cNvSpPr>
          <p:nvPr/>
        </p:nvSpPr>
        <p:spPr bwMode="auto">
          <a:xfrm>
            <a:off x="6010275" y="6448425"/>
            <a:ext cx="2216150" cy="366713"/>
          </a:xfrm>
          <a:prstGeom prst="rect">
            <a:avLst/>
          </a:prstGeom>
          <a:noFill/>
          <a:ln w="9525">
            <a:noFill/>
            <a:miter lim="800000"/>
            <a:headEnd/>
            <a:tailEnd/>
          </a:ln>
          <a:effectLst/>
        </p:spPr>
        <p:txBody>
          <a:bodyPr wrap="none" anchor="ctr">
            <a:spAutoFit/>
          </a:bodyPr>
          <a:lstStyle/>
          <a:p>
            <a:r>
              <a:rPr lang="en-US" i="1"/>
              <a:t>Fig. 1.5. Shabllonët</a:t>
            </a:r>
            <a:r>
              <a:rPr lang="en-US"/>
              <a:t> </a:t>
            </a:r>
          </a:p>
        </p:txBody>
      </p:sp>
      <p:pic>
        <p:nvPicPr>
          <p:cNvPr id="12299" name="Picture 11"/>
          <p:cNvPicPr>
            <a:picLocks noChangeAspect="1" noChangeArrowheads="1"/>
          </p:cNvPicPr>
          <p:nvPr/>
        </p:nvPicPr>
        <p:blipFill>
          <a:blip r:embed="rId5" cstate="print"/>
          <a:srcRect/>
          <a:stretch>
            <a:fillRect/>
          </a:stretch>
        </p:blipFill>
        <p:spPr bwMode="auto">
          <a:xfrm>
            <a:off x="2124075" y="4149725"/>
            <a:ext cx="990600" cy="2636838"/>
          </a:xfrm>
          <a:prstGeom prst="rect">
            <a:avLst/>
          </a:prstGeom>
          <a:noFill/>
        </p:spPr>
      </p:pic>
      <p:sp>
        <p:nvSpPr>
          <p:cNvPr id="12300" name="Rectangle 12"/>
          <p:cNvSpPr>
            <a:spLocks noChangeArrowheads="1"/>
          </p:cNvSpPr>
          <p:nvPr/>
        </p:nvSpPr>
        <p:spPr bwMode="auto">
          <a:xfrm>
            <a:off x="3203575" y="6308725"/>
            <a:ext cx="1962150" cy="366713"/>
          </a:xfrm>
          <a:prstGeom prst="rect">
            <a:avLst/>
          </a:prstGeom>
          <a:noFill/>
          <a:ln w="9525">
            <a:noFill/>
            <a:miter lim="800000"/>
            <a:headEnd/>
            <a:tailEnd/>
          </a:ln>
          <a:effectLst/>
        </p:spPr>
        <p:txBody>
          <a:bodyPr wrap="none" anchor="ctr">
            <a:spAutoFit/>
          </a:bodyPr>
          <a:lstStyle/>
          <a:p>
            <a:r>
              <a:rPr lang="en-US" i="1"/>
              <a:t>Fig.1.7. Kompasi</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par>
                                <p:cTn id="8" presetID="3" presetClass="entr" presetSubtype="10" fill="hold"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blinds(horizontal)">
                                      <p:cBhvr>
                                        <p:cTn id="10" dur="500"/>
                                        <p:tgtEl>
                                          <p:spTgt spid="1229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295"/>
                                        </p:tgtEl>
                                        <p:attrNameLst>
                                          <p:attrName>style.visibility</p:attrName>
                                        </p:attrNameLst>
                                      </p:cBhvr>
                                      <p:to>
                                        <p:strVal val="visible"/>
                                      </p:to>
                                    </p:set>
                                    <p:animEffect transition="in" filter="blinds(horizontal)">
                                      <p:cBhvr>
                                        <p:cTn id="15" dur="500"/>
                                        <p:tgtEl>
                                          <p:spTgt spid="12295"/>
                                        </p:tgtEl>
                                      </p:cBhvr>
                                    </p:animEffect>
                                  </p:childTnLst>
                                </p:cTn>
                              </p:par>
                              <p:par>
                                <p:cTn id="16" presetID="3" presetClass="entr" presetSubtype="10" fill="hold" nodeType="withEffect">
                                  <p:stCondLst>
                                    <p:cond delay="0"/>
                                  </p:stCondLst>
                                  <p:childTnLst>
                                    <p:set>
                                      <p:cBhvr>
                                        <p:cTn id="17" dur="1" fill="hold">
                                          <p:stCondLst>
                                            <p:cond delay="0"/>
                                          </p:stCondLst>
                                        </p:cTn>
                                        <p:tgtEl>
                                          <p:spTgt spid="12296"/>
                                        </p:tgtEl>
                                        <p:attrNameLst>
                                          <p:attrName>style.visibility</p:attrName>
                                        </p:attrNameLst>
                                      </p:cBhvr>
                                      <p:to>
                                        <p:strVal val="visible"/>
                                      </p:to>
                                    </p:set>
                                    <p:animEffect transition="in" filter="blinds(horizontal)">
                                      <p:cBhvr>
                                        <p:cTn id="18" dur="500"/>
                                        <p:tgtEl>
                                          <p:spTgt spid="1229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297"/>
                                        </p:tgtEl>
                                        <p:attrNameLst>
                                          <p:attrName>style.visibility</p:attrName>
                                        </p:attrNameLst>
                                      </p:cBhvr>
                                      <p:to>
                                        <p:strVal val="visible"/>
                                      </p:to>
                                    </p:set>
                                    <p:animEffect transition="in" filter="blinds(horizontal)">
                                      <p:cBhvr>
                                        <p:cTn id="21" dur="500"/>
                                        <p:tgtEl>
                                          <p:spTgt spid="1229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299"/>
                                        </p:tgtEl>
                                        <p:attrNameLst>
                                          <p:attrName>style.visibility</p:attrName>
                                        </p:attrNameLst>
                                      </p:cBhvr>
                                      <p:to>
                                        <p:strVal val="visible"/>
                                      </p:to>
                                    </p:set>
                                    <p:animEffect transition="in" filter="blinds(horizontal)">
                                      <p:cBhvr>
                                        <p:cTn id="26" dur="500"/>
                                        <p:tgtEl>
                                          <p:spTgt spid="1229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300"/>
                                        </p:tgtEl>
                                        <p:attrNameLst>
                                          <p:attrName>style.visibility</p:attrName>
                                        </p:attrNameLst>
                                      </p:cBhvr>
                                      <p:to>
                                        <p:strVal val="visible"/>
                                      </p:to>
                                    </p:set>
                                    <p:animEffect transition="in" filter="blinds(horizontal)">
                                      <p:cBhvr>
                                        <p:cTn id="29"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7" grpId="0"/>
      <p:bldP spid="123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88913"/>
            <a:ext cx="8229600" cy="490537"/>
          </a:xfrm>
        </p:spPr>
        <p:txBody>
          <a:bodyPr/>
          <a:lstStyle/>
          <a:p>
            <a:r>
              <a:rPr lang="it-IT" sz="3600" b="1"/>
              <a:t>1.3. PAJISJET PËR  VIZATIM</a:t>
            </a:r>
            <a:endParaRPr lang="en-US" sz="3600" b="1"/>
          </a:p>
        </p:txBody>
      </p:sp>
      <p:pic>
        <p:nvPicPr>
          <p:cNvPr id="14340" name="Picture 4"/>
          <p:cNvPicPr>
            <a:picLocks noChangeAspect="1" noChangeArrowheads="1"/>
          </p:cNvPicPr>
          <p:nvPr/>
        </p:nvPicPr>
        <p:blipFill>
          <a:blip r:embed="rId2" cstate="print"/>
          <a:srcRect/>
          <a:stretch>
            <a:fillRect/>
          </a:stretch>
        </p:blipFill>
        <p:spPr bwMode="auto">
          <a:xfrm>
            <a:off x="395288" y="981075"/>
            <a:ext cx="3744912" cy="2663825"/>
          </a:xfrm>
          <a:prstGeom prst="rect">
            <a:avLst/>
          </a:prstGeom>
          <a:noFill/>
        </p:spPr>
      </p:pic>
      <p:sp>
        <p:nvSpPr>
          <p:cNvPr id="14341" name="Rectangle 5"/>
          <p:cNvSpPr>
            <a:spLocks noChangeArrowheads="1"/>
          </p:cNvSpPr>
          <p:nvPr/>
        </p:nvSpPr>
        <p:spPr bwMode="auto">
          <a:xfrm>
            <a:off x="827088" y="3716338"/>
            <a:ext cx="2851150" cy="366712"/>
          </a:xfrm>
          <a:prstGeom prst="rect">
            <a:avLst/>
          </a:prstGeom>
          <a:noFill/>
          <a:ln w="9525">
            <a:noFill/>
            <a:miter lim="800000"/>
            <a:headEnd/>
            <a:tailEnd/>
          </a:ln>
          <a:effectLst/>
        </p:spPr>
        <p:txBody>
          <a:bodyPr wrap="none" anchor="ctr">
            <a:spAutoFit/>
          </a:bodyPr>
          <a:lstStyle/>
          <a:p>
            <a:r>
              <a:rPr lang="en-US"/>
              <a:t>Fig. 1.6.</a:t>
            </a:r>
            <a:r>
              <a:rPr lang="en-US" i="1"/>
              <a:t>Tabela e vizatimit</a:t>
            </a:r>
            <a:r>
              <a:rPr lang="en-US"/>
              <a:t> </a:t>
            </a:r>
          </a:p>
        </p:txBody>
      </p:sp>
      <p:pic>
        <p:nvPicPr>
          <p:cNvPr id="14342" name="Picture 6"/>
          <p:cNvPicPr>
            <a:picLocks noChangeAspect="1" noChangeArrowheads="1"/>
          </p:cNvPicPr>
          <p:nvPr/>
        </p:nvPicPr>
        <p:blipFill>
          <a:blip r:embed="rId3" cstate="print"/>
          <a:srcRect/>
          <a:stretch>
            <a:fillRect/>
          </a:stretch>
        </p:blipFill>
        <p:spPr bwMode="auto">
          <a:xfrm>
            <a:off x="5032375" y="836613"/>
            <a:ext cx="2708275" cy="2808287"/>
          </a:xfrm>
          <a:prstGeom prst="rect">
            <a:avLst/>
          </a:prstGeom>
          <a:noFill/>
        </p:spPr>
      </p:pic>
      <p:sp>
        <p:nvSpPr>
          <p:cNvPr id="14343" name="Rectangle 7"/>
          <p:cNvSpPr>
            <a:spLocks noChangeArrowheads="1"/>
          </p:cNvSpPr>
          <p:nvPr/>
        </p:nvSpPr>
        <p:spPr bwMode="auto">
          <a:xfrm>
            <a:off x="4643438" y="3644900"/>
            <a:ext cx="3816350" cy="366713"/>
          </a:xfrm>
          <a:prstGeom prst="rect">
            <a:avLst/>
          </a:prstGeom>
          <a:noFill/>
          <a:ln w="9525">
            <a:noFill/>
            <a:miter lim="800000"/>
            <a:headEnd/>
            <a:tailEnd/>
          </a:ln>
          <a:effectLst/>
        </p:spPr>
        <p:txBody>
          <a:bodyPr wrap="none" anchor="ctr">
            <a:spAutoFit/>
          </a:bodyPr>
          <a:lstStyle/>
          <a:p>
            <a:r>
              <a:rPr lang="it-IT" i="1" dirty="0"/>
              <a:t>Fig. 1.8.Tabela speciale </a:t>
            </a:r>
            <a:r>
              <a:rPr lang="it-IT" i="1" dirty="0" smtClean="0"/>
              <a:t>e </a:t>
            </a:r>
            <a:r>
              <a:rPr lang="it-IT" i="1" dirty="0"/>
              <a:t>vizatimit</a:t>
            </a:r>
            <a:r>
              <a:rPr lang="en-US" dirty="0"/>
              <a:t> </a:t>
            </a:r>
          </a:p>
        </p:txBody>
      </p:sp>
      <p:pic>
        <p:nvPicPr>
          <p:cNvPr id="14344" name="Picture 8" descr="untitled"/>
          <p:cNvPicPr>
            <a:picLocks noChangeAspect="1" noChangeArrowheads="1"/>
          </p:cNvPicPr>
          <p:nvPr/>
        </p:nvPicPr>
        <p:blipFill>
          <a:blip r:embed="rId4" cstate="print"/>
          <a:srcRect/>
          <a:stretch>
            <a:fillRect/>
          </a:stretch>
        </p:blipFill>
        <p:spPr bwMode="auto">
          <a:xfrm>
            <a:off x="3059833" y="4077072"/>
            <a:ext cx="2607110" cy="2667659"/>
          </a:xfrm>
          <a:prstGeom prst="rect">
            <a:avLst/>
          </a:prstGeom>
          <a:noFill/>
        </p:spPr>
      </p:pic>
      <p:sp>
        <p:nvSpPr>
          <p:cNvPr id="14345" name="Rectangle 9"/>
          <p:cNvSpPr>
            <a:spLocks noChangeArrowheads="1"/>
          </p:cNvSpPr>
          <p:nvPr/>
        </p:nvSpPr>
        <p:spPr bwMode="auto">
          <a:xfrm>
            <a:off x="5651500" y="6235978"/>
            <a:ext cx="1877437" cy="369332"/>
          </a:xfrm>
          <a:prstGeom prst="rect">
            <a:avLst/>
          </a:prstGeom>
          <a:noFill/>
          <a:ln w="9525">
            <a:noFill/>
            <a:miter lim="800000"/>
            <a:headEnd/>
            <a:tailEnd/>
          </a:ln>
          <a:effectLst/>
        </p:spPr>
        <p:txBody>
          <a:bodyPr wrap="none" anchor="ctr">
            <a:spAutoFit/>
          </a:bodyPr>
          <a:lstStyle/>
          <a:p>
            <a:r>
              <a:rPr lang="it-IT" i="1" dirty="0"/>
              <a:t>Fig.1.9</a:t>
            </a:r>
            <a:r>
              <a:rPr lang="it-IT" i="1" dirty="0" smtClean="0"/>
              <a:t>. Ploterët</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blinds(horizontal)">
                                      <p:cBhvr>
                                        <p:cTn id="10" dur="500"/>
                                        <p:tgtEl>
                                          <p:spTgt spid="1434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blinds(horizontal)">
                                      <p:cBhvr>
                                        <p:cTn id="15" dur="500"/>
                                        <p:tgtEl>
                                          <p:spTgt spid="14343"/>
                                        </p:tgtEl>
                                      </p:cBhvr>
                                    </p:animEffect>
                                  </p:childTnLst>
                                </p:cTn>
                              </p:par>
                              <p:par>
                                <p:cTn id="16" presetID="3" presetClass="entr" presetSubtype="10" fill="hold" nodeType="withEffect">
                                  <p:stCondLst>
                                    <p:cond delay="0"/>
                                  </p:stCondLst>
                                  <p:childTnLst>
                                    <p:set>
                                      <p:cBhvr>
                                        <p:cTn id="17" dur="1" fill="hold">
                                          <p:stCondLst>
                                            <p:cond delay="0"/>
                                          </p:stCondLst>
                                        </p:cTn>
                                        <p:tgtEl>
                                          <p:spTgt spid="14342"/>
                                        </p:tgtEl>
                                        <p:attrNameLst>
                                          <p:attrName>style.visibility</p:attrName>
                                        </p:attrNameLst>
                                      </p:cBhvr>
                                      <p:to>
                                        <p:strVal val="visible"/>
                                      </p:to>
                                    </p:set>
                                    <p:animEffect transition="in" filter="blinds(horizontal)">
                                      <p:cBhvr>
                                        <p:cTn id="18" dur="500"/>
                                        <p:tgtEl>
                                          <p:spTgt spid="1434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344"/>
                                        </p:tgtEl>
                                        <p:attrNameLst>
                                          <p:attrName>style.visibility</p:attrName>
                                        </p:attrNameLst>
                                      </p:cBhvr>
                                      <p:to>
                                        <p:strVal val="visible"/>
                                      </p:to>
                                    </p:set>
                                    <p:animEffect transition="in" filter="blinds(horizontal)">
                                      <p:cBhvr>
                                        <p:cTn id="23" dur="500"/>
                                        <p:tgtEl>
                                          <p:spTgt spid="1434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345"/>
                                        </p:tgtEl>
                                        <p:attrNameLst>
                                          <p:attrName>style.visibility</p:attrName>
                                        </p:attrNameLst>
                                      </p:cBhvr>
                                      <p:to>
                                        <p:strVal val="visible"/>
                                      </p:to>
                                    </p:set>
                                    <p:animEffect transition="in" filter="blinds(horizontal)">
                                      <p:cBhvr>
                                        <p:cTn id="26"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3" grpId="0"/>
      <p:bldP spid="143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633412"/>
          </a:xfrm>
        </p:spPr>
        <p:txBody>
          <a:bodyPr/>
          <a:lstStyle/>
          <a:p>
            <a:r>
              <a:rPr lang="it-IT" sz="3600" b="1"/>
              <a:t>1.3. PAJISJET PËR  VIZATIM</a:t>
            </a:r>
            <a:endParaRPr lang="en-US" sz="3600" b="1"/>
          </a:p>
        </p:txBody>
      </p:sp>
      <p:pic>
        <p:nvPicPr>
          <p:cNvPr id="15366" name="Picture 6"/>
          <p:cNvPicPr>
            <a:picLocks noChangeAspect="1" noChangeArrowheads="1"/>
          </p:cNvPicPr>
          <p:nvPr/>
        </p:nvPicPr>
        <p:blipFill>
          <a:blip r:embed="rId2" cstate="print"/>
          <a:srcRect/>
          <a:stretch>
            <a:fillRect/>
          </a:stretch>
        </p:blipFill>
        <p:spPr bwMode="auto">
          <a:xfrm>
            <a:off x="1907704" y="1988840"/>
            <a:ext cx="3073400" cy="2151063"/>
          </a:xfrm>
          <a:prstGeom prst="rect">
            <a:avLst/>
          </a:prstGeom>
          <a:noFill/>
        </p:spPr>
      </p:pic>
      <p:pic>
        <p:nvPicPr>
          <p:cNvPr id="15368" name="Picture 8"/>
          <p:cNvPicPr>
            <a:picLocks noChangeAspect="1" noChangeArrowheads="1"/>
          </p:cNvPicPr>
          <p:nvPr/>
        </p:nvPicPr>
        <p:blipFill>
          <a:blip r:embed="rId3" cstate="print"/>
          <a:srcRect/>
          <a:stretch>
            <a:fillRect/>
          </a:stretch>
        </p:blipFill>
        <p:spPr bwMode="auto">
          <a:xfrm>
            <a:off x="5485929" y="1820565"/>
            <a:ext cx="2592388" cy="2428875"/>
          </a:xfrm>
          <a:prstGeom prst="rect">
            <a:avLst/>
          </a:prstGeom>
          <a:noFill/>
        </p:spPr>
      </p:pic>
      <p:sp>
        <p:nvSpPr>
          <p:cNvPr id="15369" name="Rectangle 9"/>
          <p:cNvSpPr>
            <a:spLocks noChangeArrowheads="1"/>
          </p:cNvSpPr>
          <p:nvPr/>
        </p:nvSpPr>
        <p:spPr bwMode="auto">
          <a:xfrm>
            <a:off x="755576" y="4139903"/>
            <a:ext cx="7596951" cy="646331"/>
          </a:xfrm>
          <a:prstGeom prst="rect">
            <a:avLst/>
          </a:prstGeom>
          <a:noFill/>
          <a:ln w="9525">
            <a:noFill/>
            <a:miter lim="800000"/>
            <a:headEnd/>
            <a:tailEnd/>
          </a:ln>
          <a:effectLst/>
        </p:spPr>
        <p:txBody>
          <a:bodyPr wrap="none" anchor="ctr">
            <a:spAutoFit/>
          </a:bodyPr>
          <a:lstStyle/>
          <a:p>
            <a:pPr algn="ctr"/>
            <a:r>
              <a:rPr lang="it-IT" i="1" dirty="0"/>
              <a:t>Fig. </a:t>
            </a:r>
            <a:r>
              <a:rPr lang="it-IT" i="1" dirty="0" smtClean="0"/>
              <a:t>1.10. Mikrofilmat </a:t>
            </a:r>
            <a:r>
              <a:rPr lang="it-IT" i="1" dirty="0"/>
              <a:t>e vizatimeve dhe makina e konvertimit në vizatime </a:t>
            </a:r>
            <a:endParaRPr lang="it-IT" i="1" dirty="0" smtClean="0"/>
          </a:p>
          <a:p>
            <a:pPr algn="ctr"/>
            <a:r>
              <a:rPr lang="it-IT" i="1" dirty="0" smtClean="0"/>
              <a:t>të formateve të ndryshme</a:t>
            </a:r>
            <a:endParaRPr lang="it-IT"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linds(horizontal)">
                                      <p:cBhvr>
                                        <p:cTn id="7" dur="500"/>
                                        <p:tgtEl>
                                          <p:spTgt spid="15366"/>
                                        </p:tgtEl>
                                      </p:cBhvr>
                                    </p:animEffect>
                                  </p:childTnLst>
                                </p:cTn>
                              </p:par>
                              <p:par>
                                <p:cTn id="8" presetID="3" presetClass="entr" presetSubtype="10" fill="hold" nodeType="withEffect">
                                  <p:stCondLst>
                                    <p:cond delay="0"/>
                                  </p:stCondLst>
                                  <p:childTnLst>
                                    <p:set>
                                      <p:cBhvr>
                                        <p:cTn id="9" dur="1" fill="hold">
                                          <p:stCondLst>
                                            <p:cond delay="0"/>
                                          </p:stCondLst>
                                        </p:cTn>
                                        <p:tgtEl>
                                          <p:spTgt spid="15368"/>
                                        </p:tgtEl>
                                        <p:attrNameLst>
                                          <p:attrName>style.visibility</p:attrName>
                                        </p:attrNameLst>
                                      </p:cBhvr>
                                      <p:to>
                                        <p:strVal val="visible"/>
                                      </p:to>
                                    </p:set>
                                    <p:animEffect transition="in" filter="blinds(horizontal)">
                                      <p:cBhvr>
                                        <p:cTn id="10" dur="500"/>
                                        <p:tgtEl>
                                          <p:spTgt spid="1536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369"/>
                                        </p:tgtEl>
                                        <p:attrNameLst>
                                          <p:attrName>style.visibility</p:attrName>
                                        </p:attrNameLst>
                                      </p:cBhvr>
                                      <p:to>
                                        <p:strVal val="visible"/>
                                      </p:to>
                                    </p:set>
                                    <p:animEffect transition="in" filter="blinds(horizontal)">
                                      <p:cBhvr>
                                        <p:cTn id="13"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539552" y="1412776"/>
            <a:ext cx="8229600" cy="5105400"/>
          </a:xfrm>
          <a:prstGeom prst="rect">
            <a:avLst/>
          </a:prstGeom>
          <a:noFill/>
          <a:ln w="12700">
            <a:noFill/>
            <a:miter lim="800000"/>
            <a:headEnd/>
            <a:tailEnd/>
          </a:ln>
          <a:effectLst/>
        </p:spPr>
        <p:txBody>
          <a:bodyPr lIns="90488" tIns="44450" rIns="90488" bIns="44450"/>
          <a:lstStyle/>
          <a:p>
            <a:pPr algn="ctr">
              <a:lnSpc>
                <a:spcPct val="90000"/>
              </a:lnSpc>
              <a:spcBef>
                <a:spcPct val="20000"/>
              </a:spcBef>
            </a:pPr>
            <a:endParaRPr lang="en-US" b="1" dirty="0"/>
          </a:p>
          <a:p>
            <a:pPr algn="ctr">
              <a:lnSpc>
                <a:spcPct val="90000"/>
              </a:lnSpc>
              <a:spcBef>
                <a:spcPct val="20000"/>
              </a:spcBef>
            </a:pPr>
            <a:endParaRPr lang="en-US" sz="2400" b="1" dirty="0"/>
          </a:p>
          <a:p>
            <a:pPr algn="ctr">
              <a:lnSpc>
                <a:spcPct val="90000"/>
              </a:lnSpc>
              <a:spcBef>
                <a:spcPct val="20000"/>
              </a:spcBef>
            </a:pPr>
            <a:r>
              <a:rPr lang="en-US" sz="4000" b="1" dirty="0" smtClean="0"/>
              <a:t>GRAFIKA INXHINIERIKE</a:t>
            </a:r>
            <a:endParaRPr lang="en-US" sz="4000" b="1" dirty="0"/>
          </a:p>
          <a:p>
            <a:pPr algn="ctr">
              <a:lnSpc>
                <a:spcPct val="90000"/>
              </a:lnSpc>
              <a:spcBef>
                <a:spcPct val="20000"/>
              </a:spcBef>
            </a:pPr>
            <a:endParaRPr lang="en-US" sz="2000" b="1" dirty="0"/>
          </a:p>
          <a:p>
            <a:pPr>
              <a:lnSpc>
                <a:spcPct val="90000"/>
              </a:lnSpc>
              <a:spcBef>
                <a:spcPct val="20000"/>
              </a:spcBef>
            </a:pPr>
            <a:r>
              <a:rPr lang="en-US" sz="2000" b="1" dirty="0" err="1" smtClean="0"/>
              <a:t>Dy</a:t>
            </a:r>
            <a:r>
              <a:rPr lang="en-US" sz="2000" b="1" dirty="0" smtClean="0"/>
              <a:t> </a:t>
            </a:r>
            <a:r>
              <a:rPr lang="en-US" sz="2000" b="1" dirty="0" err="1" smtClean="0"/>
              <a:t>pjesë</a:t>
            </a:r>
            <a:r>
              <a:rPr lang="en-US" sz="2000" b="1" dirty="0" smtClean="0"/>
              <a:t> </a:t>
            </a:r>
            <a:r>
              <a:rPr lang="en-US" sz="2000" b="1" dirty="0" err="1" smtClean="0"/>
              <a:t>të</a:t>
            </a:r>
            <a:r>
              <a:rPr lang="en-US" sz="2000" b="1" dirty="0" smtClean="0"/>
              <a:t> </a:t>
            </a:r>
            <a:r>
              <a:rPr lang="en-US" sz="2000" b="1" dirty="0" err="1" smtClean="0"/>
              <a:t>lëndës</a:t>
            </a:r>
            <a:r>
              <a:rPr lang="en-US" sz="2000" b="1" dirty="0" smtClean="0"/>
              <a:t>:</a:t>
            </a:r>
          </a:p>
          <a:p>
            <a:pPr>
              <a:lnSpc>
                <a:spcPct val="90000"/>
              </a:lnSpc>
              <a:spcBef>
                <a:spcPct val="20000"/>
              </a:spcBef>
            </a:pPr>
            <a:endParaRPr lang="en-US" sz="2000" b="1" dirty="0"/>
          </a:p>
          <a:p>
            <a:pPr>
              <a:lnSpc>
                <a:spcPct val="90000"/>
              </a:lnSpc>
              <a:spcBef>
                <a:spcPct val="20000"/>
              </a:spcBef>
              <a:buFontTx/>
              <a:buChar char="-"/>
            </a:pPr>
            <a:r>
              <a:rPr lang="en-US" sz="3200" b="1" dirty="0" smtClean="0"/>
              <a:t> </a:t>
            </a:r>
            <a:r>
              <a:rPr lang="en-US" sz="3200" b="1" dirty="0" err="1" smtClean="0"/>
              <a:t>Vizatimi</a:t>
            </a:r>
            <a:r>
              <a:rPr lang="en-US" sz="3200" b="1" dirty="0" smtClean="0"/>
              <a:t> </a:t>
            </a:r>
            <a:r>
              <a:rPr lang="en-US" sz="3200" b="1" dirty="0" err="1" smtClean="0"/>
              <a:t>Teknik</a:t>
            </a:r>
            <a:endParaRPr lang="en-US" sz="3200" b="1" dirty="0" smtClean="0"/>
          </a:p>
          <a:p>
            <a:pPr>
              <a:lnSpc>
                <a:spcPct val="90000"/>
              </a:lnSpc>
              <a:spcBef>
                <a:spcPct val="20000"/>
              </a:spcBef>
              <a:buFontTx/>
              <a:buChar char="-"/>
            </a:pPr>
            <a:r>
              <a:rPr lang="en-US" sz="3200" b="1" dirty="0"/>
              <a:t> </a:t>
            </a:r>
            <a:r>
              <a:rPr lang="en-US" sz="3200" b="1" dirty="0" err="1" smtClean="0"/>
              <a:t>Gjeometria</a:t>
            </a:r>
            <a:r>
              <a:rPr lang="en-US" sz="3200" b="1" dirty="0" smtClean="0"/>
              <a:t> </a:t>
            </a:r>
            <a:r>
              <a:rPr lang="en-US" sz="3200" b="1" dirty="0" err="1" smtClean="0"/>
              <a:t>Deskriptive</a:t>
            </a:r>
            <a:endParaRPr lang="en-US" sz="3200" b="1" dirty="0" smtClean="0"/>
          </a:p>
          <a:p>
            <a:pPr>
              <a:lnSpc>
                <a:spcPct val="90000"/>
              </a:lnSpc>
              <a:spcBef>
                <a:spcPct val="20000"/>
              </a:spcBef>
              <a:buFontTx/>
              <a:buChar char="-"/>
            </a:pPr>
            <a:endParaRPr lang="en-US" sz="3200" b="1" dirty="0"/>
          </a:p>
          <a:p>
            <a:pPr algn="ctr">
              <a:lnSpc>
                <a:spcPct val="90000"/>
              </a:lnSpc>
              <a:spcBef>
                <a:spcPct val="20000"/>
              </a:spcBef>
            </a:pPr>
            <a:endParaRPr lang="sq-AL" b="1" dirty="0"/>
          </a:p>
          <a:p>
            <a:pPr algn="ctr">
              <a:lnSpc>
                <a:spcPct val="90000"/>
              </a:lnSpc>
              <a:spcBef>
                <a:spcPct val="20000"/>
              </a:spcBef>
            </a:pPr>
            <a:r>
              <a:rPr lang="sq-AL" sz="2000" b="1" dirty="0"/>
              <a:t>Prishtinë</a:t>
            </a:r>
            <a:r>
              <a:rPr lang="en-US" sz="2000" b="1" dirty="0"/>
              <a:t>, </a:t>
            </a:r>
            <a:r>
              <a:rPr lang="sq-AL" sz="2000" b="1" dirty="0" smtClean="0"/>
              <a:t>20</a:t>
            </a:r>
            <a:r>
              <a:rPr lang="en-US" sz="2000" b="1" dirty="0" smtClean="0"/>
              <a:t>20</a:t>
            </a:r>
            <a:r>
              <a:rPr lang="en-US" sz="3200" dirty="0" smtClean="0"/>
              <a:t> </a:t>
            </a:r>
            <a:endParaRPr lang="en-US" sz="3200" dirty="0"/>
          </a:p>
        </p:txBody>
      </p:sp>
      <p:sp>
        <p:nvSpPr>
          <p:cNvPr id="2053" name="Rectangle 5"/>
          <p:cNvSpPr>
            <a:spLocks noChangeArrowheads="1"/>
          </p:cNvSpPr>
          <p:nvPr/>
        </p:nvSpPr>
        <p:spPr bwMode="auto">
          <a:xfrm>
            <a:off x="457200" y="174625"/>
            <a:ext cx="8229600" cy="1143000"/>
          </a:xfrm>
          <a:prstGeom prst="rect">
            <a:avLst/>
          </a:prstGeom>
          <a:noFill/>
          <a:ln w="12700">
            <a:noFill/>
            <a:miter lim="800000"/>
            <a:headEnd/>
            <a:tailEnd/>
          </a:ln>
          <a:effectLst/>
        </p:spPr>
        <p:txBody>
          <a:bodyPr anchor="ctr"/>
          <a:lstStyle/>
          <a:p>
            <a:pPr algn="ctr"/>
            <a:r>
              <a:rPr lang="it-IT" sz="2400" b="1" dirty="0">
                <a:solidFill>
                  <a:schemeClr val="tx2"/>
                </a:solidFill>
              </a:rPr>
              <a:t>UNIVERSITETI I </a:t>
            </a:r>
            <a:r>
              <a:rPr lang="it-IT" sz="2400" b="1" dirty="0" smtClean="0">
                <a:solidFill>
                  <a:schemeClr val="tx2"/>
                </a:solidFill>
              </a:rPr>
              <a:t>PRISHTINËS “Hasan Prishtina”</a:t>
            </a:r>
            <a:r>
              <a:rPr lang="it-IT" sz="2400" b="1" dirty="0">
                <a:solidFill>
                  <a:schemeClr val="tx2"/>
                </a:solidFill>
              </a:rPr>
              <a:t/>
            </a:r>
            <a:br>
              <a:rPr lang="it-IT" sz="2400" b="1" dirty="0">
                <a:solidFill>
                  <a:schemeClr val="tx2"/>
                </a:solidFill>
              </a:rPr>
            </a:br>
            <a:r>
              <a:rPr lang="it-IT" sz="2400" b="1" dirty="0">
                <a:solidFill>
                  <a:schemeClr val="tx2"/>
                </a:solidFill>
              </a:rPr>
              <a:t>FAKULTETI I INXHINIERISË MEKANIKE</a:t>
            </a:r>
            <a:r>
              <a:rPr lang="en-US" sz="2800" dirty="0">
                <a:solidFill>
                  <a:schemeClr val="tx2"/>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348880"/>
            <a:ext cx="6048672" cy="1938992"/>
          </a:xfrm>
          <a:prstGeom prst="rect">
            <a:avLst/>
          </a:prstGeom>
          <a:noFill/>
        </p:spPr>
        <p:txBody>
          <a:bodyPr wrap="square" rtlCol="0">
            <a:spAutoFit/>
          </a:bodyPr>
          <a:lstStyle/>
          <a:p>
            <a:r>
              <a:rPr lang="en-US" sz="6000" b="1" dirty="0" err="1" smtClean="0"/>
              <a:t>Ju</a:t>
            </a:r>
            <a:r>
              <a:rPr lang="en-US" sz="6000" b="1" dirty="0" smtClean="0"/>
              <a:t> </a:t>
            </a:r>
            <a:r>
              <a:rPr lang="en-US" sz="6000" b="1" dirty="0" err="1" smtClean="0"/>
              <a:t>falemnderit</a:t>
            </a:r>
            <a:r>
              <a:rPr lang="en-US" sz="6000" b="1" dirty="0" smtClean="0"/>
              <a:t>!</a:t>
            </a:r>
          </a:p>
          <a:p>
            <a:pPr algn="ctr"/>
            <a:r>
              <a:rPr lang="en-US" sz="6000" b="1" dirty="0" err="1" smtClean="0">
                <a:solidFill>
                  <a:srgbClr val="FF0000"/>
                </a:solidFill>
              </a:rPr>
              <a:t>Pyetje</a:t>
            </a:r>
            <a:r>
              <a:rPr lang="en-US" sz="6000" b="1" dirty="0" smtClean="0">
                <a:solidFill>
                  <a:srgbClr val="FF0000"/>
                </a:solidFill>
              </a:rPr>
              <a:t>?</a:t>
            </a:r>
            <a:endParaRPr lang="en-US" sz="60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60350"/>
            <a:ext cx="8229600" cy="850900"/>
          </a:xfrm>
        </p:spPr>
        <p:txBody>
          <a:bodyPr/>
          <a:lstStyle/>
          <a:p>
            <a:r>
              <a:rPr lang="it-IT" b="1" dirty="0"/>
              <a:t>KAPITULLI  I</a:t>
            </a:r>
            <a:r>
              <a:rPr lang="en-US" dirty="0"/>
              <a:t> </a:t>
            </a:r>
          </a:p>
        </p:txBody>
      </p:sp>
      <p:sp>
        <p:nvSpPr>
          <p:cNvPr id="3075" name="Rectangle 3"/>
          <p:cNvSpPr>
            <a:spLocks noGrp="1" noChangeArrowheads="1"/>
          </p:cNvSpPr>
          <p:nvPr>
            <p:ph type="body" idx="1"/>
          </p:nvPr>
        </p:nvSpPr>
        <p:spPr>
          <a:xfrm>
            <a:off x="251520" y="1124744"/>
            <a:ext cx="8435280" cy="5589587"/>
          </a:xfrm>
        </p:spPr>
        <p:txBody>
          <a:bodyPr/>
          <a:lstStyle/>
          <a:p>
            <a:pPr>
              <a:lnSpc>
                <a:spcPct val="80000"/>
              </a:lnSpc>
              <a:buNone/>
            </a:pPr>
            <a:r>
              <a:rPr lang="en-US" sz="2400" b="1" dirty="0" smtClean="0"/>
              <a:t>	1. NJOHURI TË PËRGJITHSHME </a:t>
            </a:r>
            <a:r>
              <a:rPr lang="en-US" sz="2400" b="1" dirty="0"/>
              <a:t>PËR </a:t>
            </a:r>
            <a:r>
              <a:rPr lang="en-US" sz="2400" b="1" dirty="0" smtClean="0"/>
              <a:t>GRAFIKËN INXHINIERIKE </a:t>
            </a:r>
            <a:endParaRPr lang="en-US" sz="2400" b="1" dirty="0"/>
          </a:p>
          <a:p>
            <a:pPr>
              <a:lnSpc>
                <a:spcPct val="80000"/>
              </a:lnSpc>
              <a:buNone/>
            </a:pPr>
            <a:r>
              <a:rPr lang="en-US" sz="2400" b="1" dirty="0" smtClean="0"/>
              <a:t>	1.1 HYRJE</a:t>
            </a:r>
            <a:r>
              <a:rPr lang="en-US" sz="1800" b="1" dirty="0" smtClean="0"/>
              <a:t> </a:t>
            </a:r>
            <a:endParaRPr lang="en-US" sz="1800" b="1" dirty="0"/>
          </a:p>
          <a:p>
            <a:pPr>
              <a:lnSpc>
                <a:spcPct val="80000"/>
              </a:lnSpc>
              <a:buNone/>
            </a:pPr>
            <a:endParaRPr lang="en-US" sz="1800" b="1" dirty="0"/>
          </a:p>
          <a:p>
            <a:pPr>
              <a:lnSpc>
                <a:spcPct val="80000"/>
              </a:lnSpc>
              <a:buNone/>
            </a:pPr>
            <a:r>
              <a:rPr lang="en-US" sz="1800" b="1" dirty="0" smtClean="0"/>
              <a:t>	</a:t>
            </a:r>
            <a:r>
              <a:rPr lang="en-US" sz="1800" b="1" dirty="0" err="1" smtClean="0"/>
              <a:t>Lënda</a:t>
            </a:r>
            <a:r>
              <a:rPr lang="en-US" sz="1800" b="1" dirty="0" smtClean="0"/>
              <a:t> </a:t>
            </a:r>
            <a:r>
              <a:rPr lang="en-US" sz="1800" b="1" dirty="0" err="1" smtClean="0"/>
              <a:t>Grafika</a:t>
            </a:r>
            <a:r>
              <a:rPr lang="en-US" sz="1800" b="1" dirty="0" smtClean="0"/>
              <a:t> </a:t>
            </a:r>
            <a:r>
              <a:rPr lang="en-US" sz="1800" b="1" dirty="0" err="1" smtClean="0"/>
              <a:t>Inxhinierike</a:t>
            </a:r>
            <a:r>
              <a:rPr lang="en-US" sz="1800" b="1" dirty="0" smtClean="0"/>
              <a:t> </a:t>
            </a:r>
            <a:r>
              <a:rPr lang="en-US" sz="1800" b="1" dirty="0" err="1" smtClean="0"/>
              <a:t>jep</a:t>
            </a:r>
            <a:r>
              <a:rPr lang="en-US" sz="1800" b="1" dirty="0" smtClean="0"/>
              <a:t> </a:t>
            </a:r>
            <a:r>
              <a:rPr lang="en-US" sz="1800" b="1" dirty="0" err="1"/>
              <a:t>metodat</a:t>
            </a:r>
            <a:r>
              <a:rPr lang="en-US" sz="1800" b="1" dirty="0"/>
              <a:t> </a:t>
            </a:r>
            <a:r>
              <a:rPr lang="en-US" sz="1800" b="1" dirty="0" err="1"/>
              <a:t>më</a:t>
            </a:r>
            <a:r>
              <a:rPr lang="en-US" sz="1800" b="1" dirty="0"/>
              <a:t> </a:t>
            </a:r>
            <a:r>
              <a:rPr lang="en-US" sz="1800" b="1" dirty="0" err="1"/>
              <a:t>racionale</a:t>
            </a:r>
            <a:r>
              <a:rPr lang="en-US" sz="1800" b="1" dirty="0"/>
              <a:t> </a:t>
            </a:r>
            <a:r>
              <a:rPr lang="en-US" sz="1800" b="1" dirty="0" err="1"/>
              <a:t>të</a:t>
            </a:r>
            <a:r>
              <a:rPr lang="en-US" sz="1800" b="1" dirty="0"/>
              <a:t> </a:t>
            </a:r>
            <a:r>
              <a:rPr lang="en-US" sz="1800" b="1" dirty="0" err="1"/>
              <a:t>përfytyrimit</a:t>
            </a:r>
            <a:r>
              <a:rPr lang="en-US" sz="1800" b="1" dirty="0"/>
              <a:t> </a:t>
            </a:r>
            <a:r>
              <a:rPr lang="en-US" sz="1800" b="1" dirty="0" err="1"/>
              <a:t>të</a:t>
            </a:r>
            <a:r>
              <a:rPr lang="en-US" sz="1800" b="1" dirty="0"/>
              <a:t> </a:t>
            </a:r>
            <a:r>
              <a:rPr lang="en-US" sz="1800" b="1" dirty="0" err="1"/>
              <a:t>formave</a:t>
            </a:r>
            <a:r>
              <a:rPr lang="en-US" sz="1800" b="1" dirty="0"/>
              <a:t> </a:t>
            </a:r>
            <a:r>
              <a:rPr lang="en-US" sz="1800" b="1" dirty="0" err="1"/>
              <a:t>të</a:t>
            </a:r>
            <a:r>
              <a:rPr lang="en-US" sz="1800" b="1" dirty="0"/>
              <a:t> </a:t>
            </a:r>
            <a:r>
              <a:rPr lang="en-US" sz="1800" b="1" dirty="0" err="1"/>
              <a:t>trupave</a:t>
            </a:r>
            <a:r>
              <a:rPr lang="en-US" sz="1800" b="1" dirty="0"/>
              <a:t>, </a:t>
            </a:r>
            <a:r>
              <a:rPr lang="en-US" sz="1800" b="1" dirty="0" err="1"/>
              <a:t>zhvillon</a:t>
            </a:r>
            <a:r>
              <a:rPr lang="en-US" sz="1800" b="1" dirty="0"/>
              <a:t> </a:t>
            </a:r>
            <a:r>
              <a:rPr lang="en-US" sz="1800" b="1" dirty="0" err="1"/>
              <a:t>imagjinatën</a:t>
            </a:r>
            <a:r>
              <a:rPr lang="en-US" sz="1800" b="1" dirty="0"/>
              <a:t> </a:t>
            </a:r>
            <a:r>
              <a:rPr lang="en-US" sz="1800" b="1" dirty="0" err="1"/>
              <a:t>dhe</a:t>
            </a:r>
            <a:r>
              <a:rPr lang="en-US" sz="1800" b="1" dirty="0"/>
              <a:t> </a:t>
            </a:r>
            <a:r>
              <a:rPr lang="en-US" sz="1800" b="1" dirty="0" err="1"/>
              <a:t>i</a:t>
            </a:r>
            <a:r>
              <a:rPr lang="en-US" sz="1800" b="1" dirty="0"/>
              <a:t> </a:t>
            </a:r>
            <a:r>
              <a:rPr lang="en-US" sz="1800" b="1" dirty="0" err="1"/>
              <a:t>pajisë</a:t>
            </a:r>
            <a:r>
              <a:rPr lang="en-US" sz="1800" b="1" dirty="0"/>
              <a:t> </a:t>
            </a:r>
            <a:r>
              <a:rPr lang="en-US" sz="1800" b="1" dirty="0" err="1"/>
              <a:t>studiuesit</a:t>
            </a:r>
            <a:r>
              <a:rPr lang="en-US" sz="1800" b="1" dirty="0"/>
              <a:t> me </a:t>
            </a:r>
            <a:r>
              <a:rPr lang="en-US" sz="1800" b="1" dirty="0" err="1"/>
              <a:t>aftësi</a:t>
            </a:r>
            <a:r>
              <a:rPr lang="en-US" sz="1800" b="1" dirty="0"/>
              <a:t> </a:t>
            </a:r>
            <a:r>
              <a:rPr lang="en-US" sz="1800" b="1" dirty="0" err="1"/>
              <a:t>dhe</a:t>
            </a:r>
            <a:r>
              <a:rPr lang="en-US" sz="1800" b="1" dirty="0"/>
              <a:t> </a:t>
            </a:r>
            <a:r>
              <a:rPr lang="en-US" sz="1800" b="1" dirty="0" err="1"/>
              <a:t>shprehi</a:t>
            </a:r>
            <a:r>
              <a:rPr lang="en-US" sz="1800" b="1" dirty="0"/>
              <a:t> </a:t>
            </a:r>
            <a:r>
              <a:rPr lang="en-US" sz="1800" b="1" dirty="0" err="1"/>
              <a:t>praktike</a:t>
            </a:r>
            <a:r>
              <a:rPr lang="en-US" sz="1800" b="1" dirty="0"/>
              <a:t> </a:t>
            </a:r>
            <a:r>
              <a:rPr lang="en-US" sz="1800" b="1" dirty="0" err="1"/>
              <a:t>për</a:t>
            </a:r>
            <a:r>
              <a:rPr lang="en-US" sz="1800" b="1" dirty="0"/>
              <a:t> </a:t>
            </a:r>
            <a:r>
              <a:rPr lang="en-US" sz="1800" b="1" dirty="0" err="1"/>
              <a:t>të</a:t>
            </a:r>
            <a:r>
              <a:rPr lang="en-US" sz="1800" b="1" dirty="0"/>
              <a:t> </a:t>
            </a:r>
            <a:r>
              <a:rPr lang="en-US" sz="1800" b="1" dirty="0" err="1"/>
              <a:t>vizatuar</a:t>
            </a:r>
            <a:r>
              <a:rPr lang="en-US" sz="1800" b="1" dirty="0"/>
              <a:t> </a:t>
            </a:r>
            <a:r>
              <a:rPr lang="en-US" sz="1800" b="1" dirty="0" err="1" smtClean="0"/>
              <a:t>bukur</a:t>
            </a:r>
            <a:r>
              <a:rPr lang="en-US" sz="1800" b="1" dirty="0" smtClean="0"/>
              <a:t>, </a:t>
            </a:r>
            <a:r>
              <a:rPr lang="en-US" sz="1800" b="1" dirty="0" err="1" smtClean="0"/>
              <a:t>qartë</a:t>
            </a:r>
            <a:r>
              <a:rPr lang="en-US" sz="1800" b="1" dirty="0" smtClean="0"/>
              <a:t> </a:t>
            </a:r>
            <a:r>
              <a:rPr lang="en-US" sz="1800" b="1" dirty="0" err="1"/>
              <a:t>dhe</a:t>
            </a:r>
            <a:r>
              <a:rPr lang="en-US" sz="1800" b="1" dirty="0"/>
              <a:t> </a:t>
            </a:r>
            <a:r>
              <a:rPr lang="en-US" sz="1800" b="1" dirty="0" err="1"/>
              <a:t>saktë</a:t>
            </a:r>
            <a:r>
              <a:rPr lang="en-US" sz="1800" b="1" dirty="0"/>
              <a:t>. </a:t>
            </a:r>
            <a:endParaRPr lang="it-IT" sz="1800" b="1" dirty="0"/>
          </a:p>
          <a:p>
            <a:pPr>
              <a:lnSpc>
                <a:spcPct val="80000"/>
              </a:lnSpc>
              <a:buNone/>
            </a:pPr>
            <a:r>
              <a:rPr lang="it-IT" sz="1800" b="1" dirty="0" smtClean="0"/>
              <a:t>	Vizatimi </a:t>
            </a:r>
            <a:r>
              <a:rPr lang="it-IT" sz="1800" b="1" dirty="0"/>
              <a:t>teknik është mënyrë e paraqitjes së objekteve të caktuara në letër. Për dallim nga vizatimi i zakonshëm, </a:t>
            </a:r>
            <a:r>
              <a:rPr lang="it-IT" sz="1800" b="1" dirty="0">
                <a:solidFill>
                  <a:srgbClr val="FF0000"/>
                </a:solidFill>
              </a:rPr>
              <a:t>Vizatimi Teknik </a:t>
            </a:r>
            <a:r>
              <a:rPr lang="it-IT" sz="1800" b="1" dirty="0"/>
              <a:t>ka rregullat e veta për mënyrën e paraqitjes së objekteve, dhe këto rregulla duhet të aplikohen me përpikëri. </a:t>
            </a:r>
            <a:r>
              <a:rPr lang="it-IT" sz="1800" b="1" dirty="0">
                <a:solidFill>
                  <a:srgbClr val="FF0000"/>
                </a:solidFill>
              </a:rPr>
              <a:t>Vizatimi teknik </a:t>
            </a:r>
            <a:r>
              <a:rPr lang="it-IT" sz="1800" b="1" dirty="0"/>
              <a:t>është një </a:t>
            </a:r>
            <a:r>
              <a:rPr lang="it-IT" sz="1800" b="1" dirty="0" smtClean="0"/>
              <a:t>lëmë </a:t>
            </a:r>
            <a:r>
              <a:rPr lang="it-IT" sz="1800" b="1" dirty="0"/>
              <a:t>të cilën e përdorin inxhinierët </a:t>
            </a:r>
            <a:r>
              <a:rPr lang="it-IT" sz="1800" b="1" dirty="0" smtClean="0"/>
              <a:t>për </a:t>
            </a:r>
            <a:r>
              <a:rPr lang="it-IT" sz="1800" b="1" dirty="0"/>
              <a:t>paraqitjen e detaleve, </a:t>
            </a:r>
            <a:r>
              <a:rPr lang="it-IT" sz="1800" b="1" dirty="0" smtClean="0"/>
              <a:t>makinave, </a:t>
            </a:r>
            <a:r>
              <a:rPr lang="it-IT" sz="1800" b="1" dirty="0"/>
              <a:t>pajisjeve, instalimeve elektrike, </a:t>
            </a:r>
            <a:r>
              <a:rPr lang="it-IT" sz="1800" b="1" dirty="0" smtClean="0"/>
              <a:t>objekteve </a:t>
            </a:r>
            <a:r>
              <a:rPr lang="it-IT" sz="1800" b="1" dirty="0"/>
              <a:t>të ndërtimit, skemave, planeve të pozicionit, hartave, etj. </a:t>
            </a:r>
          </a:p>
          <a:p>
            <a:pPr>
              <a:lnSpc>
                <a:spcPct val="80000"/>
              </a:lnSpc>
              <a:buNone/>
            </a:pPr>
            <a:r>
              <a:rPr lang="it-IT" sz="1800" b="1" dirty="0" smtClean="0"/>
              <a:t>	Rregullat </a:t>
            </a:r>
            <a:r>
              <a:rPr lang="it-IT" sz="1800" b="1" dirty="0"/>
              <a:t>që </a:t>
            </a:r>
            <a:r>
              <a:rPr lang="it-IT" sz="1800" b="1" dirty="0" smtClean="0"/>
              <a:t>përdoren </a:t>
            </a:r>
            <a:r>
              <a:rPr lang="it-IT" sz="1800" b="1" dirty="0"/>
              <a:t>në </a:t>
            </a:r>
            <a:r>
              <a:rPr lang="it-IT" sz="1800" b="1" dirty="0">
                <a:solidFill>
                  <a:srgbClr val="00B050"/>
                </a:solidFill>
              </a:rPr>
              <a:t>vizatimet teknike </a:t>
            </a:r>
            <a:r>
              <a:rPr lang="it-IT" sz="1800" b="1" dirty="0"/>
              <a:t>bazohen në standardet shtetërore dhe ato </a:t>
            </a:r>
            <a:r>
              <a:rPr lang="it-IT" sz="1800" b="1" dirty="0" smtClean="0"/>
              <a:t>ndërkombëtare</a:t>
            </a:r>
            <a:r>
              <a:rPr lang="it-IT" sz="1800" b="1" dirty="0"/>
              <a:t>.</a:t>
            </a:r>
            <a:endParaRPr lang="en-US" sz="1800" b="1" dirty="0"/>
          </a:p>
          <a:p>
            <a:pPr>
              <a:lnSpc>
                <a:spcPct val="80000"/>
              </a:lnSpc>
              <a:buNone/>
            </a:pPr>
            <a:r>
              <a:rPr lang="en-US" sz="1800" b="1" dirty="0" smtClean="0"/>
              <a:t>	</a:t>
            </a:r>
            <a:r>
              <a:rPr lang="en-US" sz="1800" b="1" dirty="0" err="1" smtClean="0"/>
              <a:t>Vizatimet</a:t>
            </a:r>
            <a:r>
              <a:rPr lang="en-US" sz="1800" b="1" dirty="0" smtClean="0"/>
              <a:t> </a:t>
            </a:r>
            <a:r>
              <a:rPr lang="en-US" sz="1800" b="1" dirty="0" err="1"/>
              <a:t>teknike</a:t>
            </a:r>
            <a:r>
              <a:rPr lang="en-US" sz="1800" b="1" dirty="0"/>
              <a:t> </a:t>
            </a:r>
            <a:r>
              <a:rPr lang="en-US" sz="1800" b="1" dirty="0" err="1"/>
              <a:t>kanë</a:t>
            </a:r>
            <a:r>
              <a:rPr lang="en-US" sz="1800" b="1" dirty="0"/>
              <a:t> </a:t>
            </a:r>
            <a:r>
              <a:rPr lang="en-US" sz="1800" b="1" dirty="0" err="1"/>
              <a:t>një</a:t>
            </a:r>
            <a:r>
              <a:rPr lang="en-US" sz="1800" b="1" dirty="0"/>
              <a:t> </a:t>
            </a:r>
            <a:r>
              <a:rPr lang="en-US" sz="1800" b="1" dirty="0" err="1"/>
              <a:t>përdorim</a:t>
            </a:r>
            <a:r>
              <a:rPr lang="en-US" sz="1800" b="1" dirty="0"/>
              <a:t> </a:t>
            </a:r>
            <a:r>
              <a:rPr lang="en-US" sz="1800" b="1" dirty="0" err="1"/>
              <a:t>të</a:t>
            </a:r>
            <a:r>
              <a:rPr lang="en-US" sz="1800" b="1" dirty="0"/>
              <a:t> </a:t>
            </a:r>
            <a:r>
              <a:rPr lang="en-US" sz="1800" b="1" dirty="0" err="1" smtClean="0"/>
              <a:t>gjerë</a:t>
            </a:r>
            <a:r>
              <a:rPr lang="en-US" sz="1800" b="1" dirty="0"/>
              <a:t>; </a:t>
            </a:r>
            <a:r>
              <a:rPr lang="en-US" sz="1800" b="1" dirty="0" err="1"/>
              <a:t>ato</a:t>
            </a:r>
            <a:r>
              <a:rPr lang="en-US" sz="1800" b="1" dirty="0"/>
              <a:t> </a:t>
            </a:r>
            <a:r>
              <a:rPr lang="en-US" sz="1800" b="1" dirty="0" err="1"/>
              <a:t>shërbejnë</a:t>
            </a:r>
            <a:r>
              <a:rPr lang="en-US" sz="1800" b="1" dirty="0"/>
              <a:t> </a:t>
            </a:r>
            <a:r>
              <a:rPr lang="en-US" sz="1800" b="1" dirty="0" err="1"/>
              <a:t>gjatë</a:t>
            </a:r>
            <a:r>
              <a:rPr lang="en-US" sz="1800" b="1" dirty="0"/>
              <a:t> </a:t>
            </a:r>
            <a:r>
              <a:rPr lang="en-US" sz="1800" b="1" dirty="0" err="1"/>
              <a:t>punës</a:t>
            </a:r>
            <a:r>
              <a:rPr lang="en-US" sz="1800" b="1" dirty="0"/>
              <a:t> </a:t>
            </a:r>
            <a:r>
              <a:rPr lang="en-US" sz="1800" b="1" dirty="0" err="1"/>
              <a:t>në</a:t>
            </a:r>
            <a:r>
              <a:rPr lang="en-US" sz="1800" b="1" dirty="0"/>
              <a:t> </a:t>
            </a:r>
            <a:r>
              <a:rPr lang="en-US" sz="1800" b="1" dirty="0" err="1"/>
              <a:t>ç</a:t>
            </a:r>
            <a:r>
              <a:rPr lang="en-US" sz="1800" b="1" dirty="0" err="1" smtClean="0"/>
              <a:t>do</a:t>
            </a:r>
            <a:r>
              <a:rPr lang="en-US" sz="1800" b="1" dirty="0" smtClean="0"/>
              <a:t> </a:t>
            </a:r>
            <a:r>
              <a:rPr lang="en-US" sz="1800" b="1" dirty="0" err="1"/>
              <a:t>profesion</a:t>
            </a:r>
            <a:r>
              <a:rPr lang="en-US" sz="1800" b="1" dirty="0"/>
              <a:t> </a:t>
            </a:r>
            <a:r>
              <a:rPr lang="en-US" sz="1800" b="1" dirty="0" err="1"/>
              <a:t>si</a:t>
            </a:r>
            <a:r>
              <a:rPr lang="en-US" sz="1800" b="1" dirty="0"/>
              <a:t> </a:t>
            </a:r>
            <a:r>
              <a:rPr lang="en-US" sz="1800" b="1" dirty="0" err="1"/>
              <a:t>në</a:t>
            </a:r>
            <a:r>
              <a:rPr lang="en-US" sz="1800" b="1" dirty="0"/>
              <a:t> </a:t>
            </a:r>
            <a:r>
              <a:rPr lang="en-US" sz="1800" b="1" dirty="0" err="1" smtClean="0"/>
              <a:t>ndërtimin</a:t>
            </a:r>
            <a:r>
              <a:rPr lang="en-US" sz="1800" b="1" dirty="0" smtClean="0"/>
              <a:t> </a:t>
            </a:r>
            <a:r>
              <a:rPr lang="en-US" sz="1800" b="1" dirty="0"/>
              <a:t>e </a:t>
            </a:r>
            <a:r>
              <a:rPr lang="en-US" sz="1800" b="1" dirty="0" err="1"/>
              <a:t>makinave</a:t>
            </a:r>
            <a:r>
              <a:rPr lang="en-US" sz="1800" b="1" dirty="0"/>
              <a:t>, </a:t>
            </a:r>
            <a:r>
              <a:rPr lang="en-US" sz="1800" b="1" dirty="0" err="1"/>
              <a:t>ndërtesave</a:t>
            </a:r>
            <a:r>
              <a:rPr lang="en-US" sz="1800" b="1" dirty="0"/>
              <a:t>, </a:t>
            </a:r>
            <a:r>
              <a:rPr lang="en-US" sz="1800" b="1" dirty="0" err="1"/>
              <a:t>rrugëve</a:t>
            </a:r>
            <a:r>
              <a:rPr lang="en-US" sz="1800" b="1" dirty="0"/>
              <a:t>, </a:t>
            </a:r>
            <a:r>
              <a:rPr lang="en-US" sz="1800" b="1" dirty="0" err="1" smtClean="0"/>
              <a:t>urave</a:t>
            </a:r>
            <a:r>
              <a:rPr lang="en-US" sz="1800" b="1" dirty="0" smtClean="0"/>
              <a:t> </a:t>
            </a:r>
            <a:r>
              <a:rPr lang="en-US" sz="1800" b="1" dirty="0" err="1"/>
              <a:t>etj</a:t>
            </a:r>
            <a:r>
              <a:rPr lang="en-US" sz="1800" b="1" dirty="0"/>
              <a:t>. </a:t>
            </a:r>
          </a:p>
          <a:p>
            <a:pPr>
              <a:lnSpc>
                <a:spcPct val="80000"/>
              </a:lnSpc>
              <a:buNone/>
            </a:pPr>
            <a:r>
              <a:rPr lang="en-US" sz="1800" b="1" dirty="0" smtClean="0"/>
              <a:t>	</a:t>
            </a:r>
            <a:r>
              <a:rPr lang="en-US" sz="1800" b="1" dirty="0" err="1" smtClean="0"/>
              <a:t>Në</a:t>
            </a:r>
            <a:r>
              <a:rPr lang="en-US" sz="1800" b="1" dirty="0" smtClean="0"/>
              <a:t> </a:t>
            </a:r>
            <a:r>
              <a:rPr lang="en-US" sz="1800" b="1" dirty="0" err="1"/>
              <a:t>kohërat</a:t>
            </a:r>
            <a:r>
              <a:rPr lang="en-US" sz="1800" b="1" dirty="0"/>
              <a:t> e </a:t>
            </a:r>
            <a:r>
              <a:rPr lang="en-US" sz="1800" b="1" dirty="0" err="1"/>
              <a:t>lashta</a:t>
            </a:r>
            <a:r>
              <a:rPr lang="en-US" sz="1800" b="1" dirty="0"/>
              <a:t>, </a:t>
            </a:r>
            <a:r>
              <a:rPr lang="en-US" sz="1800" b="1" dirty="0" err="1"/>
              <a:t>njeriu</a:t>
            </a:r>
            <a:r>
              <a:rPr lang="en-US" sz="1800" b="1" dirty="0"/>
              <a:t> </a:t>
            </a:r>
            <a:r>
              <a:rPr lang="en-US" sz="1800" b="1" dirty="0" err="1"/>
              <a:t>i</a:t>
            </a:r>
            <a:r>
              <a:rPr lang="en-US" sz="1800" b="1" dirty="0"/>
              <a:t> </a:t>
            </a:r>
            <a:r>
              <a:rPr lang="en-US" sz="1800" b="1" dirty="0" err="1"/>
              <a:t>atëhershëm</a:t>
            </a:r>
            <a:r>
              <a:rPr lang="en-US" sz="1800" b="1" dirty="0"/>
              <a:t> </a:t>
            </a:r>
            <a:r>
              <a:rPr lang="en-US" sz="1800" b="1" dirty="0" err="1"/>
              <a:t>komunikimin</a:t>
            </a:r>
            <a:r>
              <a:rPr lang="en-US" sz="1800" b="1" dirty="0"/>
              <a:t> e </a:t>
            </a:r>
            <a:r>
              <a:rPr lang="en-US" sz="1800" b="1" dirty="0" err="1"/>
              <a:t>parë</a:t>
            </a:r>
            <a:r>
              <a:rPr lang="en-US" sz="1800" b="1" dirty="0"/>
              <a:t> me </a:t>
            </a:r>
            <a:r>
              <a:rPr lang="en-US" sz="1800" b="1" dirty="0" err="1"/>
              <a:t>natyrën</a:t>
            </a:r>
            <a:r>
              <a:rPr lang="en-US" sz="1800" b="1" dirty="0"/>
              <a:t> </a:t>
            </a:r>
            <a:r>
              <a:rPr lang="en-US" sz="1800" b="1" dirty="0" err="1"/>
              <a:t>dhe</a:t>
            </a:r>
            <a:r>
              <a:rPr lang="en-US" sz="1800" b="1" dirty="0"/>
              <a:t> </a:t>
            </a:r>
            <a:r>
              <a:rPr lang="en-US" sz="1800" b="1" dirty="0" err="1"/>
              <a:t>veprimet</a:t>
            </a:r>
            <a:r>
              <a:rPr lang="en-US" sz="1800" b="1" dirty="0"/>
              <a:t> e </a:t>
            </a:r>
            <a:r>
              <a:rPr lang="en-US" sz="1800" b="1" dirty="0" err="1"/>
              <a:t>tij</a:t>
            </a:r>
            <a:r>
              <a:rPr lang="en-US" sz="1800" b="1" dirty="0"/>
              <a:t> </a:t>
            </a:r>
            <a:r>
              <a:rPr lang="en-US" sz="1800" b="1" dirty="0" err="1"/>
              <a:t>filloi</a:t>
            </a:r>
            <a:r>
              <a:rPr lang="en-US" sz="1800" b="1" dirty="0"/>
              <a:t> </a:t>
            </a:r>
            <a:r>
              <a:rPr lang="en-US" sz="1800" b="1" dirty="0" err="1"/>
              <a:t>t’i</a:t>
            </a:r>
            <a:r>
              <a:rPr lang="en-US" sz="1800" b="1" dirty="0"/>
              <a:t> </a:t>
            </a:r>
            <a:r>
              <a:rPr lang="en-US" sz="1800" b="1" dirty="0" err="1"/>
              <a:t>paraqiste</a:t>
            </a:r>
            <a:r>
              <a:rPr lang="en-US" sz="1800" b="1" dirty="0"/>
              <a:t> me </a:t>
            </a:r>
            <a:r>
              <a:rPr lang="en-US" sz="1800" b="1" dirty="0" err="1" smtClean="0"/>
              <a:t>vizatime</a:t>
            </a:r>
            <a:r>
              <a:rPr lang="en-US" sz="1800" b="1" dirty="0" smtClean="0"/>
              <a:t> </a:t>
            </a:r>
            <a:r>
              <a:rPr lang="en-US" sz="1800" b="1" dirty="0" err="1" smtClean="0"/>
              <a:t>dhe</a:t>
            </a:r>
            <a:r>
              <a:rPr lang="en-US" sz="1800" b="1" dirty="0" smtClean="0"/>
              <a:t> </a:t>
            </a:r>
            <a:r>
              <a:rPr lang="en-US" sz="1800" b="1" dirty="0" err="1"/>
              <a:t>shenja</a:t>
            </a:r>
            <a:r>
              <a:rPr lang="en-US" sz="1800" b="1" dirty="0"/>
              <a:t> </a:t>
            </a:r>
            <a:r>
              <a:rPr lang="en-US" sz="1800" b="1" dirty="0" err="1"/>
              <a:t>në</a:t>
            </a:r>
            <a:r>
              <a:rPr lang="en-US" sz="1800" b="1" dirty="0"/>
              <a:t> </a:t>
            </a:r>
            <a:r>
              <a:rPr lang="en-US" sz="1800" b="1" dirty="0" err="1"/>
              <a:t>objekte</a:t>
            </a:r>
            <a:r>
              <a:rPr lang="en-US" sz="1800" b="1" dirty="0"/>
              <a:t> </a:t>
            </a:r>
            <a:r>
              <a:rPr lang="en-US" sz="1800" b="1" dirty="0" err="1"/>
              <a:t>natyrore</a:t>
            </a:r>
            <a:r>
              <a:rPr lang="en-US" sz="1800" b="1" dirty="0"/>
              <a:t> (</a:t>
            </a:r>
            <a:r>
              <a:rPr lang="en-US" sz="1800" b="1" dirty="0" err="1"/>
              <a:t>shpella</a:t>
            </a:r>
            <a:r>
              <a:rPr lang="en-US" sz="1800" b="1" dirty="0"/>
              <a:t>, </a:t>
            </a:r>
            <a:r>
              <a:rPr lang="en-US" sz="1800" b="1" dirty="0" err="1" smtClean="0"/>
              <a:t>drunjë</a:t>
            </a:r>
            <a:r>
              <a:rPr lang="en-US" sz="1800" b="1" dirty="0" smtClean="0"/>
              <a:t>, </a:t>
            </a:r>
            <a:r>
              <a:rPr lang="en-US" sz="1800" b="1" dirty="0" err="1"/>
              <a:t>gurë</a:t>
            </a:r>
            <a:r>
              <a:rPr lang="en-US" sz="1800" b="1" dirty="0"/>
              <a:t>, </a:t>
            </a:r>
            <a:r>
              <a:rPr lang="en-US" sz="1800" b="1" dirty="0" err="1" smtClean="0"/>
              <a:t>rërë</a:t>
            </a:r>
            <a:r>
              <a:rPr lang="en-US" sz="1800" b="1" dirty="0" smtClean="0"/>
              <a:t> </a:t>
            </a:r>
            <a:r>
              <a:rPr lang="en-US" sz="1800" b="1" dirty="0" err="1"/>
              <a:t>dhe</a:t>
            </a:r>
            <a:r>
              <a:rPr lang="en-US" sz="1800" b="1" dirty="0"/>
              <a:t> </a:t>
            </a:r>
            <a:r>
              <a:rPr lang="en-US" sz="1800" b="1" dirty="0" err="1"/>
              <a:t>tokë</a:t>
            </a:r>
            <a:r>
              <a:rPr lang="en-US" sz="1800" b="1" dirty="0"/>
              <a:t>). </a:t>
            </a:r>
          </a:p>
          <a:p>
            <a:pPr>
              <a:lnSpc>
                <a:spcPct val="80000"/>
              </a:lnSpc>
            </a:pPr>
            <a:endParaRPr lang="it-IT" sz="1800" b="1" dirty="0"/>
          </a:p>
          <a:p>
            <a:pPr>
              <a:lnSpc>
                <a:spcPct val="80000"/>
              </a:lnSpc>
            </a:pPr>
            <a:endParaRPr lang="en-US" sz="1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4000" b="1" dirty="0" smtClean="0"/>
              <a:t>GRAFIKA INXHINIERIKE</a:t>
            </a:r>
            <a:endParaRPr lang="en-US" sz="4000" dirty="0"/>
          </a:p>
        </p:txBody>
      </p:sp>
      <p:sp>
        <p:nvSpPr>
          <p:cNvPr id="5" name="Content Placeholder 2"/>
          <p:cNvSpPr>
            <a:spLocks noGrp="1"/>
          </p:cNvSpPr>
          <p:nvPr>
            <p:ph idx="1"/>
          </p:nvPr>
        </p:nvSpPr>
        <p:spPr>
          <a:xfrm>
            <a:off x="467544" y="1196752"/>
            <a:ext cx="8229600" cy="748680"/>
          </a:xfrm>
        </p:spPr>
        <p:txBody>
          <a:bodyPr/>
          <a:lstStyle/>
          <a:p>
            <a:pPr algn="ctr">
              <a:lnSpc>
                <a:spcPct val="90000"/>
              </a:lnSpc>
              <a:buNone/>
            </a:pPr>
            <a:r>
              <a:rPr lang="en-US" sz="3000" b="1" dirty="0" err="1" smtClean="0"/>
              <a:t>Gjetja</a:t>
            </a:r>
            <a:r>
              <a:rPr lang="en-US" sz="3000" b="1" dirty="0" smtClean="0"/>
              <a:t> e </a:t>
            </a:r>
            <a:r>
              <a:rPr lang="en-US" sz="3000" b="1" dirty="0" err="1" smtClean="0"/>
              <a:t>literaturës</a:t>
            </a:r>
            <a:r>
              <a:rPr lang="en-US" sz="3000" b="1" dirty="0" smtClean="0"/>
              <a:t> - </a:t>
            </a:r>
            <a:r>
              <a:rPr lang="en-US" sz="3000" b="1" dirty="0" err="1" smtClean="0"/>
              <a:t>prezenimet</a:t>
            </a:r>
            <a:r>
              <a:rPr lang="en-US" sz="3000" b="1" dirty="0" smtClean="0"/>
              <a:t> </a:t>
            </a:r>
            <a:r>
              <a:rPr lang="en-US" sz="3000" b="1" dirty="0" err="1" smtClean="0"/>
              <a:t>në</a:t>
            </a:r>
            <a:r>
              <a:rPr lang="en-US" sz="3000" b="1" dirty="0" smtClean="0"/>
              <a:t> web </a:t>
            </a:r>
            <a:r>
              <a:rPr lang="en-US" sz="3000" b="1" dirty="0" err="1" smtClean="0"/>
              <a:t>faqe</a:t>
            </a:r>
            <a:r>
              <a:rPr lang="en-US" sz="3000" dirty="0" smtClean="0"/>
              <a:t> </a:t>
            </a:r>
          </a:p>
        </p:txBody>
      </p:sp>
      <p:pic>
        <p:nvPicPr>
          <p:cNvPr id="1027" name="Picture 3"/>
          <p:cNvPicPr>
            <a:picLocks noChangeAspect="1" noChangeArrowheads="1"/>
          </p:cNvPicPr>
          <p:nvPr/>
        </p:nvPicPr>
        <p:blipFill>
          <a:blip r:embed="rId2" cstate="print"/>
          <a:srcRect/>
          <a:stretch>
            <a:fillRect/>
          </a:stretch>
        </p:blipFill>
        <p:spPr bwMode="auto">
          <a:xfrm>
            <a:off x="0" y="1700808"/>
            <a:ext cx="9172820" cy="4968552"/>
          </a:xfrm>
          <a:prstGeom prst="rect">
            <a:avLst/>
          </a:prstGeom>
          <a:noFill/>
          <a:ln w="9525">
            <a:noFill/>
            <a:miter lim="800000"/>
            <a:headEnd/>
            <a:tailEnd/>
          </a:ln>
        </p:spPr>
      </p:pic>
      <p:sp>
        <p:nvSpPr>
          <p:cNvPr id="8" name="Oval 7"/>
          <p:cNvSpPr/>
          <p:nvPr/>
        </p:nvSpPr>
        <p:spPr>
          <a:xfrm>
            <a:off x="2627784" y="5517232"/>
            <a:ext cx="720080"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9552" y="5903768"/>
            <a:ext cx="7507248" cy="369332"/>
          </a:xfrm>
          <a:prstGeom prst="rect">
            <a:avLst/>
          </a:prstGeom>
        </p:spPr>
        <p:txBody>
          <a:bodyPr wrap="none">
            <a:spAutoFit/>
          </a:bodyPr>
          <a:lstStyle/>
          <a:p>
            <a:r>
              <a:rPr lang="en-US" dirty="0">
                <a:hlinkClick r:id="rId3"/>
              </a:rPr>
              <a:t>https://fim.uni-pr.edu/Shpallje-dhe-rezultate-(1)/Bachelor/Literatura.aspx</a:t>
            </a:r>
            <a:endParaRPr lang="en-US" dirty="0"/>
          </a:p>
        </p:txBody>
      </p:sp>
      <p:sp>
        <p:nvSpPr>
          <p:cNvPr id="10" name="TextBox 9"/>
          <p:cNvSpPr txBox="1"/>
          <p:nvPr/>
        </p:nvSpPr>
        <p:spPr>
          <a:xfrm>
            <a:off x="755576" y="5661248"/>
            <a:ext cx="1223412" cy="369332"/>
          </a:xfrm>
          <a:prstGeom prst="rect">
            <a:avLst/>
          </a:prstGeom>
          <a:noFill/>
        </p:spPr>
        <p:txBody>
          <a:bodyPr wrap="none" rtlCol="0">
            <a:spAutoFit/>
          </a:bodyPr>
          <a:lstStyle/>
          <a:p>
            <a:r>
              <a:rPr lang="en-US" i="1" dirty="0" err="1" smtClean="0"/>
              <a:t>Literatura</a:t>
            </a:r>
            <a:r>
              <a:rPr lang="en-US" i="1"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GRAFIKA INXHINIERIKE</a:t>
            </a:r>
            <a:endParaRPr lang="en-US" sz="4000" dirty="0"/>
          </a:p>
        </p:txBody>
      </p:sp>
      <p:sp>
        <p:nvSpPr>
          <p:cNvPr id="3" name="Content Placeholder 2"/>
          <p:cNvSpPr>
            <a:spLocks noGrp="1"/>
          </p:cNvSpPr>
          <p:nvPr>
            <p:ph idx="1"/>
          </p:nvPr>
        </p:nvSpPr>
        <p:spPr>
          <a:xfrm>
            <a:off x="251520" y="1124744"/>
            <a:ext cx="8892480" cy="964704"/>
          </a:xfrm>
        </p:spPr>
        <p:txBody>
          <a:bodyPr/>
          <a:lstStyle/>
          <a:p>
            <a:pPr algn="ctr">
              <a:lnSpc>
                <a:spcPct val="90000"/>
              </a:lnSpc>
              <a:buNone/>
            </a:pPr>
            <a:r>
              <a:rPr lang="en-US" b="1" dirty="0" err="1" smtClean="0"/>
              <a:t>Gjetja</a:t>
            </a:r>
            <a:r>
              <a:rPr lang="en-US" b="1" dirty="0" smtClean="0"/>
              <a:t> e </a:t>
            </a:r>
            <a:r>
              <a:rPr lang="en-US" b="1" dirty="0" err="1" smtClean="0"/>
              <a:t>literaturës</a:t>
            </a:r>
            <a:r>
              <a:rPr lang="en-US" b="1" dirty="0" smtClean="0"/>
              <a:t> - </a:t>
            </a:r>
            <a:r>
              <a:rPr lang="en-US" b="1" dirty="0" err="1" smtClean="0"/>
              <a:t>prezenimet</a:t>
            </a:r>
            <a:r>
              <a:rPr lang="en-US" b="1" dirty="0" smtClean="0"/>
              <a:t> </a:t>
            </a:r>
            <a:r>
              <a:rPr lang="en-US" b="1" dirty="0" err="1" smtClean="0"/>
              <a:t>në</a:t>
            </a:r>
            <a:r>
              <a:rPr lang="en-US" b="1" dirty="0" smtClean="0"/>
              <a:t> web </a:t>
            </a:r>
            <a:r>
              <a:rPr lang="en-US" b="1" dirty="0" err="1" smtClean="0"/>
              <a:t>faqe</a:t>
            </a:r>
            <a:r>
              <a:rPr lang="en-US" sz="4400" dirty="0" smtClean="0"/>
              <a:t> </a:t>
            </a:r>
          </a:p>
        </p:txBody>
      </p:sp>
      <p:pic>
        <p:nvPicPr>
          <p:cNvPr id="1026" name="Picture 2"/>
          <p:cNvPicPr>
            <a:picLocks noChangeAspect="1" noChangeArrowheads="1"/>
          </p:cNvPicPr>
          <p:nvPr/>
        </p:nvPicPr>
        <p:blipFill>
          <a:blip r:embed="rId2" cstate="print"/>
          <a:srcRect/>
          <a:stretch>
            <a:fillRect/>
          </a:stretch>
        </p:blipFill>
        <p:spPr bwMode="auto">
          <a:xfrm>
            <a:off x="107504" y="2060848"/>
            <a:ext cx="8934349" cy="46108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sz="2800" b="1" dirty="0" err="1" smtClean="0"/>
              <a:t>Metodologjia</a:t>
            </a:r>
            <a:r>
              <a:rPr lang="en-US" sz="2800" b="1" dirty="0" smtClean="0"/>
              <a:t> e </a:t>
            </a:r>
            <a:r>
              <a:rPr lang="en-US" sz="2800" b="1" dirty="0" err="1" smtClean="0"/>
              <a:t>mësimëdhënies</a:t>
            </a:r>
            <a:r>
              <a:rPr lang="en-US" sz="2800" b="1" dirty="0" smtClean="0"/>
              <a:t> </a:t>
            </a:r>
            <a:r>
              <a:rPr lang="en-US" sz="2800" b="1" dirty="0" err="1" smtClean="0"/>
              <a:t>dhe</a:t>
            </a:r>
            <a:r>
              <a:rPr lang="en-US" sz="2800" b="1" dirty="0" smtClean="0"/>
              <a:t> </a:t>
            </a:r>
            <a:r>
              <a:rPr lang="en-US" sz="2800" b="1" dirty="0" err="1" smtClean="0"/>
              <a:t>kalueshmeria</a:t>
            </a:r>
            <a:r>
              <a:rPr lang="en-US" sz="2800" b="1" dirty="0" smtClean="0"/>
              <a:t> e </a:t>
            </a:r>
            <a:r>
              <a:rPr lang="en-US" sz="2800" b="1" dirty="0" err="1" smtClean="0"/>
              <a:t>lëndës</a:t>
            </a:r>
            <a:endParaRPr lang="en-US" sz="2800" dirty="0"/>
          </a:p>
        </p:txBody>
      </p:sp>
      <p:sp>
        <p:nvSpPr>
          <p:cNvPr id="3" name="Content Placeholder 2"/>
          <p:cNvSpPr>
            <a:spLocks noGrp="1"/>
          </p:cNvSpPr>
          <p:nvPr>
            <p:ph idx="1"/>
          </p:nvPr>
        </p:nvSpPr>
        <p:spPr>
          <a:xfrm>
            <a:off x="457200" y="1135285"/>
            <a:ext cx="8229600" cy="5722715"/>
          </a:xfrm>
        </p:spPr>
        <p:txBody>
          <a:bodyPr/>
          <a:lstStyle/>
          <a:p>
            <a:r>
              <a:rPr lang="en-US" sz="2400" dirty="0" err="1" smtClean="0"/>
              <a:t>Studentët</a:t>
            </a:r>
            <a:r>
              <a:rPr lang="en-US" sz="2400" dirty="0" smtClean="0"/>
              <a:t> </a:t>
            </a:r>
            <a:r>
              <a:rPr lang="en-US" sz="2400" dirty="0" err="1" smtClean="0"/>
              <a:t>duhet</a:t>
            </a:r>
            <a:r>
              <a:rPr lang="en-US" sz="2400" dirty="0" smtClean="0"/>
              <a:t> </a:t>
            </a:r>
            <a:r>
              <a:rPr lang="en-US" sz="2400" dirty="0" err="1" smtClean="0"/>
              <a:t>të</a:t>
            </a:r>
            <a:r>
              <a:rPr lang="en-US" sz="2400" dirty="0" smtClean="0"/>
              <a:t> </a:t>
            </a:r>
            <a:r>
              <a:rPr lang="en-US" sz="2400" dirty="0" err="1" smtClean="0"/>
              <a:t>përcjellin</a:t>
            </a:r>
            <a:r>
              <a:rPr lang="en-US" sz="2400" dirty="0" smtClean="0"/>
              <a:t> me </a:t>
            </a:r>
            <a:r>
              <a:rPr lang="en-US" sz="2400" dirty="0" err="1" smtClean="0"/>
              <a:t>rregull</a:t>
            </a:r>
            <a:r>
              <a:rPr lang="en-US" sz="2400" dirty="0" smtClean="0"/>
              <a:t> </a:t>
            </a:r>
            <a:r>
              <a:rPr lang="en-US" sz="2400" dirty="0" err="1" smtClean="0"/>
              <a:t>ligjeratat</a:t>
            </a:r>
            <a:r>
              <a:rPr lang="en-US" sz="2400" dirty="0" smtClean="0"/>
              <a:t> </a:t>
            </a:r>
            <a:r>
              <a:rPr lang="en-US" sz="2400" dirty="0" err="1" smtClean="0"/>
              <a:t>dhe</a:t>
            </a:r>
            <a:r>
              <a:rPr lang="en-US" sz="2400" dirty="0" smtClean="0"/>
              <a:t> </a:t>
            </a:r>
            <a:r>
              <a:rPr lang="en-US" sz="2400" dirty="0" err="1" smtClean="0"/>
              <a:t>ushtrimet</a:t>
            </a:r>
            <a:r>
              <a:rPr lang="en-US" sz="2400" dirty="0" smtClean="0"/>
              <a:t>.</a:t>
            </a:r>
          </a:p>
          <a:p>
            <a:r>
              <a:rPr lang="en-US" sz="2400" dirty="0" err="1" smtClean="0"/>
              <a:t>Duhet</a:t>
            </a:r>
            <a:r>
              <a:rPr lang="en-US" sz="2400" dirty="0" smtClean="0"/>
              <a:t> </a:t>
            </a:r>
            <a:r>
              <a:rPr lang="en-US" sz="2400" dirty="0" err="1" smtClean="0"/>
              <a:t>t’i</a:t>
            </a:r>
            <a:r>
              <a:rPr lang="en-US" sz="2400" dirty="0" smtClean="0"/>
              <a:t> </a:t>
            </a:r>
            <a:r>
              <a:rPr lang="en-US" sz="2400" dirty="0" err="1" smtClean="0"/>
              <a:t>realizojnë</a:t>
            </a:r>
            <a:r>
              <a:rPr lang="en-US" sz="2400" dirty="0" smtClean="0"/>
              <a:t> </a:t>
            </a:r>
            <a:r>
              <a:rPr lang="en-US" sz="2400" dirty="0" err="1" smtClean="0"/>
              <a:t>punimet</a:t>
            </a:r>
            <a:r>
              <a:rPr lang="en-US" sz="2400" dirty="0" smtClean="0"/>
              <a:t> </a:t>
            </a:r>
            <a:r>
              <a:rPr lang="en-US" sz="2400" dirty="0" err="1" smtClean="0"/>
              <a:t>seminarike</a:t>
            </a:r>
            <a:r>
              <a:rPr lang="en-US" sz="2400" dirty="0" smtClean="0"/>
              <a:t>, </a:t>
            </a:r>
            <a:r>
              <a:rPr lang="en-US" sz="2400" dirty="0" err="1" smtClean="0"/>
              <a:t>dhe</a:t>
            </a:r>
            <a:r>
              <a:rPr lang="en-US" sz="2400" dirty="0" smtClean="0"/>
              <a:t> </a:t>
            </a:r>
            <a:r>
              <a:rPr lang="en-US" sz="2400" dirty="0" err="1" smtClean="0"/>
              <a:t>ato</a:t>
            </a:r>
            <a:r>
              <a:rPr lang="en-US" sz="2400" dirty="0" smtClean="0"/>
              <a:t> </a:t>
            </a:r>
            <a:r>
              <a:rPr lang="en-US" sz="2400" dirty="0" err="1" smtClean="0"/>
              <a:t>punime</a:t>
            </a:r>
            <a:r>
              <a:rPr lang="en-US" sz="2400" dirty="0" smtClean="0"/>
              <a:t> </a:t>
            </a:r>
            <a:r>
              <a:rPr lang="en-US" sz="2400" dirty="0" err="1" smtClean="0"/>
              <a:t>duhet</a:t>
            </a:r>
            <a:r>
              <a:rPr lang="en-US" sz="2400" dirty="0" smtClean="0"/>
              <a:t> </a:t>
            </a:r>
            <a:r>
              <a:rPr lang="en-US" sz="2400" dirty="0" err="1" smtClean="0"/>
              <a:t>dorëzuar</a:t>
            </a:r>
            <a:r>
              <a:rPr lang="en-US" sz="2400" dirty="0" smtClean="0"/>
              <a:t> </a:t>
            </a:r>
            <a:r>
              <a:rPr lang="en-US" sz="2400" dirty="0" err="1" smtClean="0"/>
              <a:t>te</a:t>
            </a:r>
            <a:r>
              <a:rPr lang="en-US" sz="2400" dirty="0" smtClean="0"/>
              <a:t> </a:t>
            </a:r>
            <a:r>
              <a:rPr lang="en-US" sz="2400" dirty="0" err="1" smtClean="0"/>
              <a:t>asistenti</a:t>
            </a:r>
            <a:r>
              <a:rPr lang="en-US" sz="2400" dirty="0" smtClean="0"/>
              <a:t> </a:t>
            </a:r>
            <a:r>
              <a:rPr lang="en-US" sz="2400" dirty="0" err="1" smtClean="0"/>
              <a:t>për</a:t>
            </a:r>
            <a:r>
              <a:rPr lang="en-US" sz="2400" dirty="0" smtClean="0"/>
              <a:t> </a:t>
            </a:r>
            <a:r>
              <a:rPr lang="en-US" sz="2400" dirty="0" err="1" smtClean="0"/>
              <a:t>pranim</a:t>
            </a:r>
            <a:r>
              <a:rPr lang="en-US" sz="2400" dirty="0" smtClean="0"/>
              <a:t>.</a:t>
            </a:r>
          </a:p>
          <a:p>
            <a:r>
              <a:rPr lang="en-US" sz="2400" dirty="0" err="1" smtClean="0"/>
              <a:t>Duhet</a:t>
            </a:r>
            <a:r>
              <a:rPr lang="en-US" sz="2400" dirty="0" smtClean="0"/>
              <a:t> </a:t>
            </a:r>
            <a:r>
              <a:rPr lang="en-US" sz="2400" dirty="0" err="1" smtClean="0"/>
              <a:t>t’i</a:t>
            </a:r>
            <a:r>
              <a:rPr lang="en-US" sz="2400" dirty="0" smtClean="0"/>
              <a:t> </a:t>
            </a:r>
            <a:r>
              <a:rPr lang="en-US" sz="2400" dirty="0" err="1" smtClean="0"/>
              <a:t>kalojnë</a:t>
            </a:r>
            <a:r>
              <a:rPr lang="en-US" sz="2400" dirty="0" smtClean="0"/>
              <a:t> tri </a:t>
            </a:r>
            <a:r>
              <a:rPr lang="en-US" sz="2400" dirty="0" err="1" smtClean="0"/>
              <a:t>testet</a:t>
            </a:r>
            <a:r>
              <a:rPr lang="en-US" sz="2400" dirty="0" smtClean="0"/>
              <a:t> </a:t>
            </a:r>
            <a:r>
              <a:rPr lang="en-US" sz="2400" dirty="0" err="1" smtClean="0"/>
              <a:t>seminarike</a:t>
            </a:r>
            <a:r>
              <a:rPr lang="en-US" sz="2400" dirty="0" smtClean="0"/>
              <a:t> – </a:t>
            </a:r>
            <a:r>
              <a:rPr lang="en-US" sz="2400" dirty="0" err="1" smtClean="0"/>
              <a:t>së</a:t>
            </a:r>
            <a:r>
              <a:rPr lang="en-US" sz="2400" dirty="0" smtClean="0"/>
              <a:t> </a:t>
            </a:r>
            <a:r>
              <a:rPr lang="en-US" sz="2400" dirty="0" err="1" smtClean="0"/>
              <a:t>paku</a:t>
            </a:r>
            <a:r>
              <a:rPr lang="en-US" sz="2400" dirty="0" smtClean="0"/>
              <a:t> 55 </a:t>
            </a:r>
            <a:r>
              <a:rPr lang="en-US" sz="2400" dirty="0" err="1" smtClean="0"/>
              <a:t>poena</a:t>
            </a:r>
            <a:r>
              <a:rPr lang="en-US" sz="2400" dirty="0" smtClean="0"/>
              <a:t> </a:t>
            </a:r>
            <a:r>
              <a:rPr lang="en-US" sz="2400" dirty="0" err="1" smtClean="0"/>
              <a:t>nga</a:t>
            </a:r>
            <a:r>
              <a:rPr lang="en-US" sz="2400" dirty="0" smtClean="0"/>
              <a:t> </a:t>
            </a:r>
            <a:r>
              <a:rPr lang="en-US" sz="2400" dirty="0" err="1" smtClean="0"/>
              <a:t>totali</a:t>
            </a:r>
            <a:r>
              <a:rPr lang="en-US" sz="2400" dirty="0" smtClean="0"/>
              <a:t> </a:t>
            </a:r>
            <a:r>
              <a:rPr lang="en-US" sz="2400" dirty="0" err="1" smtClean="0"/>
              <a:t>prej</a:t>
            </a:r>
            <a:r>
              <a:rPr lang="en-US" sz="2400" dirty="0" smtClean="0"/>
              <a:t> 100 </a:t>
            </a:r>
            <a:r>
              <a:rPr lang="en-US" sz="2400" dirty="0" err="1" smtClean="0"/>
              <a:t>poenave</a:t>
            </a:r>
            <a:r>
              <a:rPr lang="en-US" sz="2400" dirty="0" smtClean="0"/>
              <a:t>.</a:t>
            </a:r>
          </a:p>
          <a:p>
            <a:r>
              <a:rPr lang="en-US" sz="2400" dirty="0" err="1" smtClean="0"/>
              <a:t>Lënda</a:t>
            </a:r>
            <a:r>
              <a:rPr lang="en-US" sz="2400" dirty="0" smtClean="0"/>
              <a:t> </a:t>
            </a:r>
            <a:r>
              <a:rPr lang="en-US" sz="2400" dirty="0" err="1" smtClean="0"/>
              <a:t>kalohet</a:t>
            </a:r>
            <a:r>
              <a:rPr lang="en-US" sz="2400" dirty="0" smtClean="0"/>
              <a:t> me </a:t>
            </a:r>
            <a:r>
              <a:rPr lang="en-US" sz="2400" dirty="0" err="1" smtClean="0"/>
              <a:t>provim</a:t>
            </a:r>
            <a:r>
              <a:rPr lang="en-US" sz="2400" dirty="0" smtClean="0"/>
              <a:t>. </a:t>
            </a:r>
            <a:r>
              <a:rPr lang="en-US" sz="2400" dirty="0" err="1" smtClean="0"/>
              <a:t>Provimi</a:t>
            </a:r>
            <a:r>
              <a:rPr lang="en-US" sz="2400" dirty="0" smtClean="0"/>
              <a:t> </a:t>
            </a:r>
            <a:r>
              <a:rPr lang="en-US" sz="2400" dirty="0" err="1" smtClean="0"/>
              <a:t>mbahet</a:t>
            </a:r>
            <a:r>
              <a:rPr lang="en-US" sz="2400" dirty="0" smtClean="0"/>
              <a:t> pas </a:t>
            </a:r>
            <a:r>
              <a:rPr lang="en-US" sz="2400" dirty="0" err="1" smtClean="0"/>
              <a:t>përfundimit</a:t>
            </a:r>
            <a:r>
              <a:rPr lang="en-US" sz="2400" dirty="0" smtClean="0"/>
              <a:t> </a:t>
            </a:r>
            <a:r>
              <a:rPr lang="en-US" sz="2400" dirty="0" err="1" smtClean="0"/>
              <a:t>të</a:t>
            </a:r>
            <a:r>
              <a:rPr lang="en-US" sz="2400" dirty="0" smtClean="0"/>
              <a:t> </a:t>
            </a:r>
            <a:r>
              <a:rPr lang="en-US" sz="2400" dirty="0" err="1" smtClean="0"/>
              <a:t>ligjeratave</a:t>
            </a:r>
            <a:r>
              <a:rPr lang="en-US" sz="2400" dirty="0" smtClean="0"/>
              <a:t> </a:t>
            </a:r>
            <a:r>
              <a:rPr lang="en-US" sz="2400" dirty="0" err="1" smtClean="0"/>
              <a:t>dhe</a:t>
            </a:r>
            <a:r>
              <a:rPr lang="en-US" sz="2400" dirty="0" smtClean="0"/>
              <a:t> </a:t>
            </a:r>
            <a:r>
              <a:rPr lang="en-US" sz="2400" dirty="0" err="1" smtClean="0"/>
              <a:t>ushtrimeve</a:t>
            </a:r>
            <a:r>
              <a:rPr lang="en-US" sz="2400" dirty="0" smtClean="0"/>
              <a:t>, </a:t>
            </a:r>
            <a:r>
              <a:rPr lang="en-US" sz="2400" dirty="0" err="1" smtClean="0"/>
              <a:t>në</a:t>
            </a:r>
            <a:r>
              <a:rPr lang="en-US" sz="2400" dirty="0" smtClean="0"/>
              <a:t> </a:t>
            </a:r>
            <a:r>
              <a:rPr lang="en-US" sz="2400" dirty="0" err="1" smtClean="0"/>
              <a:t>afatin</a:t>
            </a:r>
            <a:r>
              <a:rPr lang="en-US" sz="2400" dirty="0" smtClean="0"/>
              <a:t> e </a:t>
            </a:r>
            <a:r>
              <a:rPr lang="en-US" sz="2400" dirty="0" err="1" smtClean="0"/>
              <a:t>provimit</a:t>
            </a:r>
            <a:r>
              <a:rPr lang="en-US" sz="2400" dirty="0" smtClean="0"/>
              <a:t>. </a:t>
            </a:r>
            <a:r>
              <a:rPr lang="en-US" sz="2400" b="1" dirty="0" err="1" smtClean="0">
                <a:solidFill>
                  <a:srgbClr val="FF0000"/>
                </a:solidFill>
              </a:rPr>
              <a:t>Provimit</a:t>
            </a:r>
            <a:r>
              <a:rPr lang="en-US" sz="2400" b="1" dirty="0" smtClean="0">
                <a:solidFill>
                  <a:srgbClr val="FF0000"/>
                </a:solidFill>
              </a:rPr>
              <a:t> </a:t>
            </a:r>
            <a:r>
              <a:rPr lang="en-US" sz="2400" b="1" dirty="0" err="1" smtClean="0">
                <a:solidFill>
                  <a:srgbClr val="FF0000"/>
                </a:solidFill>
              </a:rPr>
              <a:t>i</a:t>
            </a:r>
            <a:r>
              <a:rPr lang="en-US" sz="2400" b="1" dirty="0" smtClean="0">
                <a:solidFill>
                  <a:srgbClr val="FF0000"/>
                </a:solidFill>
              </a:rPr>
              <a:t> </a:t>
            </a:r>
            <a:r>
              <a:rPr lang="en-US" sz="2400" b="1" dirty="0" err="1" smtClean="0">
                <a:solidFill>
                  <a:srgbClr val="FF0000"/>
                </a:solidFill>
              </a:rPr>
              <a:t>nënshtrohen</a:t>
            </a:r>
            <a:r>
              <a:rPr lang="en-US" sz="2400" b="1" dirty="0" smtClean="0">
                <a:solidFill>
                  <a:srgbClr val="FF0000"/>
                </a:solidFill>
              </a:rPr>
              <a:t> </a:t>
            </a:r>
            <a:r>
              <a:rPr lang="en-US" sz="2400" b="1" dirty="0" err="1" smtClean="0">
                <a:solidFill>
                  <a:srgbClr val="FF0000"/>
                </a:solidFill>
              </a:rPr>
              <a:t>kandidatët</a:t>
            </a:r>
            <a:r>
              <a:rPr lang="en-US" sz="2400" b="1" dirty="0" smtClean="0">
                <a:solidFill>
                  <a:srgbClr val="FF0000"/>
                </a:solidFill>
              </a:rPr>
              <a:t> </a:t>
            </a:r>
            <a:r>
              <a:rPr lang="en-US" sz="2400" b="1" dirty="0" err="1" smtClean="0">
                <a:solidFill>
                  <a:srgbClr val="FF0000"/>
                </a:solidFill>
              </a:rPr>
              <a:t>që</a:t>
            </a:r>
            <a:r>
              <a:rPr lang="en-US" sz="2400" b="1" dirty="0" smtClean="0">
                <a:solidFill>
                  <a:srgbClr val="FF0000"/>
                </a:solidFill>
              </a:rPr>
              <a:t> </a:t>
            </a:r>
            <a:r>
              <a:rPr lang="en-US" sz="2400" b="1" dirty="0" err="1" smtClean="0">
                <a:solidFill>
                  <a:srgbClr val="FF0000"/>
                </a:solidFill>
              </a:rPr>
              <a:t>kanë</a:t>
            </a:r>
            <a:r>
              <a:rPr lang="en-US" sz="2400" b="1" dirty="0" smtClean="0">
                <a:solidFill>
                  <a:srgbClr val="FF0000"/>
                </a:solidFill>
              </a:rPr>
              <a:t> </a:t>
            </a:r>
            <a:r>
              <a:rPr lang="en-US" sz="2400" b="1" dirty="0" err="1" smtClean="0">
                <a:solidFill>
                  <a:srgbClr val="FF0000"/>
                </a:solidFill>
              </a:rPr>
              <a:t>dorëzuar</a:t>
            </a:r>
            <a:r>
              <a:rPr lang="en-US" sz="2400" b="1" dirty="0" smtClean="0">
                <a:solidFill>
                  <a:srgbClr val="FF0000"/>
                </a:solidFill>
              </a:rPr>
              <a:t> </a:t>
            </a:r>
            <a:r>
              <a:rPr lang="en-US" sz="2400" b="1" dirty="0" err="1" smtClean="0">
                <a:solidFill>
                  <a:srgbClr val="FF0000"/>
                </a:solidFill>
              </a:rPr>
              <a:t>të</a:t>
            </a:r>
            <a:r>
              <a:rPr lang="en-US" sz="2400" b="1" dirty="0" smtClean="0">
                <a:solidFill>
                  <a:srgbClr val="FF0000"/>
                </a:solidFill>
              </a:rPr>
              <a:t> </a:t>
            </a:r>
            <a:r>
              <a:rPr lang="en-US" sz="2400" b="1" dirty="0" err="1" smtClean="0">
                <a:solidFill>
                  <a:srgbClr val="FF0000"/>
                </a:solidFill>
              </a:rPr>
              <a:t>gjitha</a:t>
            </a:r>
            <a:r>
              <a:rPr lang="en-US" sz="2400" b="1" dirty="0" smtClean="0">
                <a:solidFill>
                  <a:srgbClr val="FF0000"/>
                </a:solidFill>
              </a:rPr>
              <a:t> </a:t>
            </a:r>
            <a:r>
              <a:rPr lang="en-US" sz="2400" b="1" dirty="0" err="1" smtClean="0">
                <a:solidFill>
                  <a:srgbClr val="FF0000"/>
                </a:solidFill>
              </a:rPr>
              <a:t>punimet</a:t>
            </a:r>
            <a:r>
              <a:rPr lang="en-US" sz="2400" b="1" dirty="0" smtClean="0">
                <a:solidFill>
                  <a:srgbClr val="FF0000"/>
                </a:solidFill>
              </a:rPr>
              <a:t> </a:t>
            </a:r>
            <a:r>
              <a:rPr lang="en-US" sz="2400" b="1" dirty="0" err="1" smtClean="0">
                <a:solidFill>
                  <a:srgbClr val="FF0000"/>
                </a:solidFill>
              </a:rPr>
              <a:t>seminarike</a:t>
            </a:r>
            <a:r>
              <a:rPr lang="en-US" sz="2400" b="1" dirty="0" smtClean="0">
                <a:solidFill>
                  <a:srgbClr val="FF0000"/>
                </a:solidFill>
              </a:rPr>
              <a:t> </a:t>
            </a:r>
            <a:r>
              <a:rPr lang="en-US" sz="2400" b="1" dirty="0" err="1" smtClean="0">
                <a:solidFill>
                  <a:srgbClr val="FF0000"/>
                </a:solidFill>
              </a:rPr>
              <a:t>dhe</a:t>
            </a:r>
            <a:r>
              <a:rPr lang="en-US" sz="2400" b="1" dirty="0" smtClean="0">
                <a:solidFill>
                  <a:srgbClr val="FF0000"/>
                </a:solidFill>
              </a:rPr>
              <a:t> </a:t>
            </a:r>
            <a:r>
              <a:rPr lang="en-US" sz="2400" b="1" dirty="0" err="1" smtClean="0">
                <a:solidFill>
                  <a:srgbClr val="FF0000"/>
                </a:solidFill>
              </a:rPr>
              <a:t>kanë</a:t>
            </a:r>
            <a:r>
              <a:rPr lang="en-US" sz="2400" b="1" dirty="0" smtClean="0">
                <a:solidFill>
                  <a:srgbClr val="FF0000"/>
                </a:solidFill>
              </a:rPr>
              <a:t> </a:t>
            </a:r>
            <a:r>
              <a:rPr lang="en-US" sz="2400" b="1" dirty="0" err="1" smtClean="0">
                <a:solidFill>
                  <a:srgbClr val="FF0000"/>
                </a:solidFill>
              </a:rPr>
              <a:t>kaluar</a:t>
            </a:r>
            <a:r>
              <a:rPr lang="en-US" sz="2400" b="1" dirty="0" smtClean="0">
                <a:solidFill>
                  <a:srgbClr val="FF0000"/>
                </a:solidFill>
              </a:rPr>
              <a:t> </a:t>
            </a:r>
            <a:r>
              <a:rPr lang="en-US" sz="2400" b="1" dirty="0" err="1" smtClean="0">
                <a:solidFill>
                  <a:srgbClr val="FF0000"/>
                </a:solidFill>
              </a:rPr>
              <a:t>testet</a:t>
            </a:r>
            <a:r>
              <a:rPr lang="en-US" sz="2400" b="1" dirty="0" smtClean="0">
                <a:solidFill>
                  <a:srgbClr val="FF0000"/>
                </a:solidFill>
              </a:rPr>
              <a:t>.</a:t>
            </a:r>
          </a:p>
          <a:p>
            <a:r>
              <a:rPr lang="en-US" sz="2400" dirty="0" err="1" smtClean="0"/>
              <a:t>Provimi</a:t>
            </a:r>
            <a:r>
              <a:rPr lang="en-US" sz="2400" dirty="0" smtClean="0"/>
              <a:t> ka 4 </a:t>
            </a:r>
            <a:r>
              <a:rPr lang="en-US" sz="2400" dirty="0" err="1" smtClean="0"/>
              <a:t>detyra</a:t>
            </a:r>
            <a:r>
              <a:rPr lang="en-US" sz="2400" dirty="0" smtClean="0"/>
              <a:t>. </a:t>
            </a:r>
            <a:r>
              <a:rPr lang="en-US" sz="2400" dirty="0" err="1" smtClean="0"/>
              <a:t>Realizohet</a:t>
            </a:r>
            <a:r>
              <a:rPr lang="en-US" sz="2400" dirty="0" smtClean="0"/>
              <a:t> </a:t>
            </a:r>
            <a:r>
              <a:rPr lang="en-US" sz="2400" dirty="0" err="1" smtClean="0"/>
              <a:t>në</a:t>
            </a:r>
            <a:r>
              <a:rPr lang="en-US" sz="2400" dirty="0" smtClean="0"/>
              <a:t> </a:t>
            </a:r>
            <a:r>
              <a:rPr lang="en-US" sz="2400" dirty="0" err="1" smtClean="0"/>
              <a:t>hamer</a:t>
            </a:r>
            <a:r>
              <a:rPr lang="en-US" sz="2400" dirty="0" smtClean="0"/>
              <a:t> </a:t>
            </a:r>
            <a:r>
              <a:rPr lang="en-US" sz="2400" dirty="0" err="1" smtClean="0"/>
              <a:t>të</a:t>
            </a:r>
            <a:r>
              <a:rPr lang="en-US" sz="2400" dirty="0" smtClean="0"/>
              <a:t> </a:t>
            </a:r>
            <a:r>
              <a:rPr lang="en-US" sz="2400" dirty="0" err="1" smtClean="0"/>
              <a:t>formatit</a:t>
            </a:r>
            <a:r>
              <a:rPr lang="en-US" sz="2400" dirty="0" smtClean="0"/>
              <a:t> A1. </a:t>
            </a:r>
            <a:r>
              <a:rPr lang="en-US" sz="2400" dirty="0" err="1" smtClean="0"/>
              <a:t>Poenat</a:t>
            </a:r>
            <a:r>
              <a:rPr lang="en-US" sz="2400" dirty="0" smtClean="0"/>
              <a:t> e </a:t>
            </a:r>
            <a:r>
              <a:rPr lang="en-US" sz="2400" dirty="0" err="1" smtClean="0"/>
              <a:t>provimit</a:t>
            </a:r>
            <a:r>
              <a:rPr lang="en-US" sz="2400" dirty="0" smtClean="0"/>
              <a:t> </a:t>
            </a:r>
            <a:r>
              <a:rPr lang="en-US" sz="2400" dirty="0" err="1" smtClean="0"/>
              <a:t>janë</a:t>
            </a:r>
            <a:r>
              <a:rPr lang="en-US" sz="2400" dirty="0" smtClean="0"/>
              <a:t> 100 max. </a:t>
            </a:r>
            <a:r>
              <a:rPr lang="en-US" sz="2400" dirty="0" err="1" smtClean="0"/>
              <a:t>Për</a:t>
            </a:r>
            <a:r>
              <a:rPr lang="en-US" sz="2400" dirty="0" smtClean="0"/>
              <a:t> </a:t>
            </a:r>
            <a:r>
              <a:rPr lang="en-US" sz="2400" dirty="0" err="1" smtClean="0"/>
              <a:t>të</a:t>
            </a:r>
            <a:r>
              <a:rPr lang="en-US" sz="2400" dirty="0" smtClean="0"/>
              <a:t> </a:t>
            </a:r>
            <a:r>
              <a:rPr lang="en-US" sz="2400" dirty="0" err="1" smtClean="0"/>
              <a:t>kaluar</a:t>
            </a:r>
            <a:r>
              <a:rPr lang="en-US" sz="2400" dirty="0" smtClean="0"/>
              <a:t> </a:t>
            </a:r>
            <a:r>
              <a:rPr lang="en-US" sz="2400" dirty="0" err="1" smtClean="0"/>
              <a:t>provimin</a:t>
            </a:r>
            <a:r>
              <a:rPr lang="en-US" sz="2400" dirty="0" smtClean="0"/>
              <a:t> </a:t>
            </a:r>
            <a:r>
              <a:rPr lang="en-US" sz="2400" dirty="0" err="1" smtClean="0"/>
              <a:t>duhet</a:t>
            </a:r>
            <a:r>
              <a:rPr lang="en-US" sz="2400" dirty="0" smtClean="0"/>
              <a:t> </a:t>
            </a:r>
            <a:r>
              <a:rPr lang="en-US" sz="2400" dirty="0" err="1" smtClean="0"/>
              <a:t>arritur</a:t>
            </a:r>
            <a:r>
              <a:rPr lang="en-US" sz="2400" dirty="0" smtClean="0"/>
              <a:t> </a:t>
            </a:r>
            <a:r>
              <a:rPr lang="en-US" sz="2400" dirty="0" err="1" smtClean="0"/>
              <a:t>së</a:t>
            </a:r>
            <a:r>
              <a:rPr lang="en-US" sz="2400" dirty="0" smtClean="0"/>
              <a:t> </a:t>
            </a:r>
            <a:r>
              <a:rPr lang="en-US" sz="2400" dirty="0" err="1" smtClean="0"/>
              <a:t>paku</a:t>
            </a:r>
            <a:r>
              <a:rPr lang="en-US" sz="2400" dirty="0" smtClean="0"/>
              <a:t> 50 </a:t>
            </a:r>
            <a:r>
              <a:rPr lang="en-US" sz="2400" dirty="0" err="1" smtClean="0"/>
              <a:t>poena</a:t>
            </a:r>
            <a:r>
              <a:rPr lang="en-US" sz="2400" dirty="0" smtClean="0"/>
              <a:t>. </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06437"/>
          </a:xfrm>
        </p:spPr>
        <p:txBody>
          <a:bodyPr/>
          <a:lstStyle/>
          <a:p>
            <a:r>
              <a:rPr lang="en-US" sz="2800" b="1" dirty="0" smtClean="0"/>
              <a:t>1. NJOHURI </a:t>
            </a:r>
            <a:r>
              <a:rPr lang="en-US" sz="2800" b="1" dirty="0"/>
              <a:t>TË </a:t>
            </a:r>
            <a:r>
              <a:rPr lang="en-US" sz="2800" b="1" dirty="0" smtClean="0"/>
              <a:t>PËRGJITHSHME </a:t>
            </a:r>
            <a:r>
              <a:rPr lang="en-US" sz="2800" b="1" dirty="0"/>
              <a:t>PËR </a:t>
            </a:r>
            <a:r>
              <a:rPr lang="en-US" sz="2800" b="1" dirty="0" smtClean="0"/>
              <a:t>GRAFIKËN INXHINIERIKE</a:t>
            </a:r>
            <a:endParaRPr lang="en-US" sz="2800" b="1" dirty="0"/>
          </a:p>
        </p:txBody>
      </p:sp>
      <p:sp>
        <p:nvSpPr>
          <p:cNvPr id="4099" name="Rectangle 3"/>
          <p:cNvSpPr>
            <a:spLocks noGrp="1" noChangeArrowheads="1"/>
          </p:cNvSpPr>
          <p:nvPr>
            <p:ph type="body" idx="1"/>
          </p:nvPr>
        </p:nvSpPr>
        <p:spPr>
          <a:xfrm>
            <a:off x="457200" y="1268413"/>
            <a:ext cx="8229600" cy="5400675"/>
          </a:xfrm>
        </p:spPr>
        <p:txBody>
          <a:bodyPr/>
          <a:lstStyle/>
          <a:p>
            <a:pPr>
              <a:lnSpc>
                <a:spcPct val="80000"/>
              </a:lnSpc>
              <a:buNone/>
            </a:pPr>
            <a:r>
              <a:rPr lang="en-US" sz="1600" b="1" dirty="0"/>
              <a:t>Me </a:t>
            </a:r>
            <a:r>
              <a:rPr lang="en-US" sz="1600" b="1" dirty="0" err="1"/>
              <a:t>zhvillimin</a:t>
            </a:r>
            <a:r>
              <a:rPr lang="en-US" sz="1600" b="1" dirty="0"/>
              <a:t> e </a:t>
            </a:r>
            <a:r>
              <a:rPr lang="en-US" sz="1600" b="1" dirty="0" err="1"/>
              <a:t>shoqërisë</a:t>
            </a:r>
            <a:r>
              <a:rPr lang="en-US" sz="1600" b="1" dirty="0"/>
              <a:t> </a:t>
            </a:r>
            <a:r>
              <a:rPr lang="en-US" sz="1600" b="1" dirty="0" err="1"/>
              <a:t>njerëzore</a:t>
            </a:r>
            <a:r>
              <a:rPr lang="en-US" sz="1600" b="1" dirty="0"/>
              <a:t> </a:t>
            </a:r>
            <a:r>
              <a:rPr lang="en-US" sz="1600" b="1" dirty="0" err="1"/>
              <a:t>paraqitet</a:t>
            </a:r>
            <a:r>
              <a:rPr lang="en-US" sz="1600" b="1" dirty="0"/>
              <a:t> </a:t>
            </a:r>
            <a:r>
              <a:rPr lang="en-US" sz="1600" b="1" dirty="0" err="1"/>
              <a:t>nevoja</a:t>
            </a:r>
            <a:r>
              <a:rPr lang="en-US" sz="1600" b="1" dirty="0"/>
              <a:t> e </a:t>
            </a:r>
            <a:r>
              <a:rPr lang="en-US" sz="1600" b="1" dirty="0" err="1"/>
              <a:t>paraqitjes</a:t>
            </a:r>
            <a:r>
              <a:rPr lang="en-US" sz="1600" b="1" dirty="0"/>
              <a:t> </a:t>
            </a:r>
            <a:r>
              <a:rPr lang="en-US" sz="1600" b="1" dirty="0" err="1"/>
              <a:t>në</a:t>
            </a:r>
            <a:r>
              <a:rPr lang="en-US" sz="1600" b="1" dirty="0"/>
              <a:t> </a:t>
            </a:r>
            <a:r>
              <a:rPr lang="en-US" sz="1600" b="1" dirty="0" err="1"/>
              <a:t>letër</a:t>
            </a:r>
            <a:r>
              <a:rPr lang="en-US" sz="1600" b="1" dirty="0"/>
              <a:t> </a:t>
            </a:r>
            <a:r>
              <a:rPr lang="en-US" sz="1600" b="1" dirty="0" err="1"/>
              <a:t>në</a:t>
            </a:r>
            <a:r>
              <a:rPr lang="en-US" sz="1600" b="1" dirty="0"/>
              <a:t> </a:t>
            </a:r>
            <a:r>
              <a:rPr lang="en-US" sz="1600" b="1" dirty="0" err="1"/>
              <a:t>mënyra</a:t>
            </a:r>
            <a:r>
              <a:rPr lang="en-US" sz="1600" b="1" dirty="0"/>
              <a:t> </a:t>
            </a:r>
            <a:r>
              <a:rPr lang="en-US" sz="1600" b="1" dirty="0" err="1"/>
              <a:t>të</a:t>
            </a:r>
            <a:r>
              <a:rPr lang="en-US" sz="1600" b="1" dirty="0"/>
              <a:t> </a:t>
            </a:r>
            <a:r>
              <a:rPr lang="en-US" sz="1600" b="1" dirty="0" err="1"/>
              <a:t>ndryshme</a:t>
            </a:r>
            <a:r>
              <a:rPr lang="en-US" sz="1600" b="1" dirty="0"/>
              <a:t> </a:t>
            </a:r>
            <a:r>
              <a:rPr lang="en-US" sz="1600" b="1" dirty="0" err="1"/>
              <a:t>të</a:t>
            </a:r>
            <a:r>
              <a:rPr lang="en-US" sz="1600" b="1" dirty="0"/>
              <a:t> </a:t>
            </a:r>
            <a:r>
              <a:rPr lang="en-US" sz="1600" b="1" dirty="0" err="1"/>
              <a:t>ideve</a:t>
            </a:r>
            <a:r>
              <a:rPr lang="en-US" sz="1600" b="1" dirty="0"/>
              <a:t> </a:t>
            </a:r>
            <a:r>
              <a:rPr lang="en-US" sz="1600" b="1" dirty="0" err="1"/>
              <a:t>dhe</a:t>
            </a:r>
            <a:r>
              <a:rPr lang="en-US" sz="1600" b="1" dirty="0"/>
              <a:t> </a:t>
            </a:r>
            <a:r>
              <a:rPr lang="en-US" sz="1600" b="1" dirty="0" err="1"/>
              <a:t>formave</a:t>
            </a:r>
            <a:r>
              <a:rPr lang="en-US" sz="1600" b="1" dirty="0"/>
              <a:t> </a:t>
            </a:r>
            <a:r>
              <a:rPr lang="en-US" sz="1600" b="1" dirty="0" err="1"/>
              <a:t>të</a:t>
            </a:r>
            <a:r>
              <a:rPr lang="en-US" sz="1600" b="1" dirty="0"/>
              <a:t> </a:t>
            </a:r>
            <a:r>
              <a:rPr lang="en-US" sz="1600" b="1" dirty="0" err="1"/>
              <a:t>sendeve</a:t>
            </a:r>
            <a:r>
              <a:rPr lang="en-US" sz="1600" b="1" dirty="0"/>
              <a:t> </a:t>
            </a:r>
            <a:r>
              <a:rPr lang="en-US" sz="1600" b="1" dirty="0" err="1"/>
              <a:t>si</a:t>
            </a:r>
            <a:r>
              <a:rPr lang="en-US" sz="1600" b="1" dirty="0"/>
              <a:t> </a:t>
            </a:r>
            <a:r>
              <a:rPr lang="en-US" sz="1600" b="1" dirty="0" err="1" smtClean="0"/>
              <a:t>dhe</a:t>
            </a:r>
            <a:r>
              <a:rPr lang="en-US" sz="1600" b="1" dirty="0" smtClean="0"/>
              <a:t> </a:t>
            </a:r>
            <a:r>
              <a:rPr lang="en-US" sz="1600" b="1" dirty="0" err="1" smtClean="0"/>
              <a:t>të</a:t>
            </a:r>
            <a:r>
              <a:rPr lang="en-US" sz="1600" b="1" dirty="0" smtClean="0"/>
              <a:t> </a:t>
            </a:r>
            <a:r>
              <a:rPr lang="en-US" sz="1600" b="1" dirty="0" err="1"/>
              <a:t>veprimeve</a:t>
            </a:r>
            <a:r>
              <a:rPr lang="en-US" sz="1600" b="1" dirty="0"/>
              <a:t> </a:t>
            </a:r>
            <a:r>
              <a:rPr lang="en-US" sz="1600" b="1" dirty="0" err="1"/>
              <a:t>në</a:t>
            </a:r>
            <a:r>
              <a:rPr lang="en-US" sz="1600" b="1" dirty="0"/>
              <a:t> to.</a:t>
            </a:r>
          </a:p>
          <a:p>
            <a:pPr>
              <a:lnSpc>
                <a:spcPct val="80000"/>
              </a:lnSpc>
              <a:buNone/>
            </a:pPr>
            <a:r>
              <a:rPr lang="en-US" sz="1600" b="1" dirty="0" err="1"/>
              <a:t>Paraqitjet</a:t>
            </a:r>
            <a:r>
              <a:rPr lang="en-US" sz="1600" b="1" dirty="0"/>
              <a:t> e </a:t>
            </a:r>
            <a:r>
              <a:rPr lang="en-US" sz="1600" b="1" dirty="0" err="1"/>
              <a:t>para</a:t>
            </a:r>
            <a:r>
              <a:rPr lang="en-US" sz="1600" b="1" dirty="0"/>
              <a:t> </a:t>
            </a:r>
            <a:r>
              <a:rPr lang="en-US" sz="1600" b="1" dirty="0" err="1"/>
              <a:t>ishin</a:t>
            </a:r>
            <a:r>
              <a:rPr lang="en-US" sz="1600" b="1" dirty="0"/>
              <a:t> </a:t>
            </a:r>
            <a:r>
              <a:rPr lang="en-US" sz="1600" b="1" dirty="0" smtClean="0"/>
              <a:t>me </a:t>
            </a:r>
            <a:r>
              <a:rPr lang="en-US" sz="1600" b="1" dirty="0" err="1"/>
              <a:t>grafikë</a:t>
            </a:r>
            <a:r>
              <a:rPr lang="en-US" sz="1600" b="1" dirty="0"/>
              <a:t> me </a:t>
            </a:r>
            <a:r>
              <a:rPr lang="en-US" sz="1600" b="1" dirty="0" err="1"/>
              <a:t>anë</a:t>
            </a:r>
            <a:r>
              <a:rPr lang="en-US" sz="1600" b="1" dirty="0"/>
              <a:t> </a:t>
            </a:r>
            <a:r>
              <a:rPr lang="en-US" sz="1600" b="1" dirty="0" err="1"/>
              <a:t>të</a:t>
            </a:r>
            <a:r>
              <a:rPr lang="en-US" sz="1600" b="1" dirty="0"/>
              <a:t> </a:t>
            </a:r>
            <a:r>
              <a:rPr lang="en-US" sz="1600" b="1" dirty="0" err="1"/>
              <a:t>vijave</a:t>
            </a:r>
            <a:r>
              <a:rPr lang="en-US" sz="1600" b="1" dirty="0"/>
              <a:t> </a:t>
            </a:r>
            <a:r>
              <a:rPr lang="en-US" sz="1600" b="1" dirty="0" err="1"/>
              <a:t>të</a:t>
            </a:r>
            <a:r>
              <a:rPr lang="en-US" sz="1600" b="1" dirty="0"/>
              <a:t> </a:t>
            </a:r>
            <a:r>
              <a:rPr lang="en-US" sz="1600" b="1" dirty="0" err="1"/>
              <a:t>konturave</a:t>
            </a:r>
            <a:r>
              <a:rPr lang="en-US" sz="1600" b="1" dirty="0"/>
              <a:t>, </a:t>
            </a:r>
            <a:r>
              <a:rPr lang="en-US" sz="1600" b="1" dirty="0" err="1"/>
              <a:t>të</a:t>
            </a:r>
            <a:r>
              <a:rPr lang="en-US" sz="1600" b="1" dirty="0"/>
              <a:t> </a:t>
            </a:r>
            <a:r>
              <a:rPr lang="en-US" sz="1600" b="1" dirty="0" err="1"/>
              <a:t>sipërfaqeve</a:t>
            </a:r>
            <a:r>
              <a:rPr lang="en-US" sz="1600" b="1" dirty="0"/>
              <a:t> </a:t>
            </a:r>
            <a:r>
              <a:rPr lang="en-US" sz="1600" b="1" dirty="0" err="1"/>
              <a:t>të</a:t>
            </a:r>
            <a:r>
              <a:rPr lang="en-US" sz="1600" b="1" dirty="0"/>
              <a:t> </a:t>
            </a:r>
            <a:r>
              <a:rPr lang="en-US" sz="1600" b="1" dirty="0" err="1"/>
              <a:t>mbushura</a:t>
            </a:r>
            <a:r>
              <a:rPr lang="en-US" sz="1600" b="1" dirty="0"/>
              <a:t> me </a:t>
            </a:r>
            <a:r>
              <a:rPr lang="en-US" sz="1600" b="1" dirty="0" err="1"/>
              <a:t>vija</a:t>
            </a:r>
            <a:r>
              <a:rPr lang="en-US" sz="1600" b="1" dirty="0"/>
              <a:t> me </a:t>
            </a:r>
            <a:r>
              <a:rPr lang="en-US" sz="1600" b="1" dirty="0" err="1"/>
              <a:t>dendësi</a:t>
            </a:r>
            <a:r>
              <a:rPr lang="en-US" sz="1600" b="1" dirty="0"/>
              <a:t> </a:t>
            </a:r>
            <a:r>
              <a:rPr lang="en-US" sz="1600" b="1" dirty="0" err="1"/>
              <a:t>të</a:t>
            </a:r>
            <a:r>
              <a:rPr lang="en-US" sz="1600" b="1" dirty="0"/>
              <a:t> </a:t>
            </a:r>
            <a:r>
              <a:rPr lang="en-US" sz="1600" b="1" dirty="0" err="1"/>
              <a:t>ndryshme</a:t>
            </a:r>
            <a:r>
              <a:rPr lang="en-US" sz="1600" b="1" dirty="0"/>
              <a:t>, </a:t>
            </a:r>
            <a:r>
              <a:rPr lang="en-US" sz="1600" b="1" dirty="0" err="1"/>
              <a:t>të</a:t>
            </a:r>
            <a:r>
              <a:rPr lang="en-US" sz="1600" b="1" dirty="0"/>
              <a:t> </a:t>
            </a:r>
            <a:r>
              <a:rPr lang="en-US" sz="1600" b="1" dirty="0" err="1"/>
              <a:t>kontrasteve</a:t>
            </a:r>
            <a:r>
              <a:rPr lang="en-US" sz="1600" b="1" dirty="0"/>
              <a:t> </a:t>
            </a:r>
            <a:r>
              <a:rPr lang="en-US" sz="1600" b="1" dirty="0" err="1" smtClean="0"/>
              <a:t>hije</a:t>
            </a:r>
            <a:r>
              <a:rPr lang="en-US" sz="1600" b="1" dirty="0" err="1"/>
              <a:t>-</a:t>
            </a:r>
            <a:r>
              <a:rPr lang="en-US" sz="1600" b="1" dirty="0" err="1" smtClean="0"/>
              <a:t>dritë</a:t>
            </a:r>
            <a:r>
              <a:rPr lang="en-US" sz="1600" b="1" dirty="0"/>
              <a:t>, </a:t>
            </a:r>
            <a:r>
              <a:rPr lang="en-US" sz="1600" b="1" dirty="0" err="1"/>
              <a:t>si</a:t>
            </a:r>
            <a:r>
              <a:rPr lang="en-US" sz="1600" b="1" dirty="0"/>
              <a:t> </a:t>
            </a:r>
            <a:r>
              <a:rPr lang="en-US" sz="1600" b="1" dirty="0" err="1"/>
              <a:t>dhe</a:t>
            </a:r>
            <a:r>
              <a:rPr lang="en-US" sz="1600" b="1" dirty="0"/>
              <a:t> </a:t>
            </a:r>
            <a:r>
              <a:rPr lang="en-US" sz="1600" b="1" dirty="0" err="1"/>
              <a:t>të</a:t>
            </a:r>
            <a:r>
              <a:rPr lang="en-US" sz="1600" b="1" dirty="0"/>
              <a:t> </a:t>
            </a:r>
            <a:r>
              <a:rPr lang="en-US" sz="1600" b="1" dirty="0" err="1"/>
              <a:t>ngjyrave</a:t>
            </a:r>
            <a:r>
              <a:rPr lang="en-US" sz="1600" b="1" dirty="0"/>
              <a:t>.</a:t>
            </a:r>
          </a:p>
          <a:p>
            <a:pPr>
              <a:lnSpc>
                <a:spcPct val="80000"/>
              </a:lnSpc>
              <a:buNone/>
            </a:pPr>
            <a:endParaRPr lang="en-US" sz="1800" dirty="0"/>
          </a:p>
          <a:p>
            <a:pPr>
              <a:lnSpc>
                <a:spcPct val="80000"/>
              </a:lnSpc>
              <a:buNone/>
            </a:pPr>
            <a:r>
              <a:rPr lang="en-US" sz="1800" b="1" dirty="0" err="1"/>
              <a:t>Grafika</a:t>
            </a:r>
            <a:r>
              <a:rPr lang="en-US" sz="1800" b="1" dirty="0"/>
              <a:t> </a:t>
            </a:r>
            <a:r>
              <a:rPr lang="en-US" sz="1800" b="1" dirty="0" err="1"/>
              <a:t>ndahet</a:t>
            </a:r>
            <a:r>
              <a:rPr lang="en-US" sz="1800" b="1" dirty="0"/>
              <a:t> </a:t>
            </a:r>
            <a:r>
              <a:rPr lang="en-US" sz="1800" b="1" dirty="0" err="1"/>
              <a:t>në</a:t>
            </a:r>
            <a:r>
              <a:rPr lang="en-US" sz="1800" b="1" dirty="0"/>
              <a:t> </a:t>
            </a:r>
            <a:r>
              <a:rPr lang="en-US" sz="1800" b="1" dirty="0" err="1"/>
              <a:t>dy</a:t>
            </a:r>
            <a:r>
              <a:rPr lang="en-US" sz="1800" b="1" dirty="0"/>
              <a:t> </a:t>
            </a:r>
            <a:r>
              <a:rPr lang="en-US" sz="1800" b="1" dirty="0" err="1"/>
              <a:t>lloje</a:t>
            </a:r>
            <a:r>
              <a:rPr lang="en-US" sz="1800" b="1" dirty="0"/>
              <a:t>: </a:t>
            </a:r>
          </a:p>
          <a:p>
            <a:pPr>
              <a:lnSpc>
                <a:spcPct val="80000"/>
              </a:lnSpc>
              <a:buNone/>
            </a:pPr>
            <a:endParaRPr lang="en-US" sz="1800" b="1" dirty="0"/>
          </a:p>
          <a:p>
            <a:pPr>
              <a:lnSpc>
                <a:spcPct val="80000"/>
              </a:lnSpc>
              <a:buNone/>
            </a:pPr>
            <a:r>
              <a:rPr lang="en-US" sz="1800" b="1" dirty="0" smtClean="0"/>
              <a:t>- </a:t>
            </a:r>
            <a:r>
              <a:rPr lang="en-US" sz="1800" b="1" i="1" dirty="0" err="1" smtClean="0"/>
              <a:t>Grafika</a:t>
            </a:r>
            <a:r>
              <a:rPr lang="en-US" sz="1800" b="1" i="1" dirty="0" smtClean="0"/>
              <a:t> </a:t>
            </a:r>
            <a:r>
              <a:rPr lang="en-US" sz="1800" b="1" i="1" dirty="0" err="1"/>
              <a:t>artistike</a:t>
            </a:r>
            <a:r>
              <a:rPr lang="en-US" sz="1800" b="1" i="1" dirty="0"/>
              <a:t> </a:t>
            </a:r>
          </a:p>
          <a:p>
            <a:pPr>
              <a:lnSpc>
                <a:spcPct val="80000"/>
              </a:lnSpc>
              <a:buNone/>
            </a:pPr>
            <a:r>
              <a:rPr lang="en-US" sz="1800" b="1" i="1" dirty="0" smtClean="0"/>
              <a:t>- </a:t>
            </a:r>
            <a:r>
              <a:rPr lang="en-US" sz="1800" b="1" i="1" dirty="0" err="1" smtClean="0"/>
              <a:t>Grafika</a:t>
            </a:r>
            <a:r>
              <a:rPr lang="en-US" sz="1800" b="1" i="1" dirty="0" smtClean="0"/>
              <a:t> </a:t>
            </a:r>
            <a:r>
              <a:rPr lang="en-US" sz="1800" b="1" i="1" dirty="0" err="1" smtClean="0"/>
              <a:t>teknike</a:t>
            </a:r>
            <a:r>
              <a:rPr lang="en-US" sz="1800" b="1" i="1" dirty="0" smtClean="0"/>
              <a:t>.</a:t>
            </a:r>
            <a:endParaRPr lang="en-US" sz="1800" b="1" i="1" dirty="0"/>
          </a:p>
          <a:p>
            <a:pPr>
              <a:lnSpc>
                <a:spcPct val="80000"/>
              </a:lnSpc>
              <a:buNone/>
            </a:pPr>
            <a:r>
              <a:rPr lang="en-US" sz="1800" b="1" dirty="0"/>
              <a:t> 	</a:t>
            </a:r>
          </a:p>
          <a:p>
            <a:pPr>
              <a:lnSpc>
                <a:spcPct val="80000"/>
              </a:lnSpc>
              <a:buNone/>
            </a:pPr>
            <a:r>
              <a:rPr lang="en-US" sz="1800" b="1" dirty="0" err="1"/>
              <a:t>Në</a:t>
            </a:r>
            <a:r>
              <a:rPr lang="en-US" sz="1800" b="1" dirty="0"/>
              <a:t> </a:t>
            </a:r>
            <a:r>
              <a:rPr lang="en-US" sz="1800" b="1" dirty="0" err="1" smtClean="0"/>
              <a:t>grafikën</a:t>
            </a:r>
            <a:r>
              <a:rPr lang="en-US" sz="1800" b="1" dirty="0"/>
              <a:t> </a:t>
            </a:r>
            <a:r>
              <a:rPr lang="en-US" sz="1800" b="1" dirty="0" err="1" smtClean="0"/>
              <a:t>artistike</a:t>
            </a:r>
            <a:r>
              <a:rPr lang="en-US" sz="1800" b="1" dirty="0" smtClean="0"/>
              <a:t> </a:t>
            </a:r>
            <a:r>
              <a:rPr lang="en-US" sz="1800" b="1" dirty="0" err="1" smtClean="0"/>
              <a:t>hyn</a:t>
            </a:r>
            <a:r>
              <a:rPr lang="en-US" sz="1800" b="1" dirty="0" smtClean="0"/>
              <a:t>:</a:t>
            </a:r>
            <a:endParaRPr lang="en-US" sz="1800" b="1" dirty="0"/>
          </a:p>
          <a:p>
            <a:pPr>
              <a:lnSpc>
                <a:spcPct val="80000"/>
              </a:lnSpc>
              <a:buNone/>
            </a:pPr>
            <a:endParaRPr lang="en-US" sz="1800" b="1" dirty="0"/>
          </a:p>
          <a:p>
            <a:pPr>
              <a:lnSpc>
                <a:spcPct val="80000"/>
              </a:lnSpc>
              <a:buNone/>
            </a:pPr>
            <a:r>
              <a:rPr lang="en-US" sz="1800" b="1" dirty="0" smtClean="0"/>
              <a:t>- </a:t>
            </a:r>
            <a:r>
              <a:rPr lang="en-US" sz="1800" b="1" i="1" dirty="0" err="1" smtClean="0"/>
              <a:t>Vizatimi</a:t>
            </a:r>
            <a:r>
              <a:rPr lang="en-US" sz="1800" b="1" i="1" dirty="0" smtClean="0"/>
              <a:t> </a:t>
            </a:r>
            <a:r>
              <a:rPr lang="en-US" sz="1800" b="1" i="1" dirty="0" err="1"/>
              <a:t>artistik</a:t>
            </a:r>
            <a:endParaRPr lang="en-US" sz="1800" b="1" i="1" dirty="0"/>
          </a:p>
          <a:p>
            <a:pPr>
              <a:lnSpc>
                <a:spcPct val="80000"/>
              </a:lnSpc>
              <a:buNone/>
            </a:pPr>
            <a:r>
              <a:rPr lang="en-US" sz="1800" b="1" i="1" dirty="0" smtClean="0"/>
              <a:t>- </a:t>
            </a:r>
            <a:r>
              <a:rPr lang="en-US" sz="1800" b="1" i="1" dirty="0" err="1" smtClean="0"/>
              <a:t>Pllakati</a:t>
            </a:r>
            <a:endParaRPr lang="en-US" sz="1800" b="1" i="1" dirty="0"/>
          </a:p>
          <a:p>
            <a:pPr>
              <a:lnSpc>
                <a:spcPct val="80000"/>
              </a:lnSpc>
              <a:buNone/>
            </a:pPr>
            <a:r>
              <a:rPr lang="en-US" sz="1800" b="1" i="1" dirty="0" smtClean="0"/>
              <a:t>- </a:t>
            </a:r>
            <a:r>
              <a:rPr lang="en-US" sz="1800" b="1" i="1" dirty="0" err="1" smtClean="0"/>
              <a:t>Karikatura</a:t>
            </a:r>
            <a:endParaRPr lang="en-US" sz="1800" b="1" i="1" dirty="0"/>
          </a:p>
          <a:p>
            <a:pPr>
              <a:lnSpc>
                <a:spcPct val="80000"/>
              </a:lnSpc>
              <a:buNone/>
            </a:pPr>
            <a:r>
              <a:rPr lang="en-US" sz="1800" b="1" i="1" dirty="0" smtClean="0"/>
              <a:t>- </a:t>
            </a:r>
            <a:r>
              <a:rPr lang="en-US" sz="1800" b="1" i="1" dirty="0" err="1" smtClean="0"/>
              <a:t>Gravura</a:t>
            </a:r>
            <a:endParaRPr lang="en-US" sz="1800" b="1" i="1" dirty="0"/>
          </a:p>
          <a:p>
            <a:pPr>
              <a:lnSpc>
                <a:spcPct val="80000"/>
              </a:lnSpc>
              <a:buNone/>
            </a:pPr>
            <a:r>
              <a:rPr lang="en-US" sz="1800" b="1" i="1" dirty="0" smtClean="0"/>
              <a:t>- </a:t>
            </a:r>
            <a:r>
              <a:rPr lang="en-US" sz="1800" b="1" i="1" dirty="0" err="1" smtClean="0"/>
              <a:t>Shkrimet</a:t>
            </a:r>
            <a:r>
              <a:rPr lang="en-US" sz="1800" b="1" i="1" dirty="0" smtClean="0"/>
              <a:t> </a:t>
            </a:r>
            <a:r>
              <a:rPr lang="en-US" sz="1800" b="1" i="1" dirty="0" err="1"/>
              <a:t>dekorative</a:t>
            </a:r>
            <a:r>
              <a:rPr lang="en-US" sz="1800" b="1" i="1" dirty="0"/>
              <a:t> </a:t>
            </a:r>
            <a:r>
              <a:rPr lang="en-US" sz="1800" b="1" i="1" dirty="0" err="1"/>
              <a:t>dhe</a:t>
            </a:r>
            <a:r>
              <a:rPr lang="en-US" sz="1800" b="1" i="1" dirty="0"/>
              <a:t> </a:t>
            </a:r>
            <a:r>
              <a:rPr lang="en-US" sz="1800" b="1" i="1" dirty="0" err="1" smtClean="0"/>
              <a:t>të</a:t>
            </a:r>
            <a:r>
              <a:rPr lang="en-US" sz="1800" b="1" i="1" dirty="0" smtClean="0"/>
              <a:t> </a:t>
            </a:r>
            <a:r>
              <a:rPr lang="en-US" sz="1800" b="1" i="1" dirty="0" err="1"/>
              <a:t>shtypit</a:t>
            </a:r>
            <a:endParaRPr lang="en-US" sz="1800" b="1" i="1" dirty="0"/>
          </a:p>
          <a:p>
            <a:pPr>
              <a:lnSpc>
                <a:spcPct val="80000"/>
              </a:lnSpc>
              <a:buNone/>
            </a:pPr>
            <a:r>
              <a:rPr lang="en-US" sz="1800" b="1" i="1" dirty="0" smtClean="0"/>
              <a:t>- </a:t>
            </a:r>
            <a:r>
              <a:rPr lang="en-US" sz="1800" b="1" i="1" dirty="0" err="1" smtClean="0"/>
              <a:t>Ilustrimet</a:t>
            </a:r>
            <a:r>
              <a:rPr lang="en-US" sz="1800" b="1" i="1" dirty="0" smtClean="0"/>
              <a:t> </a:t>
            </a:r>
            <a:r>
              <a:rPr lang="en-US" sz="1800" b="1" i="1" dirty="0"/>
              <a:t>e </a:t>
            </a:r>
            <a:r>
              <a:rPr lang="en-US" sz="1800" b="1" i="1" dirty="0" err="1"/>
              <a:t>revistave</a:t>
            </a:r>
            <a:r>
              <a:rPr lang="en-US" sz="1800" b="1" i="1" dirty="0"/>
              <a:t> </a:t>
            </a:r>
            <a:r>
              <a:rPr lang="en-US" sz="1800" b="1" i="1" dirty="0" err="1"/>
              <a:t>dhe</a:t>
            </a:r>
            <a:r>
              <a:rPr lang="en-US" sz="1800" b="1" i="1" dirty="0"/>
              <a:t> </a:t>
            </a:r>
            <a:r>
              <a:rPr lang="en-US" sz="1800" b="1" i="1" dirty="0" err="1"/>
              <a:t>të</a:t>
            </a:r>
            <a:r>
              <a:rPr lang="en-US" sz="1800" b="1" i="1" dirty="0"/>
              <a:t> </a:t>
            </a:r>
            <a:r>
              <a:rPr lang="en-US" sz="1800" b="1" i="1" dirty="0" err="1" smtClean="0"/>
              <a:t>librave</a:t>
            </a:r>
            <a:r>
              <a:rPr lang="en-US" sz="1800" b="1" i="1" dirty="0"/>
              <a:t> </a:t>
            </a:r>
            <a:r>
              <a:rPr lang="en-US" sz="1800" b="1" i="1" dirty="0" err="1" smtClean="0"/>
              <a:t>etj</a:t>
            </a:r>
            <a:r>
              <a:rPr lang="en-US" sz="1800" b="1" i="1" dirty="0" smtClean="0"/>
              <a:t>. </a:t>
            </a:r>
            <a:endParaRPr lang="en-US" sz="18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b="1" dirty="0" smtClean="0"/>
              <a:t>1. NJOHURI </a:t>
            </a:r>
            <a:r>
              <a:rPr lang="en-US" sz="3200" b="1" dirty="0"/>
              <a:t>TË PËRGJITHESHME PËR </a:t>
            </a:r>
            <a:r>
              <a:rPr lang="en-US" sz="3200" b="1" dirty="0" smtClean="0"/>
              <a:t>GRAFIKËN INXHINIERIKE</a:t>
            </a:r>
            <a:endParaRPr lang="en-US" sz="3200" b="1" dirty="0"/>
          </a:p>
        </p:txBody>
      </p:sp>
      <p:sp>
        <p:nvSpPr>
          <p:cNvPr id="5123" name="Rectangle 3"/>
          <p:cNvSpPr>
            <a:spLocks noGrp="1" noChangeArrowheads="1"/>
          </p:cNvSpPr>
          <p:nvPr>
            <p:ph type="body" idx="1"/>
          </p:nvPr>
        </p:nvSpPr>
        <p:spPr>
          <a:xfrm>
            <a:off x="457200" y="1600200"/>
            <a:ext cx="8229600" cy="5068888"/>
          </a:xfrm>
        </p:spPr>
        <p:txBody>
          <a:bodyPr/>
          <a:lstStyle/>
          <a:p>
            <a:pPr>
              <a:lnSpc>
                <a:spcPct val="80000"/>
              </a:lnSpc>
              <a:buNone/>
            </a:pPr>
            <a:r>
              <a:rPr lang="en-US" sz="2400" i="1" dirty="0"/>
              <a:t> </a:t>
            </a:r>
            <a:r>
              <a:rPr lang="en-US" sz="2400" i="1" dirty="0" err="1"/>
              <a:t>Në</a:t>
            </a:r>
            <a:r>
              <a:rPr lang="en-US" sz="2400" i="1" dirty="0"/>
              <a:t> </a:t>
            </a:r>
            <a:r>
              <a:rPr lang="en-US" sz="2400" i="1" dirty="0" err="1"/>
              <a:t>grafikën</a:t>
            </a:r>
            <a:r>
              <a:rPr lang="en-US" sz="2400" i="1" dirty="0"/>
              <a:t> </a:t>
            </a:r>
            <a:r>
              <a:rPr lang="en-US" sz="2400" i="1" dirty="0" err="1"/>
              <a:t>teknike</a:t>
            </a:r>
            <a:r>
              <a:rPr lang="en-US" sz="2400" i="1" dirty="0"/>
              <a:t> </a:t>
            </a:r>
            <a:r>
              <a:rPr lang="en-US" sz="2400" i="1" dirty="0" err="1" smtClean="0"/>
              <a:t>hyn</a:t>
            </a:r>
            <a:r>
              <a:rPr lang="en-US" sz="2400" i="1" dirty="0" smtClean="0"/>
              <a:t>:</a:t>
            </a:r>
            <a:endParaRPr lang="en-US" sz="2400" i="1" dirty="0"/>
          </a:p>
          <a:p>
            <a:pPr>
              <a:lnSpc>
                <a:spcPct val="80000"/>
              </a:lnSpc>
              <a:buNone/>
            </a:pPr>
            <a:endParaRPr lang="en-US" sz="2400" i="1" dirty="0"/>
          </a:p>
          <a:p>
            <a:pPr>
              <a:lnSpc>
                <a:spcPct val="80000"/>
              </a:lnSpc>
              <a:buNone/>
            </a:pPr>
            <a:r>
              <a:rPr lang="en-US" sz="2400" dirty="0"/>
              <a:t>-</a:t>
            </a:r>
            <a:r>
              <a:rPr lang="en-US" sz="2400" i="1" dirty="0" err="1"/>
              <a:t>Vizatimi</a:t>
            </a:r>
            <a:r>
              <a:rPr lang="en-US" sz="2400" i="1" dirty="0"/>
              <a:t> </a:t>
            </a:r>
            <a:r>
              <a:rPr lang="en-US" sz="2400" i="1" dirty="0" err="1"/>
              <a:t>teknik</a:t>
            </a:r>
            <a:r>
              <a:rPr lang="en-US" sz="2400" i="1" dirty="0"/>
              <a:t> </a:t>
            </a:r>
          </a:p>
          <a:p>
            <a:pPr>
              <a:lnSpc>
                <a:spcPct val="80000"/>
              </a:lnSpc>
              <a:buNone/>
            </a:pPr>
            <a:r>
              <a:rPr lang="en-US" sz="2400" i="1" dirty="0"/>
              <a:t>-</a:t>
            </a:r>
            <a:r>
              <a:rPr lang="en-US" sz="2400" i="1" dirty="0" err="1"/>
              <a:t>Skica</a:t>
            </a:r>
            <a:r>
              <a:rPr lang="en-US" sz="2400" i="1" dirty="0"/>
              <a:t> </a:t>
            </a:r>
            <a:r>
              <a:rPr lang="en-US" sz="2400" i="1" dirty="0" err="1"/>
              <a:t>teknike</a:t>
            </a:r>
            <a:endParaRPr lang="en-US" sz="2400" i="1" dirty="0"/>
          </a:p>
          <a:p>
            <a:pPr>
              <a:lnSpc>
                <a:spcPct val="80000"/>
              </a:lnSpc>
              <a:buNone/>
            </a:pPr>
            <a:r>
              <a:rPr lang="en-US" sz="2400" i="1" dirty="0"/>
              <a:t>-</a:t>
            </a:r>
            <a:r>
              <a:rPr lang="en-US" sz="2400" i="1" dirty="0" err="1"/>
              <a:t>Vizatimi</a:t>
            </a:r>
            <a:r>
              <a:rPr lang="en-US" sz="2400" i="1" dirty="0"/>
              <a:t> </a:t>
            </a:r>
            <a:r>
              <a:rPr lang="en-US" sz="2400" i="1" dirty="0" err="1"/>
              <a:t>teknik</a:t>
            </a:r>
            <a:r>
              <a:rPr lang="en-US" sz="2400" i="1" dirty="0"/>
              <a:t> </a:t>
            </a:r>
            <a:r>
              <a:rPr lang="en-US" sz="2400" i="1" dirty="0" err="1" smtClean="0"/>
              <a:t>topografik</a:t>
            </a:r>
            <a:endParaRPr lang="en-US" sz="2400" i="1" dirty="0"/>
          </a:p>
          <a:p>
            <a:pPr>
              <a:lnSpc>
                <a:spcPct val="80000"/>
              </a:lnSpc>
              <a:buNone/>
            </a:pPr>
            <a:r>
              <a:rPr lang="en-US" sz="2400" i="1" dirty="0"/>
              <a:t>-</a:t>
            </a:r>
            <a:r>
              <a:rPr lang="en-US" sz="2400" i="1" dirty="0" err="1"/>
              <a:t>Vizatimi</a:t>
            </a:r>
            <a:r>
              <a:rPr lang="en-US" sz="2400" i="1" dirty="0"/>
              <a:t> </a:t>
            </a:r>
            <a:r>
              <a:rPr lang="en-US" sz="2400" i="1" dirty="0" err="1"/>
              <a:t>teknik</a:t>
            </a:r>
            <a:r>
              <a:rPr lang="en-US" sz="2400" i="1" dirty="0"/>
              <a:t> </a:t>
            </a:r>
            <a:r>
              <a:rPr lang="en-US" sz="2400" i="1" dirty="0" err="1"/>
              <a:t>hartografik</a:t>
            </a:r>
            <a:endParaRPr lang="en-US" sz="2400" i="1" dirty="0"/>
          </a:p>
          <a:p>
            <a:pPr>
              <a:lnSpc>
                <a:spcPct val="80000"/>
              </a:lnSpc>
              <a:buNone/>
            </a:pPr>
            <a:r>
              <a:rPr lang="en-US" sz="2400" i="1" dirty="0"/>
              <a:t>-</a:t>
            </a:r>
            <a:r>
              <a:rPr lang="en-US" sz="2400" i="1" dirty="0" err="1"/>
              <a:t>Vizatimi</a:t>
            </a:r>
            <a:r>
              <a:rPr lang="en-US" sz="2400" i="1" dirty="0"/>
              <a:t> </a:t>
            </a:r>
            <a:r>
              <a:rPr lang="en-US" sz="2400" i="1" dirty="0" err="1"/>
              <a:t>i</a:t>
            </a:r>
            <a:r>
              <a:rPr lang="en-US" sz="2400" i="1" dirty="0"/>
              <a:t> </a:t>
            </a:r>
            <a:r>
              <a:rPr lang="en-US" sz="2400" i="1" dirty="0" err="1"/>
              <a:t>prodhimit</a:t>
            </a:r>
            <a:r>
              <a:rPr lang="en-US" sz="2400" i="1" dirty="0"/>
              <a:t> </a:t>
            </a:r>
            <a:r>
              <a:rPr lang="en-US" sz="2400" i="1" dirty="0" err="1" smtClean="0"/>
              <a:t>të</a:t>
            </a:r>
            <a:r>
              <a:rPr lang="en-US" sz="2400" i="1" dirty="0" smtClean="0"/>
              <a:t> </a:t>
            </a:r>
            <a:r>
              <a:rPr lang="en-US" sz="2400" i="1" dirty="0" err="1"/>
              <a:t>sendeve</a:t>
            </a:r>
            <a:r>
              <a:rPr lang="en-US" sz="2400" i="1" dirty="0"/>
              <a:t> </a:t>
            </a:r>
            <a:r>
              <a:rPr lang="en-US" sz="2400" i="1" dirty="0" err="1"/>
              <a:t>të</a:t>
            </a:r>
            <a:r>
              <a:rPr lang="en-US" sz="2400" i="1" dirty="0"/>
              <a:t> </a:t>
            </a:r>
            <a:r>
              <a:rPr lang="en-US" sz="2400" i="1" dirty="0" err="1" smtClean="0"/>
              <a:t>ndryshme</a:t>
            </a:r>
            <a:r>
              <a:rPr lang="en-US" sz="2400" i="1" dirty="0" smtClean="0"/>
              <a:t>.</a:t>
            </a:r>
            <a:endParaRPr lang="en-US" sz="2400" i="1" dirty="0"/>
          </a:p>
          <a:p>
            <a:pPr>
              <a:lnSpc>
                <a:spcPct val="80000"/>
              </a:lnSpc>
              <a:buNone/>
            </a:pPr>
            <a:endParaRPr lang="en-US" sz="2400" dirty="0"/>
          </a:p>
          <a:p>
            <a:pPr>
              <a:lnSpc>
                <a:spcPct val="80000"/>
              </a:lnSpc>
              <a:buNone/>
            </a:pPr>
            <a:r>
              <a:rPr lang="en-US" sz="2400" i="1" dirty="0" err="1"/>
              <a:t>Sipas</a:t>
            </a:r>
            <a:r>
              <a:rPr lang="en-US" sz="2400" i="1" dirty="0"/>
              <a:t> </a:t>
            </a:r>
            <a:r>
              <a:rPr lang="en-US" sz="2400" i="1" dirty="0" err="1"/>
              <a:t>degëve</a:t>
            </a:r>
            <a:r>
              <a:rPr lang="en-US" sz="2400" i="1" dirty="0"/>
              <a:t> </a:t>
            </a:r>
            <a:r>
              <a:rPr lang="en-US" sz="2400" i="1" dirty="0" err="1"/>
              <a:t>të</a:t>
            </a:r>
            <a:r>
              <a:rPr lang="en-US" sz="2400" i="1" dirty="0"/>
              <a:t> </a:t>
            </a:r>
            <a:r>
              <a:rPr lang="en-US" sz="2400" i="1" dirty="0" err="1"/>
              <a:t>ekonomisë</a:t>
            </a:r>
            <a:r>
              <a:rPr lang="en-US" sz="2400" i="1" dirty="0"/>
              <a:t> </a:t>
            </a:r>
            <a:r>
              <a:rPr lang="en-US" sz="2400" i="1" dirty="0" err="1"/>
              <a:t>ku</a:t>
            </a:r>
            <a:r>
              <a:rPr lang="en-US" sz="2400" i="1" dirty="0"/>
              <a:t> </a:t>
            </a:r>
            <a:r>
              <a:rPr lang="en-US" sz="2400" i="1" dirty="0" err="1"/>
              <a:t>përdoren</a:t>
            </a:r>
            <a:r>
              <a:rPr lang="en-US" sz="2400" i="1" dirty="0"/>
              <a:t>, </a:t>
            </a:r>
            <a:r>
              <a:rPr lang="en-US" sz="2400" i="1" dirty="0" err="1"/>
              <a:t>vizatimet</a:t>
            </a:r>
            <a:r>
              <a:rPr lang="en-US" sz="2400" i="1" dirty="0"/>
              <a:t> </a:t>
            </a:r>
            <a:r>
              <a:rPr lang="en-US" sz="2400" i="1" dirty="0" err="1"/>
              <a:t>teknike</a:t>
            </a:r>
            <a:r>
              <a:rPr lang="en-US" sz="2400" i="1" dirty="0"/>
              <a:t> </a:t>
            </a:r>
            <a:r>
              <a:rPr lang="en-US" sz="2400" i="1" dirty="0" err="1"/>
              <a:t>marrin</a:t>
            </a:r>
            <a:r>
              <a:rPr lang="en-US" sz="2400" i="1" dirty="0"/>
              <a:t> </a:t>
            </a:r>
            <a:r>
              <a:rPr lang="en-US" sz="2400" i="1" dirty="0" err="1"/>
              <a:t>edhe</a:t>
            </a:r>
            <a:r>
              <a:rPr lang="en-US" sz="2400" i="1" dirty="0"/>
              <a:t> </a:t>
            </a:r>
            <a:r>
              <a:rPr lang="en-US" sz="2400" i="1" dirty="0" err="1"/>
              <a:t>emrin</a:t>
            </a:r>
            <a:r>
              <a:rPr lang="en-US" sz="2400" i="1" dirty="0"/>
              <a:t> </a:t>
            </a:r>
            <a:r>
              <a:rPr lang="en-US" sz="2400" i="1" dirty="0" err="1"/>
              <a:t>përkatës</a:t>
            </a:r>
            <a:r>
              <a:rPr lang="en-US" sz="2400" i="1" dirty="0"/>
              <a:t> </a:t>
            </a:r>
            <a:r>
              <a:rPr lang="en-US" sz="2400" i="1" dirty="0" err="1"/>
              <a:t>dhe</a:t>
            </a:r>
            <a:r>
              <a:rPr lang="en-US" sz="2400" i="1" dirty="0"/>
              <a:t> </a:t>
            </a:r>
            <a:r>
              <a:rPr lang="en-US" sz="2400" i="1" dirty="0" err="1"/>
              <a:t>mund</a:t>
            </a:r>
            <a:r>
              <a:rPr lang="en-US" sz="2400" i="1" dirty="0"/>
              <a:t> </a:t>
            </a:r>
            <a:r>
              <a:rPr lang="en-US" sz="2400" i="1" dirty="0" err="1" smtClean="0"/>
              <a:t>të</a:t>
            </a:r>
            <a:r>
              <a:rPr lang="en-US" sz="2400" i="1" dirty="0" smtClean="0"/>
              <a:t> </a:t>
            </a:r>
            <a:r>
              <a:rPr lang="en-US" sz="2400" i="1" dirty="0" err="1"/>
              <a:t>jenë</a:t>
            </a:r>
            <a:r>
              <a:rPr lang="en-US" sz="2400" i="1" dirty="0"/>
              <a:t>:</a:t>
            </a:r>
          </a:p>
          <a:p>
            <a:pPr>
              <a:lnSpc>
                <a:spcPct val="80000"/>
              </a:lnSpc>
              <a:buNone/>
            </a:pPr>
            <a:endParaRPr lang="en-US" sz="2400" i="1" dirty="0"/>
          </a:p>
          <a:p>
            <a:pPr>
              <a:lnSpc>
                <a:spcPct val="80000"/>
              </a:lnSpc>
              <a:buNone/>
            </a:pPr>
            <a:r>
              <a:rPr lang="en-US" sz="2400" dirty="0"/>
              <a:t>-</a:t>
            </a:r>
            <a:r>
              <a:rPr lang="en-US" sz="2400" i="1" dirty="0" err="1"/>
              <a:t>Vizatime</a:t>
            </a:r>
            <a:r>
              <a:rPr lang="en-US" sz="2400" i="1" dirty="0"/>
              <a:t> </a:t>
            </a:r>
            <a:r>
              <a:rPr lang="en-US" sz="2400" i="1" dirty="0" err="1"/>
              <a:t>teknike</a:t>
            </a:r>
            <a:r>
              <a:rPr lang="en-US" sz="2400" i="1" dirty="0"/>
              <a:t> </a:t>
            </a:r>
            <a:r>
              <a:rPr lang="en-US" sz="2400" i="1" dirty="0" err="1"/>
              <a:t>mekanike</a:t>
            </a:r>
            <a:endParaRPr lang="en-US" sz="2400" i="1" dirty="0"/>
          </a:p>
          <a:p>
            <a:pPr>
              <a:lnSpc>
                <a:spcPct val="80000"/>
              </a:lnSpc>
              <a:buNone/>
            </a:pPr>
            <a:r>
              <a:rPr lang="en-US" sz="2400" i="1" dirty="0"/>
              <a:t>-</a:t>
            </a:r>
            <a:r>
              <a:rPr lang="en-US" sz="2400" i="1" dirty="0" err="1"/>
              <a:t>Vizatime</a:t>
            </a:r>
            <a:r>
              <a:rPr lang="en-US" sz="2400" i="1" dirty="0"/>
              <a:t> </a:t>
            </a:r>
            <a:r>
              <a:rPr lang="en-US" sz="2400" i="1" dirty="0" err="1"/>
              <a:t>teknike</a:t>
            </a:r>
            <a:r>
              <a:rPr lang="en-US" sz="2400" i="1" dirty="0"/>
              <a:t> </a:t>
            </a:r>
            <a:r>
              <a:rPr lang="en-US" sz="2400" i="1" dirty="0" err="1"/>
              <a:t>të</a:t>
            </a:r>
            <a:r>
              <a:rPr lang="en-US" sz="2400" i="1" dirty="0"/>
              <a:t> </a:t>
            </a:r>
            <a:r>
              <a:rPr lang="en-US" sz="2400" i="1" dirty="0" err="1"/>
              <a:t>ndërtimit</a:t>
            </a:r>
            <a:endParaRPr lang="en-US" sz="2400" i="1" dirty="0"/>
          </a:p>
          <a:p>
            <a:pPr>
              <a:lnSpc>
                <a:spcPct val="80000"/>
              </a:lnSpc>
              <a:buNone/>
            </a:pPr>
            <a:r>
              <a:rPr lang="en-US" sz="2400" i="1" dirty="0"/>
              <a:t>-</a:t>
            </a:r>
            <a:r>
              <a:rPr lang="en-US" sz="2400" i="1" dirty="0" err="1"/>
              <a:t>Hartat</a:t>
            </a:r>
            <a:r>
              <a:rPr lang="en-US" sz="2400" i="1" dirty="0"/>
              <a:t> </a:t>
            </a:r>
            <a:r>
              <a:rPr lang="en-US" sz="2400" i="1" dirty="0" err="1"/>
              <a:t>gjeografike</a:t>
            </a:r>
            <a:r>
              <a:rPr lang="en-US" sz="2400" i="1" dirty="0"/>
              <a:t> </a:t>
            </a:r>
            <a:r>
              <a:rPr lang="en-US" sz="2400" i="1" dirty="0" err="1"/>
              <a:t>dhe</a:t>
            </a:r>
            <a:r>
              <a:rPr lang="en-US" sz="2400" i="1" dirty="0"/>
              <a:t> </a:t>
            </a:r>
            <a:r>
              <a:rPr lang="en-US" sz="2400" i="1" dirty="0" err="1" smtClean="0"/>
              <a:t>topografike</a:t>
            </a:r>
            <a:r>
              <a:rPr lang="en-US" sz="2400" i="1" dirty="0" smtClean="0"/>
              <a:t>. </a:t>
            </a:r>
            <a:endParaRPr lang="en-US" sz="24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200" b="1" dirty="0" smtClean="0"/>
              <a:t>1. NJOHURI </a:t>
            </a:r>
            <a:r>
              <a:rPr lang="en-US" sz="3200" b="1" dirty="0"/>
              <a:t>TË </a:t>
            </a:r>
            <a:r>
              <a:rPr lang="en-US" sz="3200" b="1" dirty="0" smtClean="0"/>
              <a:t>PËRGJITHSHME </a:t>
            </a:r>
            <a:r>
              <a:rPr lang="en-US" sz="3200" b="1" dirty="0"/>
              <a:t>PËR </a:t>
            </a:r>
            <a:r>
              <a:rPr lang="en-US" sz="3200" b="1" dirty="0" smtClean="0"/>
              <a:t>GRAFIKËN INXHINIERIKE</a:t>
            </a:r>
            <a:endParaRPr lang="en-US" sz="3200" b="1" dirty="0"/>
          </a:p>
        </p:txBody>
      </p:sp>
      <p:sp>
        <p:nvSpPr>
          <p:cNvPr id="6147" name="Rectangle 3"/>
          <p:cNvSpPr>
            <a:spLocks noGrp="1" noChangeArrowheads="1"/>
          </p:cNvSpPr>
          <p:nvPr>
            <p:ph type="body" idx="1"/>
          </p:nvPr>
        </p:nvSpPr>
        <p:spPr>
          <a:xfrm>
            <a:off x="323528" y="1600200"/>
            <a:ext cx="8363272" cy="4525963"/>
          </a:xfrm>
        </p:spPr>
        <p:txBody>
          <a:bodyPr/>
          <a:lstStyle/>
          <a:p>
            <a:pPr>
              <a:lnSpc>
                <a:spcPct val="80000"/>
              </a:lnSpc>
            </a:pPr>
            <a:r>
              <a:rPr lang="en-US" sz="2400" dirty="0" err="1"/>
              <a:t>Vizatimet</a:t>
            </a:r>
            <a:r>
              <a:rPr lang="en-US" sz="2400" dirty="0"/>
              <a:t> </a:t>
            </a:r>
            <a:r>
              <a:rPr lang="en-US" sz="2400" dirty="0" err="1"/>
              <a:t>teknike</a:t>
            </a:r>
            <a:r>
              <a:rPr lang="en-US" sz="2400" dirty="0"/>
              <a:t> </a:t>
            </a:r>
            <a:r>
              <a:rPr lang="en-US" sz="2400" dirty="0" err="1"/>
              <a:t>mekanike</a:t>
            </a:r>
            <a:r>
              <a:rPr lang="en-US" sz="2400" dirty="0"/>
              <a:t>, </a:t>
            </a:r>
            <a:r>
              <a:rPr lang="en-US" sz="2400" dirty="0" err="1"/>
              <a:t>shërbejnë</a:t>
            </a:r>
            <a:r>
              <a:rPr lang="en-US" sz="2400" dirty="0"/>
              <a:t> </a:t>
            </a:r>
            <a:r>
              <a:rPr lang="en-US" sz="2400" dirty="0" err="1"/>
              <a:t>për</a:t>
            </a:r>
            <a:r>
              <a:rPr lang="en-US" sz="2400" dirty="0"/>
              <a:t> </a:t>
            </a:r>
            <a:r>
              <a:rPr lang="en-US" sz="2400" dirty="0" err="1"/>
              <a:t>prodhimin</a:t>
            </a:r>
            <a:r>
              <a:rPr lang="en-US" sz="2400" dirty="0"/>
              <a:t> e </a:t>
            </a:r>
            <a:r>
              <a:rPr lang="en-US" sz="2400" dirty="0" err="1" smtClean="0"/>
              <a:t>detaleve</a:t>
            </a:r>
            <a:r>
              <a:rPr lang="en-US" sz="2400" dirty="0"/>
              <a:t>, </a:t>
            </a:r>
            <a:r>
              <a:rPr lang="en-US" sz="2400" dirty="0" err="1"/>
              <a:t>montimin</a:t>
            </a:r>
            <a:r>
              <a:rPr lang="en-US" sz="2400" dirty="0"/>
              <a:t> e </a:t>
            </a:r>
            <a:r>
              <a:rPr lang="en-US" sz="2400" dirty="0" err="1" smtClean="0"/>
              <a:t>nyjeve</a:t>
            </a:r>
            <a:r>
              <a:rPr lang="en-US" sz="2400" dirty="0" smtClean="0"/>
              <a:t>, </a:t>
            </a:r>
            <a:r>
              <a:rPr lang="en-US" sz="2400" dirty="0" err="1"/>
              <a:t>linjave</a:t>
            </a:r>
            <a:r>
              <a:rPr lang="en-US" sz="2400" dirty="0"/>
              <a:t> </a:t>
            </a:r>
            <a:r>
              <a:rPr lang="en-US" sz="2400" dirty="0" err="1"/>
              <a:t>teknologjike</a:t>
            </a:r>
            <a:r>
              <a:rPr lang="en-US" sz="2400" dirty="0"/>
              <a:t>, </a:t>
            </a:r>
            <a:r>
              <a:rPr lang="en-US" sz="2400" dirty="0" err="1"/>
              <a:t>makinave</a:t>
            </a:r>
            <a:r>
              <a:rPr lang="en-US" sz="2400" dirty="0"/>
              <a:t> </a:t>
            </a:r>
            <a:r>
              <a:rPr lang="en-US" sz="2400" dirty="0" err="1"/>
              <a:t>komplekse</a:t>
            </a:r>
            <a:r>
              <a:rPr lang="en-US" sz="2400" dirty="0"/>
              <a:t> </a:t>
            </a:r>
            <a:r>
              <a:rPr lang="en-US" sz="2400" dirty="0" err="1"/>
              <a:t>etj</a:t>
            </a:r>
            <a:r>
              <a:rPr lang="en-US" sz="2400" dirty="0"/>
              <a:t>.</a:t>
            </a:r>
          </a:p>
          <a:p>
            <a:pPr>
              <a:lnSpc>
                <a:spcPct val="80000"/>
              </a:lnSpc>
            </a:pPr>
            <a:r>
              <a:rPr lang="en-US" sz="2400" dirty="0" err="1"/>
              <a:t>Vizatimet</a:t>
            </a:r>
            <a:r>
              <a:rPr lang="en-US" sz="2400" dirty="0"/>
              <a:t> </a:t>
            </a:r>
            <a:r>
              <a:rPr lang="en-US" sz="2400" dirty="0" err="1"/>
              <a:t>teknike</a:t>
            </a:r>
            <a:r>
              <a:rPr lang="en-US" sz="2400" dirty="0"/>
              <a:t> </a:t>
            </a:r>
            <a:r>
              <a:rPr lang="en-US" sz="2400" dirty="0" err="1"/>
              <a:t>të</a:t>
            </a:r>
            <a:r>
              <a:rPr lang="en-US" sz="2400" dirty="0"/>
              <a:t> </a:t>
            </a:r>
            <a:r>
              <a:rPr lang="en-US" sz="2400" dirty="0" err="1"/>
              <a:t>ndërtimit</a:t>
            </a:r>
            <a:r>
              <a:rPr lang="en-US" sz="2400" dirty="0"/>
              <a:t> </a:t>
            </a:r>
            <a:r>
              <a:rPr lang="en-US" sz="2400" dirty="0" err="1"/>
              <a:t>shërbejnë</a:t>
            </a:r>
            <a:r>
              <a:rPr lang="en-US" sz="2400" dirty="0"/>
              <a:t> </a:t>
            </a:r>
            <a:r>
              <a:rPr lang="en-US" sz="2400" dirty="0" err="1"/>
              <a:t>për</a:t>
            </a:r>
            <a:r>
              <a:rPr lang="en-US" sz="2400" dirty="0"/>
              <a:t> </a:t>
            </a:r>
            <a:r>
              <a:rPr lang="en-US" sz="2400" dirty="0" err="1" smtClean="0"/>
              <a:t>ndërtimin</a:t>
            </a:r>
            <a:r>
              <a:rPr lang="en-US" sz="2400" dirty="0" smtClean="0"/>
              <a:t> </a:t>
            </a:r>
            <a:r>
              <a:rPr lang="en-US" sz="2400" dirty="0"/>
              <a:t>e </a:t>
            </a:r>
            <a:r>
              <a:rPr lang="en-US" sz="2400" dirty="0" err="1"/>
              <a:t>fabrikave</a:t>
            </a:r>
            <a:r>
              <a:rPr lang="en-US" sz="2400" dirty="0"/>
              <a:t>, </a:t>
            </a:r>
            <a:r>
              <a:rPr lang="en-US" sz="2400" dirty="0" err="1"/>
              <a:t>banesave</a:t>
            </a:r>
            <a:r>
              <a:rPr lang="en-US" sz="2400" dirty="0"/>
              <a:t>, </a:t>
            </a:r>
            <a:r>
              <a:rPr lang="en-US" sz="2400" dirty="0" err="1" smtClean="0"/>
              <a:t>shkollave</a:t>
            </a:r>
            <a:r>
              <a:rPr lang="en-US" sz="2400" dirty="0" smtClean="0"/>
              <a:t>, </a:t>
            </a:r>
            <a:r>
              <a:rPr lang="en-US" sz="2400" dirty="0" err="1" smtClean="0"/>
              <a:t>teatrove</a:t>
            </a:r>
            <a:r>
              <a:rPr lang="en-US" sz="2400" dirty="0" smtClean="0"/>
              <a:t>, </a:t>
            </a:r>
            <a:r>
              <a:rPr lang="en-US" sz="2400" dirty="0" err="1" smtClean="0"/>
              <a:t>ndërtimet</a:t>
            </a:r>
            <a:r>
              <a:rPr lang="en-US" sz="2400" dirty="0" smtClean="0"/>
              <a:t> </a:t>
            </a:r>
            <a:r>
              <a:rPr lang="en-US" sz="2400" dirty="0" err="1"/>
              <a:t>ujore</a:t>
            </a:r>
            <a:r>
              <a:rPr lang="en-US" sz="2400" dirty="0"/>
              <a:t> (</a:t>
            </a:r>
            <a:r>
              <a:rPr lang="en-US" sz="2400" dirty="0" err="1"/>
              <a:t>hidromekanike</a:t>
            </a:r>
            <a:r>
              <a:rPr lang="en-US" sz="2400" dirty="0" smtClean="0"/>
              <a:t>), </a:t>
            </a:r>
            <a:r>
              <a:rPr lang="en-US" sz="2400" dirty="0" err="1"/>
              <a:t>vizatimet</a:t>
            </a:r>
            <a:r>
              <a:rPr lang="en-US" sz="2400" dirty="0"/>
              <a:t> e </a:t>
            </a:r>
            <a:r>
              <a:rPr lang="en-US" sz="2400" dirty="0" err="1" smtClean="0"/>
              <a:t>ndërtimeve</a:t>
            </a:r>
            <a:r>
              <a:rPr lang="en-US" sz="2400" dirty="0" smtClean="0"/>
              <a:t> </a:t>
            </a:r>
            <a:r>
              <a:rPr lang="en-US" sz="2400" dirty="0" err="1" smtClean="0"/>
              <a:t>të</a:t>
            </a:r>
            <a:r>
              <a:rPr lang="en-US" sz="2400" dirty="0" smtClean="0"/>
              <a:t> </a:t>
            </a:r>
            <a:r>
              <a:rPr lang="en-US" sz="2400" dirty="0" err="1" smtClean="0"/>
              <a:t>komunikacionit</a:t>
            </a:r>
            <a:r>
              <a:rPr lang="en-US" sz="2400" dirty="0"/>
              <a:t>, </a:t>
            </a:r>
            <a:r>
              <a:rPr lang="en-US" sz="2400" dirty="0" err="1"/>
              <a:t>vizatimet</a:t>
            </a:r>
            <a:r>
              <a:rPr lang="en-US" sz="2400" dirty="0"/>
              <a:t> e </a:t>
            </a:r>
            <a:r>
              <a:rPr lang="en-US" sz="2400" dirty="0" err="1" smtClean="0"/>
              <a:t>ndërtimeve</a:t>
            </a:r>
            <a:r>
              <a:rPr lang="en-US" sz="2400" dirty="0" smtClean="0"/>
              <a:t> </a:t>
            </a:r>
            <a:r>
              <a:rPr lang="en-US" sz="2400" dirty="0" err="1"/>
              <a:t>ushtarake</a:t>
            </a:r>
            <a:r>
              <a:rPr lang="en-US" sz="2400" dirty="0"/>
              <a:t> </a:t>
            </a:r>
            <a:r>
              <a:rPr lang="en-US" sz="2400" dirty="0" err="1"/>
              <a:t>etj</a:t>
            </a:r>
            <a:r>
              <a:rPr lang="en-US" sz="2400" dirty="0"/>
              <a:t>.</a:t>
            </a:r>
          </a:p>
          <a:p>
            <a:pPr>
              <a:lnSpc>
                <a:spcPct val="80000"/>
              </a:lnSpc>
            </a:pPr>
            <a:r>
              <a:rPr lang="en-US" sz="2400" dirty="0" err="1"/>
              <a:t>Hartat</a:t>
            </a:r>
            <a:r>
              <a:rPr lang="en-US" sz="2400" dirty="0"/>
              <a:t> </a:t>
            </a:r>
            <a:r>
              <a:rPr lang="en-US" sz="2400" dirty="0" err="1"/>
              <a:t>gjeografike</a:t>
            </a:r>
            <a:r>
              <a:rPr lang="en-US" sz="2400" dirty="0"/>
              <a:t> </a:t>
            </a:r>
            <a:r>
              <a:rPr lang="en-US" sz="2400" dirty="0" err="1"/>
              <a:t>paraqesin</a:t>
            </a:r>
            <a:r>
              <a:rPr lang="en-US" sz="2400" dirty="0"/>
              <a:t> </a:t>
            </a:r>
            <a:r>
              <a:rPr lang="en-US" sz="2400" dirty="0" err="1"/>
              <a:t>një</a:t>
            </a:r>
            <a:r>
              <a:rPr lang="en-US" sz="2400" dirty="0"/>
              <a:t> </a:t>
            </a:r>
            <a:r>
              <a:rPr lang="en-US" sz="2400" dirty="0" err="1"/>
              <a:t>sipërfaqe</a:t>
            </a:r>
            <a:r>
              <a:rPr lang="en-US" sz="2400" dirty="0"/>
              <a:t> </a:t>
            </a:r>
            <a:r>
              <a:rPr lang="en-US" sz="2400" dirty="0" err="1"/>
              <a:t>të</a:t>
            </a:r>
            <a:r>
              <a:rPr lang="en-US" sz="2400" dirty="0"/>
              <a:t> </a:t>
            </a:r>
            <a:r>
              <a:rPr lang="en-US" sz="2400" dirty="0" err="1"/>
              <a:t>madhe</a:t>
            </a:r>
            <a:r>
              <a:rPr lang="en-US" sz="2400" dirty="0"/>
              <a:t> </a:t>
            </a:r>
            <a:r>
              <a:rPr lang="en-US" sz="2400" dirty="0" err="1"/>
              <a:t>të</a:t>
            </a:r>
            <a:r>
              <a:rPr lang="en-US" sz="2400" dirty="0"/>
              <a:t> </a:t>
            </a:r>
            <a:r>
              <a:rPr lang="en-US" sz="2400" dirty="0" err="1" smtClean="0"/>
              <a:t>tokës</a:t>
            </a:r>
            <a:r>
              <a:rPr lang="en-US" sz="2400" dirty="0" smtClean="0"/>
              <a:t>.</a:t>
            </a:r>
            <a:endParaRPr lang="en-US" sz="2400" dirty="0"/>
          </a:p>
          <a:p>
            <a:pPr>
              <a:lnSpc>
                <a:spcPct val="80000"/>
              </a:lnSpc>
            </a:pPr>
            <a:r>
              <a:rPr lang="en-US" sz="2400" dirty="0" err="1"/>
              <a:t>Hartat</a:t>
            </a:r>
            <a:r>
              <a:rPr lang="en-US" sz="2400" dirty="0"/>
              <a:t> </a:t>
            </a:r>
            <a:r>
              <a:rPr lang="en-US" sz="2400" dirty="0" err="1"/>
              <a:t>topografike</a:t>
            </a:r>
            <a:r>
              <a:rPr lang="en-US" sz="2400" dirty="0"/>
              <a:t> </a:t>
            </a:r>
            <a:r>
              <a:rPr lang="en-US" sz="2400" dirty="0" err="1"/>
              <a:t>paraqesin</a:t>
            </a:r>
            <a:r>
              <a:rPr lang="en-US" sz="2400" dirty="0"/>
              <a:t> </a:t>
            </a:r>
            <a:r>
              <a:rPr lang="en-US" sz="2400" dirty="0" err="1"/>
              <a:t>një</a:t>
            </a:r>
            <a:r>
              <a:rPr lang="en-US" sz="2400" dirty="0"/>
              <a:t> </a:t>
            </a:r>
            <a:r>
              <a:rPr lang="en-US" sz="2400" dirty="0" err="1"/>
              <a:t>pjesë</a:t>
            </a:r>
            <a:r>
              <a:rPr lang="en-US" sz="2400" dirty="0"/>
              <a:t> </a:t>
            </a:r>
            <a:r>
              <a:rPr lang="en-US" sz="2400" dirty="0" err="1"/>
              <a:t>të</a:t>
            </a:r>
            <a:r>
              <a:rPr lang="en-US" sz="2400" dirty="0"/>
              <a:t> </a:t>
            </a:r>
            <a:r>
              <a:rPr lang="en-US" sz="2400" dirty="0" err="1"/>
              <a:t>vogël</a:t>
            </a:r>
            <a:r>
              <a:rPr lang="en-US" sz="2400" dirty="0"/>
              <a:t> </a:t>
            </a:r>
            <a:r>
              <a:rPr lang="en-US" sz="2400" dirty="0" err="1"/>
              <a:t>të</a:t>
            </a:r>
            <a:r>
              <a:rPr lang="en-US" sz="2400" dirty="0"/>
              <a:t> </a:t>
            </a:r>
            <a:r>
              <a:rPr lang="en-US" sz="2400" dirty="0" err="1" smtClean="0"/>
              <a:t>siparfaqes</a:t>
            </a:r>
            <a:r>
              <a:rPr lang="en-US" sz="2400" dirty="0" smtClean="0"/>
              <a:t> </a:t>
            </a:r>
            <a:r>
              <a:rPr lang="en-US" sz="2400" dirty="0" err="1"/>
              <a:t>së</a:t>
            </a:r>
            <a:r>
              <a:rPr lang="en-US" sz="2400" dirty="0"/>
              <a:t> </a:t>
            </a:r>
            <a:r>
              <a:rPr lang="en-US" sz="2400" dirty="0" err="1" smtClean="0"/>
              <a:t>tokës</a:t>
            </a:r>
            <a:r>
              <a:rPr lang="en-US" sz="2400" dirty="0" smtClean="0"/>
              <a:t>.</a:t>
            </a:r>
            <a:endParaRPr lang="it-IT" sz="2400" dirty="0"/>
          </a:p>
          <a:p>
            <a:pPr>
              <a:lnSpc>
                <a:spcPct val="80000"/>
              </a:lnSpc>
            </a:pPr>
            <a:r>
              <a:rPr lang="it-IT" sz="2400" dirty="0"/>
              <a:t>Për realizimin e këtyre vizatimeve përdoren pajisjet e </a:t>
            </a:r>
            <a:r>
              <a:rPr lang="it-IT" sz="2400" dirty="0" smtClean="0"/>
              <a:t>posaçme </a:t>
            </a:r>
            <a:r>
              <a:rPr lang="it-IT" sz="2400" dirty="0"/>
              <a:t>dhe letra e </a:t>
            </a:r>
            <a:r>
              <a:rPr lang="it-IT" sz="2400" dirty="0" smtClean="0"/>
              <a:t>posaçme</a:t>
            </a:r>
            <a:r>
              <a:rPr lang="it-IT" sz="2400" dirty="0"/>
              <a:t>.</a:t>
            </a:r>
            <a:r>
              <a:rPr lang="en-US" sz="2400" dirty="0"/>
              <a: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187</TotalTime>
  <Words>920</Words>
  <Application>Microsoft Office PowerPoint</Application>
  <PresentationFormat>On-screen Show (4:3)</PresentationFormat>
  <Paragraphs>117</Paragraphs>
  <Slides>20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Default Design</vt:lpstr>
      <vt:lpstr>PowerPoint Presentation</vt:lpstr>
      <vt:lpstr>PowerPoint Presentation</vt:lpstr>
      <vt:lpstr>KAPITULLI  I </vt:lpstr>
      <vt:lpstr>GRAFIKA INXHINIERIKE</vt:lpstr>
      <vt:lpstr>GRAFIKA INXHINIERIKE</vt:lpstr>
      <vt:lpstr>Metodologjia e mësimëdhënies dhe kalueshmeria e lëndës</vt:lpstr>
      <vt:lpstr>1. NJOHURI TË PËRGJITHSHME PËR GRAFIKËN INXHINIERIKE</vt:lpstr>
      <vt:lpstr>1. NJOHURI TË PËRGJITHESHME PËR GRAFIKËN INXHINIERIKE</vt:lpstr>
      <vt:lpstr>1. NJOHURI TË PËRGJITHSHME PËR GRAFIKËN INXHINIERIKE</vt:lpstr>
      <vt:lpstr>1.NJOHURI TË PËRGJITHSHME PËR GRAFIKËN INXHINIERIKE</vt:lpstr>
      <vt:lpstr>1.2. KUSHTET PËR REALIZIMIN E SUKSESSHËM TË NJË VIZATIMI TEKNIK </vt:lpstr>
      <vt:lpstr>1.2. KUSHTET PËR REALIZIMIN E SUKSESSHËM TË NJË VIZATIMI TEKNIK</vt:lpstr>
      <vt:lpstr>1.2.3. VIZATIMI ME KOMPJUTER (CAD)  </vt:lpstr>
      <vt:lpstr>1.2.3. VIZATIMI ME KOMPJUTER (CAD)</vt:lpstr>
      <vt:lpstr>1.3. PAJISJET PËR  VIZATIM </vt:lpstr>
      <vt:lpstr>1.3. PAJISJET PËR  VIZATIM</vt:lpstr>
      <vt:lpstr>1.3. PAJISJET PËR  VIZATIM</vt:lpstr>
      <vt:lpstr>1.3. PAJISJET PËR  VIZATIM</vt:lpstr>
      <vt:lpstr>1.3. PAJISJET PËR  VIZATIM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97</cp:revision>
  <dcterms:created xsi:type="dcterms:W3CDTF">2010-10-17T19:59:02Z</dcterms:created>
  <dcterms:modified xsi:type="dcterms:W3CDTF">2020-11-01T20:20:24Z</dcterms:modified>
</cp:coreProperties>
</file>