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7016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1828800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r>
              <a:rPr lang="en-US" sz="2400" dirty="0" err="1"/>
              <a:t>Lënda</a:t>
            </a:r>
            <a:r>
              <a:rPr lang="en-US" sz="2400" dirty="0"/>
              <a:t>: </a:t>
            </a:r>
            <a:r>
              <a:rPr lang="en-US" sz="2800" dirty="0" smtClean="0"/>
              <a:t>DINAMIKA E MAKINAVE</a:t>
            </a:r>
            <a:endParaRPr lang="en-US" sz="28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16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lvl="0" algn="ctr"/>
            <a:r>
              <a:rPr lang="de-DE" sz="3200" b="1" dirty="0" smtClean="0"/>
              <a:t>METODA E LLOGARITJES SË VOLANTIT</a:t>
            </a:r>
          </a:p>
          <a:p>
            <a:pPr lvl="0" algn="ctr">
              <a:buFontTx/>
              <a:buChar char="-"/>
            </a:pPr>
            <a:r>
              <a:rPr lang="de-DE" sz="3200" b="1" dirty="0" smtClean="0"/>
              <a:t> METODA E WITTENBAUERIT</a:t>
            </a:r>
          </a:p>
          <a:p>
            <a:pPr lvl="0" algn="ctr">
              <a:buFontTx/>
              <a:buChar char="-"/>
            </a:pPr>
            <a:endParaRPr lang="de-DE" sz="3200" b="1" dirty="0" smtClean="0"/>
          </a:p>
          <a:p>
            <a:pPr lvl="0" algn="ctr"/>
            <a:r>
              <a:rPr lang="de-DE" sz="3200" b="1" dirty="0" smtClean="0"/>
              <a:t> </a:t>
            </a:r>
            <a:endParaRPr lang="en-US" sz="2000" dirty="0" smtClean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r>
              <a:rPr lang="en-US" sz="2000" smtClean="0"/>
              <a:t>PRISHTINË </a:t>
            </a:r>
            <a:r>
              <a:rPr lang="en-US" sz="2000" smtClean="0"/>
              <a:t>2021</a:t>
            </a:r>
            <a:endParaRPr lang="en-US" sz="1600" dirty="0" smtClean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762000" y="5080000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827088" y="1695450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57200" y="48101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solidFill>
                  <a:schemeClr val="tx2"/>
                </a:solidFill>
              </a:rPr>
              <a:t>UNIVERSITETI I PRISHTINËS “Hasan </a:t>
            </a:r>
            <a:r>
              <a:rPr lang="en-US" sz="2400" dirty="0" err="1">
                <a:solidFill>
                  <a:schemeClr val="tx2"/>
                </a:solidFill>
              </a:rPr>
              <a:t>Prishtina</a:t>
            </a:r>
            <a:r>
              <a:rPr lang="en-US" sz="2400" dirty="0">
                <a:solidFill>
                  <a:schemeClr val="tx2"/>
                </a:solidFill>
              </a:rPr>
              <a:t>”</a:t>
            </a:r>
            <a:br>
              <a:rPr lang="en-US" sz="2400" dirty="0">
                <a:solidFill>
                  <a:schemeClr val="tx2"/>
                </a:solidFill>
              </a:rPr>
            </a:br>
            <a:r>
              <a:rPr lang="en-US" sz="2400" dirty="0">
                <a:solidFill>
                  <a:schemeClr val="tx2"/>
                </a:solidFill>
              </a:rPr>
              <a:t>FAKULTETI I INXHINIERISË MEKANIKE</a:t>
            </a:r>
            <a:br>
              <a:rPr lang="en-US" sz="2400" dirty="0">
                <a:solidFill>
                  <a:schemeClr val="tx2"/>
                </a:solidFill>
              </a:rPr>
            </a:b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Drejtimet</a:t>
            </a:r>
            <a:r>
              <a:rPr lang="en-US" sz="2000" dirty="0" smtClean="0">
                <a:solidFill>
                  <a:schemeClr val="tx2"/>
                </a:solidFill>
              </a:rPr>
              <a:t>: </a:t>
            </a:r>
            <a:r>
              <a:rPr lang="en-US" sz="2000" dirty="0" err="1" smtClean="0">
                <a:solidFill>
                  <a:schemeClr val="tx2"/>
                </a:solidFill>
              </a:rPr>
              <a:t>Konstruksionet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Makinerike</a:t>
            </a:r>
            <a:r>
              <a:rPr lang="en-US" sz="2000" dirty="0" smtClean="0">
                <a:solidFill>
                  <a:schemeClr val="tx2"/>
                </a:solidFill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</a:rPr>
              <a:t>Mekatronikë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987675" y="3135312"/>
            <a:ext cx="33308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/>
              <a:t>PREZENTIME </a:t>
            </a:r>
            <a:r>
              <a:rPr lang="en-US" dirty="0" smtClean="0"/>
              <a:t>– LIGJËRATA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b="1" dirty="0" smtClean="0"/>
              <a:t>METODA E LLOGARITJES SË VOLANTIT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dirty="0" smtClean="0"/>
              <a:t>	Për lëvizjen e stabilizuar të mekanizmit le të jetë i dhënë grafiku i momenteve të forcave motorike (ngasëse) dhe grafiku i momenteve të forcave të rezistencës në funksion të zhvendosjes së këndit të hallkës udhëheqëse, atëherë sipas Ek.(1) është:</a:t>
            </a:r>
            <a:endParaRPr lang="en-US" dirty="0" smtClean="0"/>
          </a:p>
          <a:p>
            <a:pPr>
              <a:buNone/>
            </a:pPr>
            <a:r>
              <a:rPr lang="de-DE" dirty="0" smtClean="0"/>
              <a:t> </a:t>
            </a:r>
            <a:r>
              <a:rPr lang="en-US" dirty="0" smtClean="0"/>
              <a:t>					</a:t>
            </a:r>
            <a:r>
              <a:rPr lang="de-DE" dirty="0" smtClean="0"/>
              <a:t>E</a:t>
            </a:r>
            <a:r>
              <a:rPr lang="de-DE" baseline="-25000" dirty="0" smtClean="0"/>
              <a:t>1</a:t>
            </a:r>
            <a:r>
              <a:rPr lang="de-DE" dirty="0" smtClean="0"/>
              <a:t> – E</a:t>
            </a:r>
            <a:r>
              <a:rPr lang="de-DE" baseline="-25000" dirty="0" smtClean="0"/>
              <a:t>0</a:t>
            </a:r>
            <a:r>
              <a:rPr lang="de-DE" dirty="0" smtClean="0"/>
              <a:t> = W             (1)</a:t>
            </a:r>
            <a:endParaRPr lang="en-US" dirty="0" smtClean="0"/>
          </a:p>
          <a:p>
            <a:pPr>
              <a:buNone/>
            </a:pPr>
            <a:r>
              <a:rPr lang="de-DE" dirty="0" smtClean="0"/>
              <a:t>ku është:</a:t>
            </a:r>
            <a:endParaRPr lang="en-US" dirty="0" smtClean="0"/>
          </a:p>
          <a:p>
            <a:pPr>
              <a:buNone/>
            </a:pPr>
            <a:r>
              <a:rPr lang="de-DE" dirty="0" smtClean="0"/>
              <a:t>        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3276600" y="5410200"/>
          <a:ext cx="2937622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6" name="Equation" r:id="rId3" imgW="1397000" imgH="482600" progId="Equation.3">
                  <p:embed/>
                </p:oleObj>
              </mc:Choice>
              <mc:Fallback>
                <p:oleObj name="Equation" r:id="rId3" imgW="1397000" imgH="482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410200"/>
                        <a:ext cx="2937622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b="1" dirty="0" smtClean="0"/>
              <a:t>METODA E LLOGARITJES SË VOLANTIT</a:t>
            </a: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007390"/>
              </p:ext>
            </p:extLst>
          </p:nvPr>
        </p:nvGraphicFramePr>
        <p:xfrm>
          <a:off x="1845584" y="1143000"/>
          <a:ext cx="5017830" cy="5638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5" r:id="rId3" imgW="4181760" imgH="4907160" progId="">
                  <p:embed/>
                </p:oleObj>
              </mc:Choice>
              <mc:Fallback>
                <p:oleObj r:id="rId3" imgW="4181760" imgH="490716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5584" y="1143000"/>
                        <a:ext cx="5017830" cy="563879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781800" y="6019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Fig. 4.7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b="1" dirty="0" smtClean="0"/>
              <a:t>METODA E LLOGARITJES SË VOLANTIT</a:t>
            </a:r>
            <a:endParaRPr lang="en-US" dirty="0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514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1295400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Nëse zhvendosja e këndit 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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të hallkës udhëheqëse ndryshon prej 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</a:t>
            </a:r>
            <a:r>
              <a:rPr kumimoji="0" lang="de-DE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deri në </a:t>
            </a:r>
            <a:r>
              <a:rPr kumimoji="0" lang="de-DE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, ndryshimi i energjisë kinetike është: 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2362200" y="2133600"/>
          <a:ext cx="382538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5" name="Equation" r:id="rId3" imgW="2159000" imgH="495300" progId="Equation.3">
                  <p:embed/>
                </p:oleObj>
              </mc:Choice>
              <mc:Fallback>
                <p:oleObj name="Equation" r:id="rId3" imgW="2159000" imgH="4953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133600"/>
                        <a:ext cx="3825387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Lakoren integrale, Fig.4.7c, e fitojmë me metodën e integrimit grafik, e cila paraqet ndryshimin e punës së tepërt (të dobishme) në funksion të këndit të zhvendosjes.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Nëse origjina e koordinatës O spostohet në pikën O</a:t>
            </a:r>
            <a:r>
              <a:rPr kumimoji="0" lang="de-DE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Fig.4.7c, në distancë proporcionalisht  me energjinë kinetike fillestare, në këtë mënyrë</a:t>
            </a:r>
            <a:r>
              <a:rPr kumimoji="0" lang="de-DE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kemi marrë ndryshimin e energjisë kinetike E të mekanizmit: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de-DE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E</a:t>
            </a:r>
            <a:r>
              <a:rPr kumimoji="0" lang="de-DE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+ W.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Pranojmë se është dhënë momenti i reduktuar i inercisë në funksion të këndit të zhvendosjes </a:t>
            </a:r>
            <a:r>
              <a:rPr lang="de-DE" sz="2400" i="1" dirty="0" smtClean="0"/>
              <a:t>I = I(</a:t>
            </a:r>
            <a:r>
              <a:rPr lang="de-DE" sz="2400" i="1" dirty="0" smtClean="0">
                <a:sym typeface="Symbol"/>
              </a:rPr>
              <a:t></a:t>
            </a:r>
            <a:r>
              <a:rPr lang="de-DE" sz="2400" i="1" dirty="0" smtClean="0"/>
              <a:t>)</a:t>
            </a:r>
            <a:r>
              <a:rPr kumimoji="0" lang="de-DE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dhe se është i këthyer për 90</a:t>
            </a:r>
            <a:r>
              <a:rPr kumimoji="0" lang="de-DE" sz="2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Fig.4.7d.</a:t>
            </a:r>
            <a:endParaRPr kumimoji="0" lang="de-DE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de-DE" sz="4000" b="1" dirty="0" smtClean="0">
                <a:latin typeface="+mj-lt"/>
              </a:rPr>
              <a:t>METODA E LLOGARITJES SË VOLANTIT</a:t>
            </a:r>
            <a:endParaRPr lang="en-US" sz="4000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76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sz="2200" dirty="0" smtClean="0">
                <a:latin typeface="Arial" pitchFamily="34" charset="0"/>
                <a:cs typeface="Arial" pitchFamily="34" charset="0"/>
              </a:rPr>
              <a:t>Shpejtësinë këndore  të hallkës udhëheqëse e marrim në bazë të përkufizimit: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581400" y="19050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4" name="Equation" r:id="rId3" imgW="533169" imgH="418918" progId="Equation.3">
                  <p:embed/>
                </p:oleObj>
              </mc:Choice>
              <mc:Fallback>
                <p:oleObj name="Equation" r:id="rId3" imgW="533169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90500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2743200"/>
            <a:ext cx="8839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Për një pikë arbitrare K në lakoren   E = 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</a:t>
            </a: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(I), këndi është:</a:t>
            </a:r>
            <a:endParaRPr kumimoji="0" lang="de-DE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048000" y="3200400"/>
          <a:ext cx="2274448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5" name="Equation" r:id="rId5" imgW="1231366" imgH="444307" progId="Equation.3">
                  <p:embed/>
                </p:oleObj>
              </mc:Choice>
              <mc:Fallback>
                <p:oleObj name="Equation" r:id="rId5" imgW="1231366" imgH="444307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00400"/>
                        <a:ext cx="2274448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152400" y="3962400"/>
            <a:ext cx="652774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 zëvendësimin e shprehjes së mësipërme kemi:</a:t>
            </a:r>
            <a:endParaRPr kumimoji="0" lang="de-DE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3200400" y="4495800"/>
          <a:ext cx="19208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6" name="Equation" r:id="rId7" imgW="1155700" imgH="457200" progId="Equation.3">
                  <p:embed/>
                </p:oleObj>
              </mc:Choice>
              <mc:Fallback>
                <p:oleObj name="Equation" r:id="rId7" imgW="1155700" imgH="457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495800"/>
                        <a:ext cx="19208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5257800"/>
            <a:ext cx="855394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dhe përfundimisht shpejtësia këndore e hallkës udhëheqëse është:</a:t>
            </a:r>
            <a:endParaRPr kumimoji="0" lang="de-DE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3803" name="Object 11"/>
          <p:cNvGraphicFramePr>
            <a:graphicFrameLocks noChangeAspect="1"/>
          </p:cNvGraphicFramePr>
          <p:nvPr/>
        </p:nvGraphicFramePr>
        <p:xfrm>
          <a:off x="3200400" y="5715000"/>
          <a:ext cx="211628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7" name="Equation" r:id="rId9" imgW="1040948" imgH="482391" progId="Equation.3">
                  <p:embed/>
                </p:oleObj>
              </mc:Choice>
              <mc:Fallback>
                <p:oleObj name="Equation" r:id="rId9" imgW="1040948" imgH="482391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715000"/>
                        <a:ext cx="2116282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METODA E LLOGARITJES SË VOLANTIT</a:t>
            </a:r>
            <a:endParaRPr lang="en-US" dirty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1447800"/>
            <a:ext cx="8915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r>
              <a:rPr lang="de-DE" sz="2200" dirty="0" smtClean="0"/>
              <a:t>Në bazë të të njëjtit diagram është e mundur të nxjerrim shpejtësinë këndore maksimale dhe minimale: </a:t>
            </a:r>
            <a:endParaRPr lang="en-US" sz="22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49580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200" dirty="0" smtClean="0"/>
              <a:t>Duke i njohur  </a:t>
            </a:r>
            <a:r>
              <a:rPr lang="de-DE" sz="2200" dirty="0" smtClean="0">
                <a:sym typeface="Symbol"/>
              </a:rPr>
              <a:t></a:t>
            </a:r>
            <a:r>
              <a:rPr lang="de-DE" sz="2200" baseline="-25000" dirty="0" smtClean="0"/>
              <a:t>min</a:t>
            </a:r>
            <a:r>
              <a:rPr lang="de-DE" sz="2200" dirty="0" smtClean="0"/>
              <a:t> dhe  </a:t>
            </a:r>
            <a:r>
              <a:rPr lang="de-DE" sz="2200" dirty="0" smtClean="0">
                <a:sym typeface="Symbol"/>
              </a:rPr>
              <a:t></a:t>
            </a:r>
            <a:r>
              <a:rPr lang="de-DE" sz="2200" baseline="-25000" dirty="0" smtClean="0"/>
              <a:t>max</a:t>
            </a:r>
            <a:r>
              <a:rPr lang="de-DE" sz="2200" dirty="0" smtClean="0"/>
              <a:t> sipas ekuacioneve                             </a:t>
            </a:r>
          </a:p>
          <a:p>
            <a:r>
              <a:rPr lang="de-DE" sz="2200" b="1" i="1" u="sng" dirty="0" smtClean="0">
                <a:solidFill>
                  <a:srgbClr val="FF0000"/>
                </a:solidFill>
              </a:rPr>
              <a:t>përcaktojmë koeficientin e jonjëtrajtshmërisë – ose të mosuniformitetit  </a:t>
            </a:r>
            <a:r>
              <a:rPr lang="en-US" sz="2200" b="1" i="1" u="sng" dirty="0" smtClean="0">
                <a:solidFill>
                  <a:srgbClr val="FF0000"/>
                </a:solidFill>
                <a:sym typeface="Symbol"/>
              </a:rPr>
              <a:t></a:t>
            </a:r>
            <a:r>
              <a:rPr lang="de-DE" sz="2200" b="1" i="1" u="sng" dirty="0" smtClean="0">
                <a:solidFill>
                  <a:srgbClr val="FF0000"/>
                </a:solidFill>
                <a:sym typeface="Symbol"/>
              </a:rPr>
              <a:t>: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2895600" y="2286000"/>
          <a:ext cx="228450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6" name="Equation" r:id="rId3" imgW="1320227" imgH="482391" progId="Equation.3">
                  <p:embed/>
                </p:oleObj>
              </mc:Choice>
              <mc:Fallback>
                <p:oleObj name="Equation" r:id="rId3" imgW="1320227" imgH="482391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86000"/>
                        <a:ext cx="2284506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2971800" y="3276600"/>
          <a:ext cx="2106706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7" name="Equation" r:id="rId5" imgW="1346200" imgH="482600" progId="Equation.3">
                  <p:embed/>
                </p:oleObj>
              </mc:Choice>
              <mc:Fallback>
                <p:oleObj name="Equation" r:id="rId5" imgW="1346200" imgH="482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276600"/>
                        <a:ext cx="2106706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3124200" y="5410200"/>
          <a:ext cx="2406988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8" name="Equation" r:id="rId7" imgW="1015559" imgH="444307" progId="Equation.3">
                  <p:embed/>
                </p:oleObj>
              </mc:Choice>
              <mc:Fallback>
                <p:oleObj name="Equation" r:id="rId7" imgW="1015559" imgH="444307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410200"/>
                        <a:ext cx="2406988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15"/>
          <p:cNvGraphicFramePr>
            <a:graphicFrameLocks noChangeAspect="1"/>
          </p:cNvGraphicFramePr>
          <p:nvPr/>
        </p:nvGraphicFramePr>
        <p:xfrm>
          <a:off x="7351818" y="4343400"/>
          <a:ext cx="163978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9" name="Equation" r:id="rId9" imgW="1206500" imgH="431800" progId="Equation.3">
                  <p:embed/>
                </p:oleObj>
              </mc:Choice>
              <mc:Fallback>
                <p:oleObj name="Equation" r:id="rId9" imgW="1206500" imgH="4318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818" y="4343400"/>
                        <a:ext cx="1639782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85" name="Object 17"/>
          <p:cNvGraphicFramePr>
            <a:graphicFrameLocks noChangeAspect="1"/>
          </p:cNvGraphicFramePr>
          <p:nvPr/>
        </p:nvGraphicFramePr>
        <p:xfrm>
          <a:off x="5625042" y="4343400"/>
          <a:ext cx="161395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0" name="Equation" r:id="rId11" imgW="1193800" imgH="431800" progId="Equation.3">
                  <p:embed/>
                </p:oleObj>
              </mc:Choice>
              <mc:Fallback>
                <p:oleObj name="Equation" r:id="rId11" imgW="1193800" imgH="4318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5042" y="4343400"/>
                        <a:ext cx="1613958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266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METODA E LLOGARITJES SË VOLANTIT</vt:lpstr>
      <vt:lpstr>METODA E LLOGARITJES SË VOLANTIT</vt:lpstr>
      <vt:lpstr>METODA E LLOGARITJES SË VOLANTIT</vt:lpstr>
      <vt:lpstr>METODA E LLOGARITJES SË VOLANTIT</vt:lpstr>
      <vt:lpstr>METODA E LLOGARITJES SË VOLANTIT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Arbnor Pajaziti</dc:creator>
  <cp:lastModifiedBy>PC</cp:lastModifiedBy>
  <cp:revision>106</cp:revision>
  <dcterms:created xsi:type="dcterms:W3CDTF">2006-08-16T00:00:00Z</dcterms:created>
  <dcterms:modified xsi:type="dcterms:W3CDTF">2021-02-17T20:11:26Z</dcterms:modified>
</cp:coreProperties>
</file>