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3" d="100"/>
          <a:sy n="63" d="100"/>
        </p:scale>
        <p:origin x="72"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q-A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B7C317-AD88-4EC9-8F9D-32D4B463F477}" type="datetimeFigureOut">
              <a:rPr lang="sq-AL" smtClean="0"/>
              <a:t>2.5.2023</a:t>
            </a:fld>
            <a:endParaRPr lang="sq-A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q-A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q-A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8FEF76-D121-4572-9CA8-A3514D2F3D3E}" type="slidenum">
              <a:rPr lang="sq-AL" smtClean="0"/>
              <a:t>‹#›</a:t>
            </a:fld>
            <a:endParaRPr lang="sq-AL"/>
          </a:p>
        </p:txBody>
      </p:sp>
    </p:spTree>
    <p:extLst>
      <p:ext uri="{BB962C8B-B14F-4D97-AF65-F5344CB8AC3E}">
        <p14:creationId xmlns:p14="http://schemas.microsoft.com/office/powerpoint/2010/main" val="3559429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b="0" i="0" dirty="0">
                <a:solidFill>
                  <a:srgbClr val="000000"/>
                </a:solidFill>
                <a:effectLst/>
                <a:latin typeface="Roboto" panose="02000000000000000000" pitchFamily="2" charset="0"/>
              </a:rPr>
              <a:t>Një kërkim për një përkufizim të vlerës ofron perspektiva nga një numër fushash, duke përfshirë matematikën, etikën, ekonomi dhe menaxhim; megjithatë, ato në thelb të gjithë rrotullohen rreth idesë se vlera është një tregues i efekti që një njësi ekonomike ose ofertë mund të japë. Ky efekt mund të shihet në një sërë mënyrash - për shembull, si i rritur të ardhura, fitim i rritur ose rrezik i reduktuar. </a:t>
            </a:r>
            <a:endParaRPr lang="sq-AL" dirty="0"/>
          </a:p>
        </p:txBody>
      </p:sp>
      <p:sp>
        <p:nvSpPr>
          <p:cNvPr id="4" name="Slide Number Placeholder 3"/>
          <p:cNvSpPr>
            <a:spLocks noGrp="1"/>
          </p:cNvSpPr>
          <p:nvPr>
            <p:ph type="sldNum" sz="quarter" idx="5"/>
          </p:nvPr>
        </p:nvSpPr>
        <p:spPr/>
        <p:txBody>
          <a:bodyPr/>
          <a:lstStyle/>
          <a:p>
            <a:fld id="{ED8FEF76-D121-4572-9CA8-A3514D2F3D3E}" type="slidenum">
              <a:rPr lang="sq-AL" smtClean="0"/>
              <a:t>6</a:t>
            </a:fld>
            <a:endParaRPr lang="sq-AL"/>
          </a:p>
        </p:txBody>
      </p:sp>
    </p:spTree>
    <p:extLst>
      <p:ext uri="{BB962C8B-B14F-4D97-AF65-F5344CB8AC3E}">
        <p14:creationId xmlns:p14="http://schemas.microsoft.com/office/powerpoint/2010/main" val="3227564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2ACEC-5AC2-E0F0-9A08-6E5BF36EBF3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q-AL"/>
          </a:p>
        </p:txBody>
      </p:sp>
      <p:sp>
        <p:nvSpPr>
          <p:cNvPr id="3" name="Subtitle 2">
            <a:extLst>
              <a:ext uri="{FF2B5EF4-FFF2-40B4-BE49-F238E27FC236}">
                <a16:creationId xmlns:a16="http://schemas.microsoft.com/office/drawing/2014/main" id="{1CF20477-557B-81BC-F1E4-8D5EC9EE4B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q-AL"/>
          </a:p>
        </p:txBody>
      </p:sp>
      <p:sp>
        <p:nvSpPr>
          <p:cNvPr id="4" name="Date Placeholder 3">
            <a:extLst>
              <a:ext uri="{FF2B5EF4-FFF2-40B4-BE49-F238E27FC236}">
                <a16:creationId xmlns:a16="http://schemas.microsoft.com/office/drawing/2014/main" id="{75ABF196-A260-3F30-9BAD-B61511F8E9B4}"/>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5" name="Footer Placeholder 4">
            <a:extLst>
              <a:ext uri="{FF2B5EF4-FFF2-40B4-BE49-F238E27FC236}">
                <a16:creationId xmlns:a16="http://schemas.microsoft.com/office/drawing/2014/main" id="{049E0C98-C47C-3A96-32F4-85DCBBF70749}"/>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1749E463-9DCA-611B-D928-AB5EAB195CE3}"/>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358375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1C8F1-2ED3-2AB1-22EC-8F1216BCB618}"/>
              </a:ext>
            </a:extLst>
          </p:cNvPr>
          <p:cNvSpPr>
            <a:spLocks noGrp="1"/>
          </p:cNvSpPr>
          <p:nvPr>
            <p:ph type="title"/>
          </p:nvPr>
        </p:nvSpPr>
        <p:spPr/>
        <p:txBody>
          <a:bodyPr/>
          <a:lstStyle/>
          <a:p>
            <a:r>
              <a:rPr lang="en-US"/>
              <a:t>Click to edit Master title style</a:t>
            </a:r>
            <a:endParaRPr lang="sq-AL"/>
          </a:p>
        </p:txBody>
      </p:sp>
      <p:sp>
        <p:nvSpPr>
          <p:cNvPr id="3" name="Vertical Text Placeholder 2">
            <a:extLst>
              <a:ext uri="{FF2B5EF4-FFF2-40B4-BE49-F238E27FC236}">
                <a16:creationId xmlns:a16="http://schemas.microsoft.com/office/drawing/2014/main" id="{3279A17C-AA94-EAD9-9D35-5658239C53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88D83C28-305C-544A-397E-E1C0248D9FE7}"/>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5" name="Footer Placeholder 4">
            <a:extLst>
              <a:ext uri="{FF2B5EF4-FFF2-40B4-BE49-F238E27FC236}">
                <a16:creationId xmlns:a16="http://schemas.microsoft.com/office/drawing/2014/main" id="{2E0CB77A-9574-52AF-D1DE-6FF1117C76E3}"/>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C994280A-D9E2-6493-E06A-5744EE4B1FC9}"/>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1418197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D88D55-693A-0A1B-9F42-C98C7DCBCBD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q-AL"/>
          </a:p>
        </p:txBody>
      </p:sp>
      <p:sp>
        <p:nvSpPr>
          <p:cNvPr id="3" name="Vertical Text Placeholder 2">
            <a:extLst>
              <a:ext uri="{FF2B5EF4-FFF2-40B4-BE49-F238E27FC236}">
                <a16:creationId xmlns:a16="http://schemas.microsoft.com/office/drawing/2014/main" id="{8FA7BFD4-E91B-F414-658C-62642824E7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48C99BC2-1363-716A-6F39-7ED2A882E994}"/>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5" name="Footer Placeholder 4">
            <a:extLst>
              <a:ext uri="{FF2B5EF4-FFF2-40B4-BE49-F238E27FC236}">
                <a16:creationId xmlns:a16="http://schemas.microsoft.com/office/drawing/2014/main" id="{3FD4044C-529A-7730-F31D-9CF3D9A6D680}"/>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488A284E-F2CE-A49E-6E6F-1F7168D6B4D2}"/>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281672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F4DA7-B2B4-7B65-39A8-1B2288E2CF39}"/>
              </a:ext>
            </a:extLst>
          </p:cNvPr>
          <p:cNvSpPr>
            <a:spLocks noGrp="1"/>
          </p:cNvSpPr>
          <p:nvPr>
            <p:ph type="title"/>
          </p:nvPr>
        </p:nvSpPr>
        <p:spPr/>
        <p:txBody>
          <a:bodyPr/>
          <a:lstStyle/>
          <a:p>
            <a:r>
              <a:rPr lang="en-US"/>
              <a:t>Click to edit Master title style</a:t>
            </a:r>
            <a:endParaRPr lang="sq-AL"/>
          </a:p>
        </p:txBody>
      </p:sp>
      <p:sp>
        <p:nvSpPr>
          <p:cNvPr id="3" name="Content Placeholder 2">
            <a:extLst>
              <a:ext uri="{FF2B5EF4-FFF2-40B4-BE49-F238E27FC236}">
                <a16:creationId xmlns:a16="http://schemas.microsoft.com/office/drawing/2014/main" id="{4F36B682-1B88-6384-F904-E7B3E15018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BF1FA533-C6FC-5CCA-5E6D-B899E21ED3BA}"/>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5" name="Footer Placeholder 4">
            <a:extLst>
              <a:ext uri="{FF2B5EF4-FFF2-40B4-BE49-F238E27FC236}">
                <a16:creationId xmlns:a16="http://schemas.microsoft.com/office/drawing/2014/main" id="{5D0C4F0B-2247-7543-409A-E995B9AC2369}"/>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CA4C471F-3EE4-AF3C-F73D-E56D5888BE7D}"/>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3034835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F6962-B513-12DD-E158-EF6C921F0A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q-AL"/>
          </a:p>
        </p:txBody>
      </p:sp>
      <p:sp>
        <p:nvSpPr>
          <p:cNvPr id="3" name="Text Placeholder 2">
            <a:extLst>
              <a:ext uri="{FF2B5EF4-FFF2-40B4-BE49-F238E27FC236}">
                <a16:creationId xmlns:a16="http://schemas.microsoft.com/office/drawing/2014/main" id="{16E8C0DE-799C-A2CD-4D5D-E1AE4A6933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BF730B-1C51-25FB-B494-2AB4D5DC7DBC}"/>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5" name="Footer Placeholder 4">
            <a:extLst>
              <a:ext uri="{FF2B5EF4-FFF2-40B4-BE49-F238E27FC236}">
                <a16:creationId xmlns:a16="http://schemas.microsoft.com/office/drawing/2014/main" id="{0FB6EF80-F82E-BF58-1F13-AC873A057264}"/>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AC829E42-FE4A-60D1-31B7-232081E1E460}"/>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408798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CBC83-D0E0-C12A-45F6-2D4E2A640A75}"/>
              </a:ext>
            </a:extLst>
          </p:cNvPr>
          <p:cNvSpPr>
            <a:spLocks noGrp="1"/>
          </p:cNvSpPr>
          <p:nvPr>
            <p:ph type="title"/>
          </p:nvPr>
        </p:nvSpPr>
        <p:spPr/>
        <p:txBody>
          <a:bodyPr/>
          <a:lstStyle/>
          <a:p>
            <a:r>
              <a:rPr lang="en-US"/>
              <a:t>Click to edit Master title style</a:t>
            </a:r>
            <a:endParaRPr lang="sq-AL"/>
          </a:p>
        </p:txBody>
      </p:sp>
      <p:sp>
        <p:nvSpPr>
          <p:cNvPr id="3" name="Content Placeholder 2">
            <a:extLst>
              <a:ext uri="{FF2B5EF4-FFF2-40B4-BE49-F238E27FC236}">
                <a16:creationId xmlns:a16="http://schemas.microsoft.com/office/drawing/2014/main" id="{82C255CC-9FC6-A253-8A6C-D2DB53DB2B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Content Placeholder 3">
            <a:extLst>
              <a:ext uri="{FF2B5EF4-FFF2-40B4-BE49-F238E27FC236}">
                <a16:creationId xmlns:a16="http://schemas.microsoft.com/office/drawing/2014/main" id="{06C5A83F-6A6D-4446-CDA4-0E76591AE1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5" name="Date Placeholder 4">
            <a:extLst>
              <a:ext uri="{FF2B5EF4-FFF2-40B4-BE49-F238E27FC236}">
                <a16:creationId xmlns:a16="http://schemas.microsoft.com/office/drawing/2014/main" id="{CC05FBD8-DF4A-C58F-F418-E9190605CDB4}"/>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6" name="Footer Placeholder 5">
            <a:extLst>
              <a:ext uri="{FF2B5EF4-FFF2-40B4-BE49-F238E27FC236}">
                <a16:creationId xmlns:a16="http://schemas.microsoft.com/office/drawing/2014/main" id="{B49F7750-26AA-3C18-E3CC-B4085913D573}"/>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2B9EAB76-9D87-4189-EAC3-5E67C6C3953A}"/>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643642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7A4EE-BE7E-353B-713C-13A3FC0D1E89}"/>
              </a:ext>
            </a:extLst>
          </p:cNvPr>
          <p:cNvSpPr>
            <a:spLocks noGrp="1"/>
          </p:cNvSpPr>
          <p:nvPr>
            <p:ph type="title"/>
          </p:nvPr>
        </p:nvSpPr>
        <p:spPr>
          <a:xfrm>
            <a:off x="839788" y="365125"/>
            <a:ext cx="10515600" cy="1325563"/>
          </a:xfrm>
        </p:spPr>
        <p:txBody>
          <a:bodyPr/>
          <a:lstStyle/>
          <a:p>
            <a:r>
              <a:rPr lang="en-US"/>
              <a:t>Click to edit Master title style</a:t>
            </a:r>
            <a:endParaRPr lang="sq-AL"/>
          </a:p>
        </p:txBody>
      </p:sp>
      <p:sp>
        <p:nvSpPr>
          <p:cNvPr id="3" name="Text Placeholder 2">
            <a:extLst>
              <a:ext uri="{FF2B5EF4-FFF2-40B4-BE49-F238E27FC236}">
                <a16:creationId xmlns:a16="http://schemas.microsoft.com/office/drawing/2014/main" id="{4C528EE8-6BAB-105E-9C59-46877C5485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99A00A-5D76-868C-3945-F033742B8E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5" name="Text Placeholder 4">
            <a:extLst>
              <a:ext uri="{FF2B5EF4-FFF2-40B4-BE49-F238E27FC236}">
                <a16:creationId xmlns:a16="http://schemas.microsoft.com/office/drawing/2014/main" id="{8EC960ED-3740-BBF9-74A3-113485CA05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BA24C9-C8C8-EBCD-E31B-058A7E8468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7" name="Date Placeholder 6">
            <a:extLst>
              <a:ext uri="{FF2B5EF4-FFF2-40B4-BE49-F238E27FC236}">
                <a16:creationId xmlns:a16="http://schemas.microsoft.com/office/drawing/2014/main" id="{D755BB65-90E5-E221-E756-12F080EB1F96}"/>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8" name="Footer Placeholder 7">
            <a:extLst>
              <a:ext uri="{FF2B5EF4-FFF2-40B4-BE49-F238E27FC236}">
                <a16:creationId xmlns:a16="http://schemas.microsoft.com/office/drawing/2014/main" id="{ED2738D5-9823-1742-0F73-7A67CA58D14C}"/>
              </a:ext>
            </a:extLst>
          </p:cNvPr>
          <p:cNvSpPr>
            <a:spLocks noGrp="1"/>
          </p:cNvSpPr>
          <p:nvPr>
            <p:ph type="ftr" sz="quarter" idx="11"/>
          </p:nvPr>
        </p:nvSpPr>
        <p:spPr/>
        <p:txBody>
          <a:bodyPr/>
          <a:lstStyle/>
          <a:p>
            <a:endParaRPr lang="sq-AL"/>
          </a:p>
        </p:txBody>
      </p:sp>
      <p:sp>
        <p:nvSpPr>
          <p:cNvPr id="9" name="Slide Number Placeholder 8">
            <a:extLst>
              <a:ext uri="{FF2B5EF4-FFF2-40B4-BE49-F238E27FC236}">
                <a16:creationId xmlns:a16="http://schemas.microsoft.com/office/drawing/2014/main" id="{856118F8-586E-3F1F-47D2-E3324E621599}"/>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2722380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CC6DF-9BA4-E34C-4E4E-18CA0918566E}"/>
              </a:ext>
            </a:extLst>
          </p:cNvPr>
          <p:cNvSpPr>
            <a:spLocks noGrp="1"/>
          </p:cNvSpPr>
          <p:nvPr>
            <p:ph type="title"/>
          </p:nvPr>
        </p:nvSpPr>
        <p:spPr/>
        <p:txBody>
          <a:bodyPr/>
          <a:lstStyle/>
          <a:p>
            <a:r>
              <a:rPr lang="en-US"/>
              <a:t>Click to edit Master title style</a:t>
            </a:r>
            <a:endParaRPr lang="sq-AL"/>
          </a:p>
        </p:txBody>
      </p:sp>
      <p:sp>
        <p:nvSpPr>
          <p:cNvPr id="3" name="Date Placeholder 2">
            <a:extLst>
              <a:ext uri="{FF2B5EF4-FFF2-40B4-BE49-F238E27FC236}">
                <a16:creationId xmlns:a16="http://schemas.microsoft.com/office/drawing/2014/main" id="{29FCAAF1-DFA7-BB96-E2AC-12F4C1A8319E}"/>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4" name="Footer Placeholder 3">
            <a:extLst>
              <a:ext uri="{FF2B5EF4-FFF2-40B4-BE49-F238E27FC236}">
                <a16:creationId xmlns:a16="http://schemas.microsoft.com/office/drawing/2014/main" id="{9129AA0C-F1DB-341B-1E84-CB88FB68A1A2}"/>
              </a:ext>
            </a:extLst>
          </p:cNvPr>
          <p:cNvSpPr>
            <a:spLocks noGrp="1"/>
          </p:cNvSpPr>
          <p:nvPr>
            <p:ph type="ftr" sz="quarter" idx="11"/>
          </p:nvPr>
        </p:nvSpPr>
        <p:spPr/>
        <p:txBody>
          <a:bodyPr/>
          <a:lstStyle/>
          <a:p>
            <a:endParaRPr lang="sq-AL"/>
          </a:p>
        </p:txBody>
      </p:sp>
      <p:sp>
        <p:nvSpPr>
          <p:cNvPr id="5" name="Slide Number Placeholder 4">
            <a:extLst>
              <a:ext uri="{FF2B5EF4-FFF2-40B4-BE49-F238E27FC236}">
                <a16:creationId xmlns:a16="http://schemas.microsoft.com/office/drawing/2014/main" id="{4BD910A6-5287-2B5E-137F-F5227B51F285}"/>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49364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99AD62-090E-867A-1D48-EAF025C128B7}"/>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3" name="Footer Placeholder 2">
            <a:extLst>
              <a:ext uri="{FF2B5EF4-FFF2-40B4-BE49-F238E27FC236}">
                <a16:creationId xmlns:a16="http://schemas.microsoft.com/office/drawing/2014/main" id="{703EE587-793C-947F-75F6-1C862186A969}"/>
              </a:ext>
            </a:extLst>
          </p:cNvPr>
          <p:cNvSpPr>
            <a:spLocks noGrp="1"/>
          </p:cNvSpPr>
          <p:nvPr>
            <p:ph type="ftr" sz="quarter" idx="11"/>
          </p:nvPr>
        </p:nvSpPr>
        <p:spPr/>
        <p:txBody>
          <a:bodyPr/>
          <a:lstStyle/>
          <a:p>
            <a:endParaRPr lang="sq-AL"/>
          </a:p>
        </p:txBody>
      </p:sp>
      <p:sp>
        <p:nvSpPr>
          <p:cNvPr id="4" name="Slide Number Placeholder 3">
            <a:extLst>
              <a:ext uri="{FF2B5EF4-FFF2-40B4-BE49-F238E27FC236}">
                <a16:creationId xmlns:a16="http://schemas.microsoft.com/office/drawing/2014/main" id="{AE69C8EE-D7A3-4024-3D55-73BF650BE4F3}"/>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2056599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062D0-581A-76D5-289C-86886CE219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q-AL"/>
          </a:p>
        </p:txBody>
      </p:sp>
      <p:sp>
        <p:nvSpPr>
          <p:cNvPr id="3" name="Content Placeholder 2">
            <a:extLst>
              <a:ext uri="{FF2B5EF4-FFF2-40B4-BE49-F238E27FC236}">
                <a16:creationId xmlns:a16="http://schemas.microsoft.com/office/drawing/2014/main" id="{E7C89F2C-54D7-8B7D-FA8F-E027126D49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Text Placeholder 3">
            <a:extLst>
              <a:ext uri="{FF2B5EF4-FFF2-40B4-BE49-F238E27FC236}">
                <a16:creationId xmlns:a16="http://schemas.microsoft.com/office/drawing/2014/main" id="{34976309-534D-5A74-69C6-EA7F76CD14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3ADCF5-52AC-87A9-811C-D4735C308AA2}"/>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6" name="Footer Placeholder 5">
            <a:extLst>
              <a:ext uri="{FF2B5EF4-FFF2-40B4-BE49-F238E27FC236}">
                <a16:creationId xmlns:a16="http://schemas.microsoft.com/office/drawing/2014/main" id="{D70B580F-3DA1-4C8B-4AAB-F220864B4246}"/>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33701467-E73C-C372-2F23-C06890283E06}"/>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3407290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107B2-7B33-4841-905C-3365538C05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q-AL"/>
          </a:p>
        </p:txBody>
      </p:sp>
      <p:sp>
        <p:nvSpPr>
          <p:cNvPr id="3" name="Picture Placeholder 2">
            <a:extLst>
              <a:ext uri="{FF2B5EF4-FFF2-40B4-BE49-F238E27FC236}">
                <a16:creationId xmlns:a16="http://schemas.microsoft.com/office/drawing/2014/main" id="{4E70F8B1-7B36-3ECA-F4F3-6045CEADBD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q-AL"/>
          </a:p>
        </p:txBody>
      </p:sp>
      <p:sp>
        <p:nvSpPr>
          <p:cNvPr id="4" name="Text Placeholder 3">
            <a:extLst>
              <a:ext uri="{FF2B5EF4-FFF2-40B4-BE49-F238E27FC236}">
                <a16:creationId xmlns:a16="http://schemas.microsoft.com/office/drawing/2014/main" id="{24EFDC85-23CF-7760-A76D-BEE12797AD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B6E27A-BA78-D6F8-121A-0A505505EDCF}"/>
              </a:ext>
            </a:extLst>
          </p:cNvPr>
          <p:cNvSpPr>
            <a:spLocks noGrp="1"/>
          </p:cNvSpPr>
          <p:nvPr>
            <p:ph type="dt" sz="half" idx="10"/>
          </p:nvPr>
        </p:nvSpPr>
        <p:spPr/>
        <p:txBody>
          <a:bodyPr/>
          <a:lstStyle/>
          <a:p>
            <a:fld id="{68FC0A2E-B72E-4855-8C5C-9F91876E34E8}" type="datetimeFigureOut">
              <a:rPr lang="sq-AL" smtClean="0"/>
              <a:t>2.5.2023</a:t>
            </a:fld>
            <a:endParaRPr lang="sq-AL"/>
          </a:p>
        </p:txBody>
      </p:sp>
      <p:sp>
        <p:nvSpPr>
          <p:cNvPr id="6" name="Footer Placeholder 5">
            <a:extLst>
              <a:ext uri="{FF2B5EF4-FFF2-40B4-BE49-F238E27FC236}">
                <a16:creationId xmlns:a16="http://schemas.microsoft.com/office/drawing/2014/main" id="{4E418C84-3005-AACD-A7C1-0CCC4985859C}"/>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E61590FA-9FDC-D46C-F10C-F22A053CF467}"/>
              </a:ext>
            </a:extLst>
          </p:cNvPr>
          <p:cNvSpPr>
            <a:spLocks noGrp="1"/>
          </p:cNvSpPr>
          <p:nvPr>
            <p:ph type="sldNum" sz="quarter" idx="12"/>
          </p:nvPr>
        </p:nvSpPr>
        <p:spPr/>
        <p:txBody>
          <a:bodyPr/>
          <a:lstStyle/>
          <a:p>
            <a:fld id="{D825D974-1E6A-41D6-BC92-B1021CFAAF66}" type="slidenum">
              <a:rPr lang="sq-AL" smtClean="0"/>
              <a:t>‹#›</a:t>
            </a:fld>
            <a:endParaRPr lang="sq-AL"/>
          </a:p>
        </p:txBody>
      </p:sp>
    </p:spTree>
    <p:extLst>
      <p:ext uri="{BB962C8B-B14F-4D97-AF65-F5344CB8AC3E}">
        <p14:creationId xmlns:p14="http://schemas.microsoft.com/office/powerpoint/2010/main" val="1288810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E90D6E-7AB0-A571-819F-0A2D16D5B2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q-AL"/>
          </a:p>
        </p:txBody>
      </p:sp>
      <p:sp>
        <p:nvSpPr>
          <p:cNvPr id="3" name="Text Placeholder 2">
            <a:extLst>
              <a:ext uri="{FF2B5EF4-FFF2-40B4-BE49-F238E27FC236}">
                <a16:creationId xmlns:a16="http://schemas.microsoft.com/office/drawing/2014/main" id="{C51033F4-0F7D-2FA2-D4C0-25D3B45D70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4585AACE-DEEF-9CD3-0BD7-3C14717EC1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FC0A2E-B72E-4855-8C5C-9F91876E34E8}" type="datetimeFigureOut">
              <a:rPr lang="sq-AL" smtClean="0"/>
              <a:t>2.5.2023</a:t>
            </a:fld>
            <a:endParaRPr lang="sq-AL"/>
          </a:p>
        </p:txBody>
      </p:sp>
      <p:sp>
        <p:nvSpPr>
          <p:cNvPr id="5" name="Footer Placeholder 4">
            <a:extLst>
              <a:ext uri="{FF2B5EF4-FFF2-40B4-BE49-F238E27FC236}">
                <a16:creationId xmlns:a16="http://schemas.microsoft.com/office/drawing/2014/main" id="{0FFA1BD6-9441-E0B8-55E7-06C21A13EA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q-AL"/>
          </a:p>
        </p:txBody>
      </p:sp>
      <p:sp>
        <p:nvSpPr>
          <p:cNvPr id="6" name="Slide Number Placeholder 5">
            <a:extLst>
              <a:ext uri="{FF2B5EF4-FFF2-40B4-BE49-F238E27FC236}">
                <a16:creationId xmlns:a16="http://schemas.microsoft.com/office/drawing/2014/main" id="{0752537B-CF90-069F-C6B7-7EE421DCF0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25D974-1E6A-41D6-BC92-B1021CFAAF66}" type="slidenum">
              <a:rPr lang="sq-AL" smtClean="0"/>
              <a:t>‹#›</a:t>
            </a:fld>
            <a:endParaRPr lang="sq-AL"/>
          </a:p>
        </p:txBody>
      </p:sp>
    </p:spTree>
    <p:extLst>
      <p:ext uri="{BB962C8B-B14F-4D97-AF65-F5344CB8AC3E}">
        <p14:creationId xmlns:p14="http://schemas.microsoft.com/office/powerpoint/2010/main" val="3261576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E4C1C-C800-6B55-633D-E005C52EDE14}"/>
              </a:ext>
            </a:extLst>
          </p:cNvPr>
          <p:cNvSpPr>
            <a:spLocks noGrp="1"/>
          </p:cNvSpPr>
          <p:nvPr>
            <p:ph type="ctrTitle"/>
          </p:nvPr>
        </p:nvSpPr>
        <p:spPr/>
        <p:txBody>
          <a:bodyPr/>
          <a:lstStyle/>
          <a:p>
            <a:r>
              <a:rPr lang="sv-SE" b="0" i="0" dirty="0">
                <a:solidFill>
                  <a:srgbClr val="000000"/>
                </a:solidFill>
                <a:effectLst/>
                <a:latin typeface="Roboto" panose="02000000000000000000" pitchFamily="2" charset="0"/>
              </a:rPr>
              <a:t>MENAXHIMI I VLERËS SË PORTOFOLIT</a:t>
            </a:r>
            <a:endParaRPr lang="sq-AL" dirty="0"/>
          </a:p>
        </p:txBody>
      </p:sp>
      <p:sp>
        <p:nvSpPr>
          <p:cNvPr id="3" name="Subtitle 2">
            <a:extLst>
              <a:ext uri="{FF2B5EF4-FFF2-40B4-BE49-F238E27FC236}">
                <a16:creationId xmlns:a16="http://schemas.microsoft.com/office/drawing/2014/main" id="{86B86374-F8C2-B577-0A05-D5D133CBCF78}"/>
              </a:ext>
            </a:extLst>
          </p:cNvPr>
          <p:cNvSpPr>
            <a:spLocks noGrp="1"/>
          </p:cNvSpPr>
          <p:nvPr>
            <p:ph type="subTitle" idx="1"/>
          </p:nvPr>
        </p:nvSpPr>
        <p:spPr/>
        <p:txBody>
          <a:bodyPr/>
          <a:lstStyle/>
          <a:p>
            <a:endParaRPr lang="sq-AL"/>
          </a:p>
        </p:txBody>
      </p:sp>
    </p:spTree>
    <p:extLst>
      <p:ext uri="{BB962C8B-B14F-4D97-AF65-F5344CB8AC3E}">
        <p14:creationId xmlns:p14="http://schemas.microsoft.com/office/powerpoint/2010/main" val="1244848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56EAFF-2E22-FBF4-6FC4-BAB3E746B3B3}"/>
              </a:ext>
            </a:extLst>
          </p:cNvPr>
          <p:cNvSpPr>
            <a:spLocks noGrp="1"/>
          </p:cNvSpPr>
          <p:nvPr>
            <p:ph idx="1"/>
          </p:nvPr>
        </p:nvSpPr>
        <p:spPr>
          <a:xfrm>
            <a:off x="838200" y="220344"/>
            <a:ext cx="10515600" cy="6495416"/>
          </a:xfrm>
        </p:spPr>
        <p:txBody>
          <a:bodyPr>
            <a:noAutofit/>
          </a:bodyPr>
          <a:lstStyle/>
          <a:p>
            <a:r>
              <a:rPr lang="sq-AL" b="0" i="0" dirty="0">
                <a:solidFill>
                  <a:srgbClr val="000000"/>
                </a:solidFill>
                <a:effectLst/>
                <a:latin typeface="Roboto" panose="02000000000000000000" pitchFamily="2" charset="0"/>
              </a:rPr>
              <a:t>Vlera e paprekshme nuk mund të matet drejtpërdrejt, megjithëse masat e përafërta do të jenë të mundshme.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Vlera e paprekshme përfshin gjëra të tilla si: </a:t>
            </a:r>
            <a:endParaRPr lang="en-US" b="0" i="0" dirty="0">
              <a:solidFill>
                <a:srgbClr val="000000"/>
              </a:solidFill>
              <a:effectLst/>
              <a:latin typeface="Roboto" panose="02000000000000000000" pitchFamily="2" charset="0"/>
            </a:endParaRPr>
          </a:p>
          <a:p>
            <a:endParaRPr lang="en-US"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Ndërgjegjësimi i markës, </a:t>
            </a:r>
            <a:endParaRPr lang="en-US" b="1"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 reputacionin e organizatës,</a:t>
            </a:r>
            <a:endParaRPr lang="en-US" b="1"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Ekspozimi ndaj rrezikut, </a:t>
            </a:r>
            <a:endParaRPr lang="en-US" b="1"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Pajtueshmërisë, dhe </a:t>
            </a:r>
            <a:endParaRPr lang="en-US" b="1"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 Vlera shoqërore. </a:t>
            </a:r>
            <a:endParaRPr lang="en-US" b="1" i="0" dirty="0">
              <a:solidFill>
                <a:srgbClr val="000000"/>
              </a:solidFill>
              <a:effectLst/>
              <a:latin typeface="Roboto" panose="02000000000000000000" pitchFamily="2" charset="0"/>
            </a:endParaRPr>
          </a:p>
          <a:p>
            <a:pPr marL="0" indent="0">
              <a:buNone/>
            </a:pPr>
            <a:endParaRPr lang="en-US" b="1"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Matja e vlerës nuk është </a:t>
            </a:r>
            <a:r>
              <a:rPr lang="sq-AL" b="0" i="0" dirty="0" err="1">
                <a:solidFill>
                  <a:srgbClr val="000000"/>
                </a:solidFill>
                <a:effectLst/>
                <a:latin typeface="Roboto" panose="02000000000000000000" pitchFamily="2" charset="0"/>
              </a:rPr>
              <a:t>domosdoshmërisht</a:t>
            </a:r>
            <a:r>
              <a:rPr lang="sq-AL" b="0" i="0" dirty="0">
                <a:solidFill>
                  <a:srgbClr val="000000"/>
                </a:solidFill>
                <a:effectLst/>
                <a:latin typeface="Roboto" panose="02000000000000000000" pitchFamily="2" charset="0"/>
              </a:rPr>
              <a:t> e drejtpërdrejtë, veçanërisht duke pasur parasysh që organizatat veprojnë në të mjediset që ata nuk mund t'i kontrollojnë dhe zakonisht ndjekin strategji të shumta për të njëjtin qëllim. </a:t>
            </a:r>
            <a:endParaRPr lang="sq-AL" dirty="0"/>
          </a:p>
        </p:txBody>
      </p:sp>
    </p:spTree>
    <p:extLst>
      <p:ext uri="{BB962C8B-B14F-4D97-AF65-F5344CB8AC3E}">
        <p14:creationId xmlns:p14="http://schemas.microsoft.com/office/powerpoint/2010/main" val="1977946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5D1A0-D685-44FC-5EE8-E5F1409787A6}"/>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KOMPONENTET E MENAXHIMIT TË VLERAV</a:t>
            </a:r>
            <a:r>
              <a:rPr lang="en-US" b="0" i="0" dirty="0">
                <a:solidFill>
                  <a:srgbClr val="000000"/>
                </a:solidFill>
                <a:effectLst/>
                <a:latin typeface="Roboto" panose="02000000000000000000" pitchFamily="2" charset="0"/>
              </a:rPr>
              <a:t>e</a:t>
            </a:r>
            <a:endParaRPr lang="sq-AL" dirty="0"/>
          </a:p>
        </p:txBody>
      </p:sp>
      <p:sp>
        <p:nvSpPr>
          <p:cNvPr id="3" name="Content Placeholder 2">
            <a:extLst>
              <a:ext uri="{FF2B5EF4-FFF2-40B4-BE49-F238E27FC236}">
                <a16:creationId xmlns:a16="http://schemas.microsoft.com/office/drawing/2014/main" id="{9CBF26DB-5D60-2F29-AA17-1E934C6F5DF8}"/>
              </a:ext>
            </a:extLst>
          </p:cNvPr>
          <p:cNvSpPr>
            <a:spLocks noGrp="1"/>
          </p:cNvSpPr>
          <p:nvPr>
            <p:ph idx="1"/>
          </p:nvPr>
        </p:nvSpPr>
        <p:spPr/>
        <p:txBody>
          <a:bodyPr>
            <a:normAutofit lnSpcReduction="10000"/>
          </a:bodyPr>
          <a:lstStyle/>
          <a:p>
            <a:r>
              <a:rPr lang="sq-AL" b="0" i="0" dirty="0">
                <a:solidFill>
                  <a:srgbClr val="000000"/>
                </a:solidFill>
                <a:effectLst/>
                <a:latin typeface="Roboto" panose="02000000000000000000" pitchFamily="2" charset="0"/>
              </a:rPr>
              <a:t>Për të menaxhuar në mënyrë efektive vlerën, menaxheri i portofolit duhet: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 </a:t>
            </a:r>
            <a:r>
              <a:rPr lang="sq-AL" b="1" i="0" dirty="0" err="1">
                <a:solidFill>
                  <a:srgbClr val="000000"/>
                </a:solidFill>
                <a:effectLst/>
                <a:latin typeface="Roboto" panose="02000000000000000000" pitchFamily="2" charset="0"/>
              </a:rPr>
              <a:t>Negocuar</a:t>
            </a:r>
            <a:r>
              <a:rPr lang="sq-AL" b="1" i="0" dirty="0">
                <a:solidFill>
                  <a:srgbClr val="000000"/>
                </a:solidFill>
                <a:effectLst/>
                <a:latin typeface="Roboto" panose="02000000000000000000" pitchFamily="2" charset="0"/>
              </a:rPr>
              <a:t> vlerën e pritur</a:t>
            </a:r>
            <a:r>
              <a:rPr lang="sq-AL" b="0" i="0" dirty="0">
                <a:solidFill>
                  <a:srgbClr val="000000"/>
                </a:solidFill>
                <a:effectLst/>
                <a:latin typeface="Roboto" panose="02000000000000000000" pitchFamily="2" charset="0"/>
              </a:rPr>
              <a:t>. Negocioni vlerën që do të krijohet nga portofoli, e konsideruar në dy nivele: </a:t>
            </a:r>
            <a:r>
              <a:rPr lang="en-US" b="0" i="0" dirty="0">
                <a:solidFill>
                  <a:srgbClr val="000000"/>
                </a:solidFill>
                <a:effectLst/>
                <a:latin typeface="Roboto" panose="02000000000000000000" pitchFamily="2" charset="0"/>
              </a:rPr>
              <a:t>a)</a:t>
            </a:r>
            <a:r>
              <a:rPr lang="sq-AL" b="0" i="0" dirty="0">
                <a:solidFill>
                  <a:srgbClr val="000000"/>
                </a:solidFill>
                <a:effectLst/>
                <a:latin typeface="Roboto" panose="02000000000000000000" pitchFamily="2" charset="0"/>
              </a:rPr>
              <a:t>Kundër synimeve të strategjisë organizative për portofolin në tërësi, dhe </a:t>
            </a:r>
            <a:r>
              <a:rPr lang="en-US" dirty="0">
                <a:solidFill>
                  <a:srgbClr val="000000"/>
                </a:solidFill>
                <a:latin typeface="Roboto" panose="02000000000000000000" pitchFamily="2" charset="0"/>
              </a:rPr>
              <a:t>B)</a:t>
            </a:r>
            <a:r>
              <a:rPr lang="sq-AL" b="0" i="0" dirty="0">
                <a:solidFill>
                  <a:srgbClr val="000000"/>
                </a:solidFill>
                <a:effectLst/>
                <a:latin typeface="Roboto" panose="02000000000000000000" pitchFamily="2" charset="0"/>
              </a:rPr>
              <a:t> Brenda portofolit ku secili prej komponentëve kandidatë të tij vlerësohet kundrejt kornizës së vlerës negociuar për portofolin. </a:t>
            </a:r>
            <a:endParaRPr lang="en-US" b="0" i="0" dirty="0">
              <a:solidFill>
                <a:srgbClr val="000000"/>
              </a:solidFill>
              <a:effectLst/>
              <a:latin typeface="Roboto" panose="02000000000000000000" pitchFamily="2" charset="0"/>
            </a:endParaRPr>
          </a:p>
          <a:p>
            <a:r>
              <a:rPr lang="sq-AL" b="1" i="0" dirty="0">
                <a:solidFill>
                  <a:srgbClr val="000000"/>
                </a:solidFill>
                <a:effectLst/>
                <a:latin typeface="Roboto" panose="02000000000000000000" pitchFamily="2" charset="0"/>
              </a:rPr>
              <a:t>Maksimizoni kthimin</a:t>
            </a:r>
            <a:r>
              <a:rPr lang="sq-AL" b="0" i="0" dirty="0">
                <a:solidFill>
                  <a:srgbClr val="000000"/>
                </a:solidFill>
                <a:effectLst/>
                <a:latin typeface="Roboto" panose="02000000000000000000" pitchFamily="2" charset="0"/>
              </a:rPr>
              <a:t>. Maksimizoni kthimin nga investimi në portofol. Planifikoni dhe zbatoni një qasje për të dorëzojë çdo komponent me koston më të ulët ekonomike, të sigurt dhe pa ndikim negativ ndaj efekteve të kërkuara dhe vlerë. </a:t>
            </a:r>
            <a:endParaRPr lang="sq-AL" dirty="0"/>
          </a:p>
        </p:txBody>
      </p:sp>
    </p:spTree>
    <p:extLst>
      <p:ext uri="{BB962C8B-B14F-4D97-AF65-F5344CB8AC3E}">
        <p14:creationId xmlns:p14="http://schemas.microsoft.com/office/powerpoint/2010/main" val="3609690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BD7507-68EA-8E0C-5A9A-3D144FC139DD}"/>
              </a:ext>
            </a:extLst>
          </p:cNvPr>
          <p:cNvSpPr>
            <a:spLocks noGrp="1"/>
          </p:cNvSpPr>
          <p:nvPr>
            <p:ph idx="1"/>
          </p:nvPr>
        </p:nvSpPr>
        <p:spPr>
          <a:xfrm>
            <a:off x="838200" y="741680"/>
            <a:ext cx="10515600" cy="5435283"/>
          </a:xfrm>
        </p:spPr>
        <p:txBody>
          <a:bodyPr>
            <a:normAutofit fontScale="92500"/>
          </a:bodyPr>
          <a:lstStyle/>
          <a:p>
            <a:r>
              <a:rPr lang="sq-AL" b="1" i="0" dirty="0">
                <a:solidFill>
                  <a:srgbClr val="000000"/>
                </a:solidFill>
                <a:effectLst/>
                <a:latin typeface="Roboto" panose="02000000000000000000" pitchFamily="2" charset="0"/>
              </a:rPr>
              <a:t>Realizoni vlerën</a:t>
            </a:r>
            <a:r>
              <a:rPr lang="sq-AL" b="0" i="0" dirty="0">
                <a:solidFill>
                  <a:srgbClr val="000000"/>
                </a:solidFill>
                <a:effectLst/>
                <a:latin typeface="Roboto" panose="02000000000000000000" pitchFamily="2" charset="0"/>
              </a:rPr>
              <a:t>. </a:t>
            </a:r>
            <a:r>
              <a:rPr lang="sq-AL" b="0" i="0" dirty="0" err="1">
                <a:solidFill>
                  <a:srgbClr val="000000"/>
                </a:solidFill>
                <a:effectLst/>
                <a:latin typeface="Roboto" panose="02000000000000000000" pitchFamily="2" charset="0"/>
              </a:rPr>
              <a:t>Siguroh</a:t>
            </a:r>
            <a:r>
              <a:rPr lang="en-US" b="0" i="0" dirty="0">
                <a:solidFill>
                  <a:srgbClr val="000000"/>
                </a:solidFill>
                <a:effectLst/>
                <a:latin typeface="Roboto" panose="02000000000000000000" pitchFamily="2" charset="0"/>
              </a:rPr>
              <a:t>et</a:t>
            </a:r>
            <a:r>
              <a:rPr lang="sq-AL" b="0" i="0" dirty="0">
                <a:solidFill>
                  <a:srgbClr val="000000"/>
                </a:solidFill>
                <a:effectLst/>
                <a:latin typeface="Roboto" panose="02000000000000000000" pitchFamily="2" charset="0"/>
              </a:rPr>
              <a:t> që të arrihet vlera e kërkuar për t'u realizuar nga investimi në portofol. </a:t>
            </a:r>
            <a:r>
              <a:rPr lang="en-US" b="0" i="0" dirty="0" err="1">
                <a:solidFill>
                  <a:srgbClr val="000000"/>
                </a:solidFill>
                <a:effectLst/>
                <a:latin typeface="Roboto" panose="02000000000000000000" pitchFamily="2" charset="0"/>
              </a:rPr>
              <a:t>Faktor</a:t>
            </a:r>
            <a:r>
              <a:rPr lang="en-US" b="0" i="0" dirty="0">
                <a:solidFill>
                  <a:srgbClr val="000000"/>
                </a:solidFill>
                <a:effectLst/>
                <a:latin typeface="Roboto" panose="02000000000000000000" pitchFamily="2" charset="0"/>
              </a:rPr>
              <a:t> </a:t>
            </a:r>
            <a:r>
              <a:rPr lang="sq-AL" b="0" i="0" dirty="0">
                <a:solidFill>
                  <a:srgbClr val="000000"/>
                </a:solidFill>
                <a:effectLst/>
                <a:latin typeface="Roboto" panose="02000000000000000000" pitchFamily="2" charset="0"/>
              </a:rPr>
              <a:t>kyç është njohja e faktit se mjedisi në të cilin komponenti do të japë rezultatet e tij është i kushtëzuar në mënyrë aktive për të shfrytëzuar ato rezultate në kërkim të vlerës së kërkuar.</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 </a:t>
            </a:r>
            <a:r>
              <a:rPr lang="sq-AL" b="1" i="0" dirty="0">
                <a:solidFill>
                  <a:srgbClr val="000000"/>
                </a:solidFill>
                <a:effectLst/>
                <a:latin typeface="Roboto" panose="02000000000000000000" pitchFamily="2" charset="0"/>
              </a:rPr>
              <a:t>Mat </a:t>
            </a:r>
            <a:r>
              <a:rPr lang="sq-AL" b="1" i="0" dirty="0" err="1">
                <a:solidFill>
                  <a:srgbClr val="000000"/>
                </a:solidFill>
                <a:effectLst/>
                <a:latin typeface="Roboto" panose="02000000000000000000" pitchFamily="2" charset="0"/>
              </a:rPr>
              <a:t>performancën</a:t>
            </a:r>
            <a:r>
              <a:rPr lang="sq-AL" b="0" i="0" dirty="0">
                <a:solidFill>
                  <a:srgbClr val="000000"/>
                </a:solidFill>
                <a:effectLst/>
                <a:latin typeface="Roboto" panose="02000000000000000000" pitchFamily="2" charset="0"/>
              </a:rPr>
              <a:t>. Matni </a:t>
            </a:r>
            <a:r>
              <a:rPr lang="sq-AL" b="0" i="0" dirty="0" err="1">
                <a:solidFill>
                  <a:srgbClr val="000000"/>
                </a:solidFill>
                <a:effectLst/>
                <a:latin typeface="Roboto" panose="02000000000000000000" pitchFamily="2" charset="0"/>
              </a:rPr>
              <a:t>performancën</a:t>
            </a:r>
            <a:r>
              <a:rPr lang="sq-AL" b="0" i="0" dirty="0">
                <a:solidFill>
                  <a:srgbClr val="000000"/>
                </a:solidFill>
                <a:effectLst/>
                <a:latin typeface="Roboto" panose="02000000000000000000" pitchFamily="2" charset="0"/>
              </a:rPr>
              <a:t> e arritur nga rezultatet e </a:t>
            </a:r>
            <a:r>
              <a:rPr lang="sq-AL" b="0" i="0" dirty="0" err="1">
                <a:solidFill>
                  <a:srgbClr val="000000"/>
                </a:solidFill>
                <a:effectLst/>
                <a:latin typeface="Roboto" panose="02000000000000000000" pitchFamily="2" charset="0"/>
              </a:rPr>
              <a:t>gjeneruara</a:t>
            </a:r>
            <a:r>
              <a:rPr lang="sq-AL" b="0" i="0" dirty="0">
                <a:solidFill>
                  <a:srgbClr val="000000"/>
                </a:solidFill>
                <a:effectLst/>
                <a:latin typeface="Roboto" panose="02000000000000000000" pitchFamily="2" charset="0"/>
              </a:rPr>
              <a:t> nga komponentët në portofol - për shembull, në mbështetje të një kartë rezultati të balancuar. Menaxheri i portofolit duhet të mbledhë </a:t>
            </a:r>
            <a:r>
              <a:rPr lang="sq-AL" b="0" i="0" dirty="0" err="1">
                <a:solidFill>
                  <a:srgbClr val="000000"/>
                </a:solidFill>
                <a:effectLst/>
                <a:latin typeface="Roboto" panose="02000000000000000000" pitchFamily="2" charset="0"/>
              </a:rPr>
              <a:t>metrikat</a:t>
            </a:r>
            <a:r>
              <a:rPr lang="sq-AL" b="0" i="0" dirty="0">
                <a:solidFill>
                  <a:srgbClr val="000000"/>
                </a:solidFill>
                <a:effectLst/>
                <a:latin typeface="Roboto" panose="02000000000000000000" pitchFamily="2" charset="0"/>
              </a:rPr>
              <a:t> e </a:t>
            </a:r>
            <a:r>
              <a:rPr lang="sq-AL" b="0" i="0" dirty="0" err="1">
                <a:solidFill>
                  <a:srgbClr val="000000"/>
                </a:solidFill>
                <a:effectLst/>
                <a:latin typeface="Roboto" panose="02000000000000000000" pitchFamily="2" charset="0"/>
              </a:rPr>
              <a:t>dakorduara</a:t>
            </a:r>
            <a:r>
              <a:rPr lang="sq-AL" b="0" i="0" dirty="0">
                <a:solidFill>
                  <a:srgbClr val="000000"/>
                </a:solidFill>
                <a:effectLst/>
                <a:latin typeface="Roboto" panose="02000000000000000000" pitchFamily="2" charset="0"/>
              </a:rPr>
              <a:t>.</a:t>
            </a:r>
            <a:endParaRPr lang="en-US" b="0" i="0" dirty="0">
              <a:solidFill>
                <a:srgbClr val="000000"/>
              </a:solidFill>
              <a:effectLst/>
              <a:latin typeface="Roboto" panose="02000000000000000000" pitchFamily="2" charset="0"/>
            </a:endParaRPr>
          </a:p>
          <a:p>
            <a:r>
              <a:rPr lang="sq-AL" b="1" i="0" dirty="0">
                <a:solidFill>
                  <a:srgbClr val="000000"/>
                </a:solidFill>
                <a:effectLst/>
                <a:latin typeface="Roboto" panose="02000000000000000000" pitchFamily="2" charset="0"/>
              </a:rPr>
              <a:t>Raportoni vlerën. </a:t>
            </a:r>
            <a:r>
              <a:rPr lang="sq-AL" b="0" i="0" dirty="0">
                <a:solidFill>
                  <a:srgbClr val="000000"/>
                </a:solidFill>
                <a:effectLst/>
                <a:latin typeface="Roboto" panose="02000000000000000000" pitchFamily="2" charset="0"/>
              </a:rPr>
              <a:t>Raportoni vlerën e arritur në bazë të metrikës. Ky është një akt politik për sa i përket vlerës së arritur konsiston në një arritje të lidhur me </a:t>
            </a:r>
            <a:r>
              <a:rPr lang="sq-AL" b="0" i="0" dirty="0" err="1">
                <a:solidFill>
                  <a:srgbClr val="000000"/>
                </a:solidFill>
                <a:effectLst/>
                <a:latin typeface="Roboto" panose="02000000000000000000" pitchFamily="2" charset="0"/>
              </a:rPr>
              <a:t>narrativën</a:t>
            </a:r>
            <a:r>
              <a:rPr lang="sq-AL" b="0" i="0" dirty="0">
                <a:solidFill>
                  <a:srgbClr val="000000"/>
                </a:solidFill>
                <a:effectLst/>
                <a:latin typeface="Roboto" panose="02000000000000000000" pitchFamily="2" charset="0"/>
              </a:rPr>
              <a:t> në dritën e rreziqeve të aplikueshme, ndikimin e ndryshimeve në mjedis, dhe ndryshimet e mundshme në qëllimin organizativ ose botëkuptimin</a:t>
            </a:r>
            <a:endParaRPr lang="sq-AL" dirty="0"/>
          </a:p>
          <a:p>
            <a:endParaRPr lang="sq-AL" dirty="0"/>
          </a:p>
        </p:txBody>
      </p:sp>
    </p:spTree>
    <p:extLst>
      <p:ext uri="{BB962C8B-B14F-4D97-AF65-F5344CB8AC3E}">
        <p14:creationId xmlns:p14="http://schemas.microsoft.com/office/powerpoint/2010/main" val="1582416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16229-5A0B-0361-3F48-4AEFA01A15BE}"/>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NEGOCIIMI I VLERËS SË PRITSHME</a:t>
            </a:r>
            <a:endParaRPr lang="sq-AL" dirty="0"/>
          </a:p>
        </p:txBody>
      </p:sp>
      <p:sp>
        <p:nvSpPr>
          <p:cNvPr id="3" name="Content Placeholder 2">
            <a:extLst>
              <a:ext uri="{FF2B5EF4-FFF2-40B4-BE49-F238E27FC236}">
                <a16:creationId xmlns:a16="http://schemas.microsoft.com/office/drawing/2014/main" id="{A2F9BDA0-75A1-32D7-EA6F-89AB56E87985}"/>
              </a:ext>
            </a:extLst>
          </p:cNvPr>
          <p:cNvSpPr>
            <a:spLocks noGrp="1"/>
          </p:cNvSpPr>
          <p:nvPr>
            <p:ph idx="1"/>
          </p:nvPr>
        </p:nvSpPr>
        <p:spPr/>
        <p:txBody>
          <a:bodyPr/>
          <a:lstStyle/>
          <a:p>
            <a:r>
              <a:rPr lang="sq-AL" b="0" i="0" dirty="0">
                <a:solidFill>
                  <a:srgbClr val="000000"/>
                </a:solidFill>
                <a:effectLst/>
                <a:latin typeface="Roboto" panose="02000000000000000000" pitchFamily="2" charset="0"/>
              </a:rPr>
              <a:t>Menaxheri i portofolit negocion vlerën e pritur për t'u arritur nga portofoli kundrejt vlerës së kërkuar, në mënyrë që të sigurojë që qëllimet imediate të zhvilluara nga strategjia nuk e vendosin organizatën në rrezik të mosarritjes së konsiderueshme.</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Si pjesë e negociatave, menaxheri i portofolit heq vlerën e tepërt dhe rreshton </a:t>
            </a:r>
            <a:r>
              <a:rPr lang="sq-AL" b="0" i="0" dirty="0" err="1">
                <a:solidFill>
                  <a:srgbClr val="000000"/>
                </a:solidFill>
                <a:effectLst/>
                <a:latin typeface="Roboto" panose="02000000000000000000" pitchFamily="2" charset="0"/>
              </a:rPr>
              <a:t>pritshmëritë</a:t>
            </a:r>
            <a:r>
              <a:rPr lang="sq-AL" b="0" i="0" dirty="0">
                <a:solidFill>
                  <a:srgbClr val="000000"/>
                </a:solidFill>
                <a:effectLst/>
                <a:latin typeface="Roboto" panose="02000000000000000000" pitchFamily="2" charset="0"/>
              </a:rPr>
              <a:t> dhe oreksin e rrezikut.</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 Negocimi kërkon që menaxheri i portofolit të veprojë si një urë lidhëse midis pronarëve të komponentëve dhe funksionit të strategjisë brenda organizatës.</a:t>
            </a:r>
            <a:endParaRPr lang="sq-AL" dirty="0"/>
          </a:p>
        </p:txBody>
      </p:sp>
    </p:spTree>
    <p:extLst>
      <p:ext uri="{BB962C8B-B14F-4D97-AF65-F5344CB8AC3E}">
        <p14:creationId xmlns:p14="http://schemas.microsoft.com/office/powerpoint/2010/main" val="4262913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955D45-D47C-AE0B-B175-E2FA8C794FDC}"/>
              </a:ext>
            </a:extLst>
          </p:cNvPr>
          <p:cNvSpPr>
            <a:spLocks noGrp="1"/>
          </p:cNvSpPr>
          <p:nvPr>
            <p:ph idx="1"/>
          </p:nvPr>
        </p:nvSpPr>
        <p:spPr>
          <a:xfrm>
            <a:off x="838200" y="254000"/>
            <a:ext cx="10515600" cy="5922963"/>
          </a:xfrm>
        </p:spPr>
        <p:txBody>
          <a:bodyPr>
            <a:normAutofit lnSpcReduction="10000"/>
          </a:bodyPr>
          <a:lstStyle/>
          <a:p>
            <a:r>
              <a:rPr lang="sq-AL" b="0" i="0" dirty="0">
                <a:solidFill>
                  <a:srgbClr val="000000"/>
                </a:solidFill>
                <a:effectLst/>
                <a:latin typeface="Roboto" panose="02000000000000000000" pitchFamily="2" charset="0"/>
              </a:rPr>
              <a:t>Qasjet e vlerësimit përfshijnë, por nuk kufizohen në sa vijon: </a:t>
            </a:r>
            <a:endParaRPr lang="en-US" dirty="0">
              <a:solidFill>
                <a:srgbClr val="000000"/>
              </a:solidFill>
              <a:latin typeface="Roboto" panose="02000000000000000000" pitchFamily="2" charset="0"/>
            </a:endParaRPr>
          </a:p>
          <a:p>
            <a:r>
              <a:rPr lang="sq-AL" b="1" i="0" dirty="0" err="1">
                <a:solidFill>
                  <a:srgbClr val="000000"/>
                </a:solidFill>
                <a:effectLst/>
                <a:latin typeface="Roboto" panose="02000000000000000000" pitchFamily="2" charset="0"/>
              </a:rPr>
              <a:t>Trade-off</a:t>
            </a:r>
            <a:r>
              <a:rPr lang="sq-AL" b="1" i="0" dirty="0">
                <a:solidFill>
                  <a:srgbClr val="000000"/>
                </a:solidFill>
                <a:effectLst/>
                <a:latin typeface="Roboto" panose="02000000000000000000" pitchFamily="2" charset="0"/>
              </a:rPr>
              <a:t> analiza</a:t>
            </a:r>
            <a:r>
              <a:rPr lang="sq-AL" b="0" i="0" dirty="0">
                <a:solidFill>
                  <a:srgbClr val="000000"/>
                </a:solidFill>
                <a:effectLst/>
                <a:latin typeface="Roboto" panose="02000000000000000000" pitchFamily="2" charset="0"/>
              </a:rPr>
              <a:t>. Përcakton efektin e ndryshimit të një ose më shumë faktorëve të portofolit. </a:t>
            </a:r>
            <a:endParaRPr lang="en-US" dirty="0">
              <a:solidFill>
                <a:srgbClr val="000000"/>
              </a:solidFill>
              <a:latin typeface="Roboto" panose="02000000000000000000" pitchFamily="2" charset="0"/>
            </a:endParaRPr>
          </a:p>
          <a:p>
            <a:r>
              <a:rPr lang="sq-AL" b="1" i="0" dirty="0">
                <a:solidFill>
                  <a:srgbClr val="000000"/>
                </a:solidFill>
                <a:effectLst/>
                <a:latin typeface="Roboto" panose="02000000000000000000" pitchFamily="2" charset="0"/>
              </a:rPr>
              <a:t>Ndryshueshmëria e fitimit të tregut</a:t>
            </a:r>
            <a:r>
              <a:rPr lang="sq-AL" b="0" i="0" dirty="0">
                <a:solidFill>
                  <a:srgbClr val="000000"/>
                </a:solidFill>
                <a:effectLst/>
                <a:latin typeface="Roboto" panose="02000000000000000000" pitchFamily="2" charset="0"/>
              </a:rPr>
              <a:t>. Përqendrohet në parashikimet e çmimeve dhe shitjeve dhe varet nga një numër faktorë</a:t>
            </a:r>
            <a:r>
              <a:rPr lang="en-US" b="0" i="0" dirty="0" err="1">
                <a:solidFill>
                  <a:srgbClr val="000000"/>
                </a:solidFill>
                <a:effectLst/>
                <a:latin typeface="Roboto" panose="02000000000000000000" pitchFamily="2" charset="0"/>
              </a:rPr>
              <a:t>sh</a:t>
            </a:r>
            <a:r>
              <a:rPr lang="en-US" b="0" i="0" dirty="0">
                <a:solidFill>
                  <a:srgbClr val="000000"/>
                </a:solidFill>
                <a:effectLst/>
                <a:latin typeface="Roboto" panose="02000000000000000000" pitchFamily="2" charset="0"/>
              </a:rPr>
              <a:t> </a:t>
            </a:r>
            <a:r>
              <a:rPr lang="en-US" b="0" i="0" dirty="0" err="1">
                <a:solidFill>
                  <a:srgbClr val="000000"/>
                </a:solidFill>
                <a:effectLst/>
                <a:latin typeface="Roboto" panose="02000000000000000000" pitchFamily="2" charset="0"/>
              </a:rPr>
              <a:t>te</a:t>
            </a:r>
            <a:r>
              <a:rPr lang="en-US" b="0" i="0" dirty="0">
                <a:solidFill>
                  <a:srgbClr val="000000"/>
                </a:solidFill>
                <a:effectLst/>
                <a:latin typeface="Roboto" panose="02000000000000000000" pitchFamily="2" charset="0"/>
              </a:rPr>
              <a:t> </a:t>
            </a:r>
            <a:r>
              <a:rPr lang="sq-AL" b="0" i="0" dirty="0">
                <a:solidFill>
                  <a:srgbClr val="000000"/>
                </a:solidFill>
                <a:effectLst/>
                <a:latin typeface="Roboto" panose="02000000000000000000" pitchFamily="2" charset="0"/>
              </a:rPr>
              <a:t>marketingu, ku efektet e ndryshimit të një ose më shumë prej këtyre faktorëve mund të ndikojnë në vetë portofolin ose në strategjia e portofolit. ndryshueshmëria e buxhetit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 </a:t>
            </a:r>
            <a:r>
              <a:rPr lang="sq-AL" b="1" i="0" dirty="0">
                <a:solidFill>
                  <a:srgbClr val="000000"/>
                </a:solidFill>
                <a:effectLst/>
                <a:latin typeface="Roboto" panose="02000000000000000000" pitchFamily="2" charset="0"/>
              </a:rPr>
              <a:t>Ndryshueshmëria e </a:t>
            </a:r>
            <a:r>
              <a:rPr lang="sq-AL" b="1" i="0" dirty="0" err="1">
                <a:solidFill>
                  <a:srgbClr val="000000"/>
                </a:solidFill>
                <a:effectLst/>
                <a:latin typeface="Roboto" panose="02000000000000000000" pitchFamily="2" charset="0"/>
              </a:rPr>
              <a:t>performancës</a:t>
            </a:r>
            <a:r>
              <a:rPr lang="en-US" b="1" dirty="0">
                <a:solidFill>
                  <a:srgbClr val="000000"/>
                </a:solidFill>
                <a:latin typeface="Roboto" panose="02000000000000000000" pitchFamily="2" charset="0"/>
              </a:rPr>
              <a:t> </a:t>
            </a:r>
            <a:r>
              <a:rPr lang="en-US" dirty="0">
                <a:solidFill>
                  <a:srgbClr val="000000"/>
                </a:solidFill>
                <a:latin typeface="Roboto" panose="02000000000000000000" pitchFamily="2" charset="0"/>
              </a:rPr>
              <a:t>- </a:t>
            </a:r>
            <a:r>
              <a:rPr lang="sq-AL" b="0" i="0" dirty="0">
                <a:solidFill>
                  <a:srgbClr val="000000"/>
                </a:solidFill>
                <a:effectLst/>
                <a:latin typeface="Roboto" panose="02000000000000000000" pitchFamily="2" charset="0"/>
              </a:rPr>
              <a:t>Analizon </a:t>
            </a:r>
            <a:r>
              <a:rPr lang="sq-AL" b="0" i="0" dirty="0" err="1">
                <a:solidFill>
                  <a:srgbClr val="000000"/>
                </a:solidFill>
                <a:effectLst/>
                <a:latin typeface="Roboto" panose="02000000000000000000" pitchFamily="2" charset="0"/>
              </a:rPr>
              <a:t>performancën</a:t>
            </a:r>
            <a:r>
              <a:rPr lang="sq-AL" b="0" i="0" dirty="0">
                <a:solidFill>
                  <a:srgbClr val="000000"/>
                </a:solidFill>
                <a:effectLst/>
                <a:latin typeface="Roboto" panose="02000000000000000000" pitchFamily="2" charset="0"/>
              </a:rPr>
              <a:t> e portofolit. </a:t>
            </a:r>
            <a:endParaRPr lang="en-US" b="0" i="0" dirty="0">
              <a:solidFill>
                <a:srgbClr val="000000"/>
              </a:solidFill>
              <a:effectLst/>
              <a:latin typeface="Roboto" panose="02000000000000000000" pitchFamily="2" charset="0"/>
            </a:endParaRPr>
          </a:p>
          <a:p>
            <a:r>
              <a:rPr lang="sq-AL" b="1" i="0" dirty="0">
                <a:solidFill>
                  <a:srgbClr val="000000"/>
                </a:solidFill>
                <a:effectLst/>
                <a:latin typeface="Roboto" panose="02000000000000000000" pitchFamily="2" charset="0"/>
              </a:rPr>
              <a:t>Ndryshueshmëria e kërkesave të tregut</a:t>
            </a:r>
            <a:r>
              <a:rPr lang="sq-AL" b="0" i="0" dirty="0">
                <a:solidFill>
                  <a:srgbClr val="000000"/>
                </a:solidFill>
                <a:effectLst/>
                <a:latin typeface="Roboto" panose="02000000000000000000" pitchFamily="2" charset="0"/>
              </a:rPr>
              <a:t>. Analizon ndryshimet në kërkesat e tregut në lidhje me portofolin. </a:t>
            </a:r>
            <a:endParaRPr lang="en-US" dirty="0">
              <a:solidFill>
                <a:srgbClr val="000000"/>
              </a:solidFill>
              <a:latin typeface="Roboto" panose="02000000000000000000" pitchFamily="2" charset="0"/>
            </a:endParaRPr>
          </a:p>
          <a:p>
            <a:r>
              <a:rPr lang="sq-AL" b="1" i="0" dirty="0">
                <a:solidFill>
                  <a:srgbClr val="000000"/>
                </a:solidFill>
                <a:effectLst/>
                <a:latin typeface="Roboto" panose="02000000000000000000" pitchFamily="2" charset="0"/>
              </a:rPr>
              <a:t>Ndryshueshmëria nga koha në treg</a:t>
            </a:r>
            <a:r>
              <a:rPr lang="sq-AL" b="0" i="0" dirty="0">
                <a:solidFill>
                  <a:srgbClr val="000000"/>
                </a:solidFill>
                <a:effectLst/>
                <a:latin typeface="Roboto" panose="02000000000000000000" pitchFamily="2" charset="0"/>
              </a:rPr>
              <a:t>. Përcakton efektet e shpejtësisë së portofolit. </a:t>
            </a:r>
            <a:endParaRPr lang="sq-AL" dirty="0"/>
          </a:p>
        </p:txBody>
      </p:sp>
    </p:spTree>
    <p:extLst>
      <p:ext uri="{BB962C8B-B14F-4D97-AF65-F5344CB8AC3E}">
        <p14:creationId xmlns:p14="http://schemas.microsoft.com/office/powerpoint/2010/main" val="1364493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35737-5DF7-859B-66B4-40F42E481EB4}"/>
              </a:ext>
            </a:extLst>
          </p:cNvPr>
          <p:cNvSpPr>
            <a:spLocks noGrp="1"/>
          </p:cNvSpPr>
          <p:nvPr>
            <p:ph type="title"/>
          </p:nvPr>
        </p:nvSpPr>
        <p:spPr/>
        <p:txBody>
          <a:bodyPr/>
          <a:lstStyle/>
          <a:p>
            <a:endParaRPr lang="sq-AL"/>
          </a:p>
        </p:txBody>
      </p:sp>
      <p:sp>
        <p:nvSpPr>
          <p:cNvPr id="3" name="Content Placeholder 2">
            <a:extLst>
              <a:ext uri="{FF2B5EF4-FFF2-40B4-BE49-F238E27FC236}">
                <a16:creationId xmlns:a16="http://schemas.microsoft.com/office/drawing/2014/main" id="{66C17C3E-FED7-8339-2F76-C7E4DE77A4E9}"/>
              </a:ext>
            </a:extLst>
          </p:cNvPr>
          <p:cNvSpPr>
            <a:spLocks noGrp="1"/>
          </p:cNvSpPr>
          <p:nvPr>
            <p:ph idx="1"/>
          </p:nvPr>
        </p:nvSpPr>
        <p:spPr/>
        <p:txBody>
          <a:bodyPr>
            <a:normAutofit lnSpcReduction="10000"/>
          </a:bodyPr>
          <a:lstStyle/>
          <a:p>
            <a:r>
              <a:rPr lang="sq-AL" b="0" i="0" dirty="0">
                <a:solidFill>
                  <a:srgbClr val="000000"/>
                </a:solidFill>
                <a:effectLst/>
                <a:latin typeface="Roboto" panose="02000000000000000000" pitchFamily="2" charset="0"/>
              </a:rPr>
              <a:t>Ekzistojnë tre koncepte që mbështesin negocimin: </a:t>
            </a:r>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0" i="0" dirty="0">
                <a:solidFill>
                  <a:srgbClr val="000000"/>
                </a:solidFill>
                <a:effectLst/>
                <a:latin typeface="Roboto" panose="02000000000000000000" pitchFamily="2" charset="0"/>
              </a:rPr>
              <a:t> </a:t>
            </a:r>
            <a:r>
              <a:rPr lang="sq-AL" b="1" i="0" dirty="0">
                <a:solidFill>
                  <a:srgbClr val="000000"/>
                </a:solidFill>
                <a:effectLst/>
                <a:latin typeface="Roboto" panose="02000000000000000000" pitchFamily="2" charset="0"/>
              </a:rPr>
              <a:t>Kuadri i menaxhimit të vlerës</a:t>
            </a:r>
            <a:r>
              <a:rPr lang="sq-AL" b="0" i="0" dirty="0">
                <a:solidFill>
                  <a:srgbClr val="000000"/>
                </a:solidFill>
                <a:effectLst/>
                <a:latin typeface="Roboto" panose="02000000000000000000" pitchFamily="2" charset="0"/>
              </a:rPr>
              <a:t>. Një kornizë që ofron një bazë për përcaktimin e vlerës së synuar për secilën komponent. </a:t>
            </a:r>
            <a:endParaRPr lang="en-US"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Deklaratat e vlerave të bazuara në prova</a:t>
            </a:r>
            <a:r>
              <a:rPr lang="sq-AL" b="0" i="0" dirty="0">
                <a:solidFill>
                  <a:srgbClr val="000000"/>
                </a:solidFill>
                <a:effectLst/>
                <a:latin typeface="Roboto" panose="02000000000000000000" pitchFamily="2" charset="0"/>
              </a:rPr>
              <a:t>. Çdo komponent portofoli duhet të </a:t>
            </a:r>
            <a:r>
              <a:rPr lang="sq-AL" b="0" i="0" dirty="0" err="1">
                <a:solidFill>
                  <a:srgbClr val="000000"/>
                </a:solidFill>
                <a:effectLst/>
                <a:latin typeface="Roboto" panose="02000000000000000000" pitchFamily="2" charset="0"/>
              </a:rPr>
              <a:t>gjenerojë</a:t>
            </a:r>
            <a:r>
              <a:rPr lang="sq-AL" b="0" i="0" dirty="0">
                <a:solidFill>
                  <a:srgbClr val="000000"/>
                </a:solidFill>
                <a:effectLst/>
                <a:latin typeface="Roboto" panose="02000000000000000000" pitchFamily="2" charset="0"/>
              </a:rPr>
              <a:t> një rast biznesi që ka deklarata të vlerës së bazuar në prova (qoftë të prekshme apo të paprekshme) për vlerën e kërkuar, duke përfshirë kohën, varësitë e realizimit dhe përgjegjësitë. </a:t>
            </a:r>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0" i="0" dirty="0">
                <a:solidFill>
                  <a:srgbClr val="000000"/>
                </a:solidFill>
                <a:effectLst/>
                <a:latin typeface="Roboto" panose="02000000000000000000" pitchFamily="2" charset="0"/>
              </a:rPr>
              <a:t> </a:t>
            </a:r>
            <a:r>
              <a:rPr lang="sq-AL" b="1" i="0" dirty="0">
                <a:solidFill>
                  <a:srgbClr val="000000"/>
                </a:solidFill>
                <a:effectLst/>
                <a:latin typeface="Roboto" panose="02000000000000000000" pitchFamily="2" charset="0"/>
              </a:rPr>
              <a:t>Kufiri efikas</a:t>
            </a:r>
            <a:r>
              <a:rPr lang="sq-AL" b="0" i="0" dirty="0">
                <a:solidFill>
                  <a:srgbClr val="000000"/>
                </a:solidFill>
                <a:effectLst/>
                <a:latin typeface="Roboto" panose="02000000000000000000" pitchFamily="2" charset="0"/>
              </a:rPr>
              <a:t>. Një qasje modelimi që u jep vendimmarrësve mjetin analitik për të </a:t>
            </a:r>
            <a:r>
              <a:rPr lang="sq-AL" b="0" i="0" dirty="0" err="1">
                <a:solidFill>
                  <a:srgbClr val="000000"/>
                </a:solidFill>
                <a:effectLst/>
                <a:latin typeface="Roboto" panose="02000000000000000000" pitchFamily="2" charset="0"/>
              </a:rPr>
              <a:t>optimizuar</a:t>
            </a:r>
            <a:r>
              <a:rPr lang="sq-AL" b="0" i="0" dirty="0">
                <a:solidFill>
                  <a:srgbClr val="000000"/>
                </a:solidFill>
                <a:effectLst/>
                <a:latin typeface="Roboto" panose="02000000000000000000" pitchFamily="2" charset="0"/>
              </a:rPr>
              <a:t> </a:t>
            </a:r>
            <a:r>
              <a:rPr lang="sq-AL" b="0" i="0" dirty="0" err="1">
                <a:solidFill>
                  <a:srgbClr val="000000"/>
                </a:solidFill>
                <a:effectLst/>
                <a:latin typeface="Roboto" panose="02000000000000000000" pitchFamily="2" charset="0"/>
              </a:rPr>
              <a:t>portofolet</a:t>
            </a:r>
            <a:r>
              <a:rPr lang="sq-AL" b="0" i="0" dirty="0">
                <a:solidFill>
                  <a:srgbClr val="000000"/>
                </a:solidFill>
                <a:effectLst/>
                <a:latin typeface="Roboto" panose="02000000000000000000" pitchFamily="2" charset="0"/>
              </a:rPr>
              <a:t> duke pasur parasysh kufizimet e burimeve</a:t>
            </a:r>
            <a:r>
              <a:rPr lang="en-US" b="0" i="0" dirty="0">
                <a:solidFill>
                  <a:srgbClr val="000000"/>
                </a:solidFill>
                <a:effectLst/>
                <a:latin typeface="Roboto" panose="02000000000000000000" pitchFamily="2" charset="0"/>
              </a:rPr>
              <a:t>.</a:t>
            </a:r>
            <a:endParaRPr lang="sq-AL" dirty="0"/>
          </a:p>
          <a:p>
            <a:endParaRPr lang="sq-AL" dirty="0"/>
          </a:p>
        </p:txBody>
      </p:sp>
    </p:spTree>
    <p:extLst>
      <p:ext uri="{BB962C8B-B14F-4D97-AF65-F5344CB8AC3E}">
        <p14:creationId xmlns:p14="http://schemas.microsoft.com/office/powerpoint/2010/main" val="3966549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93FC7-7E71-767F-8757-A75C72B7D3EA}"/>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MAKSIMIZIMI I VLERËS</a:t>
            </a:r>
            <a:endParaRPr lang="sq-AL" dirty="0"/>
          </a:p>
        </p:txBody>
      </p:sp>
      <p:sp>
        <p:nvSpPr>
          <p:cNvPr id="3" name="Content Placeholder 2">
            <a:extLst>
              <a:ext uri="{FF2B5EF4-FFF2-40B4-BE49-F238E27FC236}">
                <a16:creationId xmlns:a16="http://schemas.microsoft.com/office/drawing/2014/main" id="{B6E4820F-E678-912A-E6C2-049E85EEEF62}"/>
              </a:ext>
            </a:extLst>
          </p:cNvPr>
          <p:cNvSpPr>
            <a:spLocks noGrp="1"/>
          </p:cNvSpPr>
          <p:nvPr>
            <p:ph idx="1"/>
          </p:nvPr>
        </p:nvSpPr>
        <p:spPr/>
        <p:txBody>
          <a:bodyPr/>
          <a:lstStyle/>
          <a:p>
            <a:r>
              <a:rPr lang="sq-AL" b="0" i="0" dirty="0">
                <a:solidFill>
                  <a:srgbClr val="000000"/>
                </a:solidFill>
                <a:effectLst/>
                <a:latin typeface="Roboto" panose="02000000000000000000" pitchFamily="2" charset="0"/>
              </a:rPr>
              <a:t>Kthimi i investimit (ROI) i portofolit mat vlerën e arritur për koston hyrëse. Duke qenë se vlera e kërkuar tashmë është negociuar, menaxheri i portofolit duhet të synojë të realizojë vlerën e kërkuar nga portofoli me koston ekonomike më të ulët dhe të sigurt.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Menaxheri i portofolit ka në dispozicion një numër mjetesh për ta arritur këtë, duke përfshirë:</a:t>
            </a:r>
            <a:endParaRPr lang="sq-AL" dirty="0"/>
          </a:p>
        </p:txBody>
      </p:sp>
    </p:spTree>
    <p:extLst>
      <p:ext uri="{BB962C8B-B14F-4D97-AF65-F5344CB8AC3E}">
        <p14:creationId xmlns:p14="http://schemas.microsoft.com/office/powerpoint/2010/main" val="1583241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AA809A-5410-892B-0BD4-46FB32F29457}"/>
              </a:ext>
            </a:extLst>
          </p:cNvPr>
          <p:cNvSpPr>
            <a:spLocks noGrp="1"/>
          </p:cNvSpPr>
          <p:nvPr>
            <p:ph idx="1"/>
          </p:nvPr>
        </p:nvSpPr>
        <p:spPr>
          <a:xfrm>
            <a:off x="838200" y="1036320"/>
            <a:ext cx="10515600" cy="5140643"/>
          </a:xfrm>
        </p:spPr>
        <p:txBody>
          <a:bodyPr>
            <a:normAutofit lnSpcReduction="10000"/>
          </a:bodyPr>
          <a:lstStyle/>
          <a:p>
            <a:pPr>
              <a:buFont typeface="Wingdings" panose="05000000000000000000" pitchFamily="2" charset="2"/>
              <a:buChar char="ü"/>
            </a:pPr>
            <a:r>
              <a:rPr lang="en-US" b="1" i="0" dirty="0">
                <a:solidFill>
                  <a:srgbClr val="000000"/>
                </a:solidFill>
                <a:effectLst/>
                <a:latin typeface="Roboto" panose="02000000000000000000" pitchFamily="2" charset="0"/>
              </a:rPr>
              <a:t>O</a:t>
            </a:r>
            <a:r>
              <a:rPr lang="sq-AL" b="1" i="0" dirty="0" err="1">
                <a:solidFill>
                  <a:srgbClr val="000000"/>
                </a:solidFill>
                <a:effectLst/>
                <a:latin typeface="Roboto" panose="02000000000000000000" pitchFamily="2" charset="0"/>
              </a:rPr>
              <a:t>reksi</a:t>
            </a:r>
            <a:r>
              <a:rPr lang="sq-AL" b="1" i="0" dirty="0">
                <a:solidFill>
                  <a:srgbClr val="000000"/>
                </a:solidFill>
                <a:effectLst/>
                <a:latin typeface="Roboto" panose="02000000000000000000" pitchFamily="2" charset="0"/>
              </a:rPr>
              <a:t> i rrezikut </a:t>
            </a:r>
            <a:r>
              <a:rPr lang="sq-AL" b="0" i="0" dirty="0">
                <a:solidFill>
                  <a:srgbClr val="000000"/>
                </a:solidFill>
                <a:effectLst/>
                <a:latin typeface="Roboto" panose="02000000000000000000" pitchFamily="2" charset="0"/>
              </a:rPr>
              <a:t>në lidhje me cilësinë e hyrjes dhe daljes së caktuar për komponentët, </a:t>
            </a:r>
            <a:endParaRPr lang="en-US"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Udhëzimet e projektimit </a:t>
            </a:r>
            <a:r>
              <a:rPr lang="sq-AL" b="0" i="0" dirty="0">
                <a:solidFill>
                  <a:srgbClr val="000000"/>
                </a:solidFill>
                <a:effectLst/>
                <a:latin typeface="Roboto" panose="02000000000000000000" pitchFamily="2" charset="0"/>
              </a:rPr>
              <a:t>të aplikuara për komponentët për të parandaluar </a:t>
            </a:r>
            <a:r>
              <a:rPr lang="sq-AL" b="0" i="0" dirty="0" err="1">
                <a:solidFill>
                  <a:srgbClr val="000000"/>
                </a:solidFill>
                <a:effectLst/>
                <a:latin typeface="Roboto" panose="02000000000000000000" pitchFamily="2" charset="0"/>
              </a:rPr>
              <a:t>mbispecifikimin</a:t>
            </a:r>
            <a:r>
              <a:rPr lang="sq-AL" b="0" i="0" dirty="0">
                <a:solidFill>
                  <a:srgbClr val="000000"/>
                </a:solidFill>
                <a:effectLst/>
                <a:latin typeface="Roboto" panose="02000000000000000000" pitchFamily="2" charset="0"/>
              </a:rPr>
              <a:t> e elementeve të zgjidhjes, </a:t>
            </a:r>
            <a:endParaRPr lang="en-US"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Zbatimi i kufizimeve të zgjidhjeve </a:t>
            </a:r>
            <a:r>
              <a:rPr lang="sq-AL" b="0" i="0" dirty="0">
                <a:solidFill>
                  <a:srgbClr val="000000"/>
                </a:solidFill>
                <a:effectLst/>
                <a:latin typeface="Roboto" panose="02000000000000000000" pitchFamily="2" charset="0"/>
              </a:rPr>
              <a:t>për të detyruar </a:t>
            </a:r>
            <a:r>
              <a:rPr lang="sq-AL" b="0" i="0" dirty="0" err="1">
                <a:solidFill>
                  <a:srgbClr val="000000"/>
                </a:solidFill>
                <a:effectLst/>
                <a:latin typeface="Roboto" panose="02000000000000000000" pitchFamily="2" charset="0"/>
              </a:rPr>
              <a:t>sinergjinë</a:t>
            </a:r>
            <a:r>
              <a:rPr lang="sq-AL" b="0" i="0" dirty="0">
                <a:solidFill>
                  <a:srgbClr val="000000"/>
                </a:solidFill>
                <a:effectLst/>
                <a:latin typeface="Roboto" panose="02000000000000000000" pitchFamily="2" charset="0"/>
              </a:rPr>
              <a:t> ndërmjet komponentëve në portofol ose ndërmjet komponentëve në portofol dhe komponentë në </a:t>
            </a:r>
            <a:r>
              <a:rPr lang="sq-AL" b="0" i="0" dirty="0" err="1">
                <a:solidFill>
                  <a:srgbClr val="000000"/>
                </a:solidFill>
                <a:effectLst/>
                <a:latin typeface="Roboto" panose="02000000000000000000" pitchFamily="2" charset="0"/>
              </a:rPr>
              <a:t>portofolet</a:t>
            </a:r>
            <a:r>
              <a:rPr lang="sq-AL" b="0" i="0" dirty="0">
                <a:solidFill>
                  <a:srgbClr val="000000"/>
                </a:solidFill>
                <a:effectLst/>
                <a:latin typeface="Roboto" panose="02000000000000000000" pitchFamily="2" charset="0"/>
              </a:rPr>
              <a:t> e tjera, </a:t>
            </a:r>
            <a:endParaRPr lang="en-US"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Kërkesa për komponentë individualë </a:t>
            </a:r>
            <a:r>
              <a:rPr lang="sq-AL" b="0" i="0" dirty="0">
                <a:solidFill>
                  <a:srgbClr val="000000"/>
                </a:solidFill>
                <a:effectLst/>
                <a:latin typeface="Roboto" panose="02000000000000000000" pitchFamily="2" charset="0"/>
              </a:rPr>
              <a:t>për të ushtruar menaxhim financiar efektiv, </a:t>
            </a:r>
            <a:endParaRPr lang="en-US"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Ushtrimi i menaxhimit financiar efektiv në nivel portofoli</a:t>
            </a:r>
            <a:r>
              <a:rPr lang="sq-AL" b="0" i="0" dirty="0">
                <a:solidFill>
                  <a:srgbClr val="000000"/>
                </a:solidFill>
                <a:effectLst/>
                <a:latin typeface="Roboto" panose="02000000000000000000" pitchFamily="2" charset="0"/>
              </a:rPr>
              <a:t>, dhe </a:t>
            </a:r>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Përdorimi i kufirit efikas</a:t>
            </a:r>
            <a:endParaRPr lang="sq-AL" b="1" dirty="0"/>
          </a:p>
        </p:txBody>
      </p:sp>
    </p:spTree>
    <p:extLst>
      <p:ext uri="{BB962C8B-B14F-4D97-AF65-F5344CB8AC3E}">
        <p14:creationId xmlns:p14="http://schemas.microsoft.com/office/powerpoint/2010/main" val="1934219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A19E3F-2AEC-1C67-CCBE-239C77740F7A}"/>
              </a:ext>
            </a:extLst>
          </p:cNvPr>
          <p:cNvSpPr>
            <a:spLocks noGrp="1"/>
          </p:cNvSpPr>
          <p:nvPr>
            <p:ph idx="1"/>
          </p:nvPr>
        </p:nvSpPr>
        <p:spPr>
          <a:xfrm>
            <a:off x="838200" y="1825625"/>
            <a:ext cx="11211560" cy="4351338"/>
          </a:xfrm>
        </p:spPr>
        <p:txBody>
          <a:bodyPr/>
          <a:lstStyle/>
          <a:p>
            <a:r>
              <a:rPr lang="sq-AL" b="0" i="0" dirty="0">
                <a:solidFill>
                  <a:srgbClr val="000000"/>
                </a:solidFill>
                <a:effectLst/>
                <a:latin typeface="Roboto" panose="02000000000000000000" pitchFamily="2" charset="0"/>
              </a:rPr>
              <a:t>Menaxhimi financiar i portofolit përfshin aktivitetet e përfshira në identifikimin e burimeve financiare të portofolit dhe burimet, përcaktimin e </a:t>
            </a:r>
            <a:r>
              <a:rPr lang="sq-AL" b="0" i="0" dirty="0" err="1">
                <a:solidFill>
                  <a:srgbClr val="000000"/>
                </a:solidFill>
                <a:effectLst/>
                <a:latin typeface="Roboto" panose="02000000000000000000" pitchFamily="2" charset="0"/>
              </a:rPr>
              <a:t>inputeve</a:t>
            </a:r>
            <a:r>
              <a:rPr lang="sq-AL" b="0" i="0" dirty="0">
                <a:solidFill>
                  <a:srgbClr val="000000"/>
                </a:solidFill>
                <a:effectLst/>
                <a:latin typeface="Roboto" panose="02000000000000000000" pitchFamily="2" charset="0"/>
              </a:rPr>
              <a:t> në procesin e ide</a:t>
            </a:r>
            <a:r>
              <a:rPr lang="en-US" b="0" i="0" dirty="0" err="1">
                <a:solidFill>
                  <a:srgbClr val="000000"/>
                </a:solidFill>
                <a:effectLst/>
                <a:latin typeface="Roboto" panose="02000000000000000000" pitchFamily="2" charset="0"/>
              </a:rPr>
              <a:t>tifk</a:t>
            </a:r>
            <a:r>
              <a:rPr lang="sq-AL" b="0" i="0" dirty="0" err="1">
                <a:solidFill>
                  <a:srgbClr val="000000"/>
                </a:solidFill>
                <a:effectLst/>
                <a:latin typeface="Roboto" panose="02000000000000000000" pitchFamily="2" charset="0"/>
              </a:rPr>
              <a:t>imit</a:t>
            </a:r>
            <a:r>
              <a:rPr lang="sq-AL" b="0" i="0" dirty="0">
                <a:solidFill>
                  <a:srgbClr val="000000"/>
                </a:solidFill>
                <a:effectLst/>
                <a:latin typeface="Roboto" panose="02000000000000000000" pitchFamily="2" charset="0"/>
              </a:rPr>
              <a:t>, përcaktimin e buxhetit të përgjithshëm për portofolin, integrimin e buxheteve të komponentëve të portofolit, sigurimin e miratimit të ndryshimeve financiare të komponentëve në vazhdim nëpërmjet qeverisjes dhe monitorimin dhe kontrollin e kostove gjatë gjithë kohëzgjatjes së portofolit.</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Ai mbështetet në pesë shtylla:</a:t>
            </a:r>
            <a:endParaRPr lang="sq-AL" dirty="0"/>
          </a:p>
        </p:txBody>
      </p:sp>
    </p:spTree>
    <p:extLst>
      <p:ext uri="{BB962C8B-B14F-4D97-AF65-F5344CB8AC3E}">
        <p14:creationId xmlns:p14="http://schemas.microsoft.com/office/powerpoint/2010/main" val="1394225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ED5062-C28F-0FD0-4D33-70480CC1CB83}"/>
              </a:ext>
            </a:extLst>
          </p:cNvPr>
          <p:cNvSpPr>
            <a:spLocks noGrp="1"/>
          </p:cNvSpPr>
          <p:nvPr>
            <p:ph idx="1"/>
          </p:nvPr>
        </p:nvSpPr>
        <p:spPr>
          <a:xfrm>
            <a:off x="838200" y="396240"/>
            <a:ext cx="10515600" cy="5780723"/>
          </a:xfrm>
        </p:spPr>
        <p:txBody>
          <a:bodyPr>
            <a:noAutofit/>
          </a:bodyPr>
          <a:lstStyle/>
          <a:p>
            <a:r>
              <a:rPr lang="sq-AL" b="0" i="0" dirty="0">
                <a:solidFill>
                  <a:srgbClr val="000000"/>
                </a:solidFill>
                <a:effectLst/>
                <a:latin typeface="Roboto" panose="02000000000000000000" pitchFamily="2" charset="0"/>
              </a:rPr>
              <a:t>K</a:t>
            </a:r>
            <a:r>
              <a:rPr lang="sq-AL" b="1" i="0" dirty="0">
                <a:solidFill>
                  <a:srgbClr val="000000"/>
                </a:solidFill>
                <a:effectLst/>
                <a:latin typeface="Roboto" panose="02000000000000000000" pitchFamily="2" charset="0"/>
              </a:rPr>
              <a:t>uadri financiar i portofolit</a:t>
            </a:r>
            <a:r>
              <a:rPr lang="sq-AL" b="0" i="0" dirty="0">
                <a:solidFill>
                  <a:srgbClr val="000000"/>
                </a:solidFill>
                <a:effectLst/>
                <a:latin typeface="Roboto" panose="02000000000000000000" pitchFamily="2" charset="0"/>
              </a:rPr>
              <a:t>. Përcakton sistemin dhe metodat për koordinimin e financimit të </a:t>
            </a:r>
            <a:r>
              <a:rPr lang="sq-AL" b="0" i="0" dirty="0" err="1">
                <a:solidFill>
                  <a:srgbClr val="000000"/>
                </a:solidFill>
                <a:effectLst/>
                <a:latin typeface="Roboto" panose="02000000000000000000" pitchFamily="2" charset="0"/>
              </a:rPr>
              <a:t>disponueshëm</a:t>
            </a:r>
            <a:r>
              <a:rPr lang="sq-AL" b="0" i="0" dirty="0">
                <a:solidFill>
                  <a:srgbClr val="000000"/>
                </a:solidFill>
                <a:effectLst/>
                <a:latin typeface="Roboto" panose="02000000000000000000" pitchFamily="2" charset="0"/>
              </a:rPr>
              <a:t>, për të harmonizuar përdorimin e burimeve financiare me synime dhe prioritete strategjike. </a:t>
            </a:r>
            <a:endParaRPr lang="en-US" b="0" i="0" dirty="0">
              <a:solidFill>
                <a:srgbClr val="000000"/>
              </a:solidFill>
              <a:effectLst/>
              <a:latin typeface="Roboto" panose="02000000000000000000" pitchFamily="2" charset="0"/>
            </a:endParaRPr>
          </a:p>
          <a:p>
            <a:r>
              <a:rPr lang="sq-AL" b="1" i="0" dirty="0">
                <a:solidFill>
                  <a:srgbClr val="000000"/>
                </a:solidFill>
                <a:effectLst/>
                <a:latin typeface="Roboto" panose="02000000000000000000" pitchFamily="2" charset="0"/>
              </a:rPr>
              <a:t>Plani i menaxhimit financiar të </a:t>
            </a:r>
            <a:r>
              <a:rPr lang="sq-AL" b="1" i="0" dirty="0" err="1">
                <a:solidFill>
                  <a:srgbClr val="000000"/>
                </a:solidFill>
                <a:effectLst/>
                <a:latin typeface="Roboto" panose="02000000000000000000" pitchFamily="2" charset="0"/>
              </a:rPr>
              <a:t>portofolit</a:t>
            </a:r>
            <a:r>
              <a:rPr lang="sq-AL" b="0" i="0" dirty="0" err="1">
                <a:solidFill>
                  <a:srgbClr val="000000"/>
                </a:solidFill>
                <a:effectLst/>
                <a:latin typeface="Roboto" panose="02000000000000000000" pitchFamily="2" charset="0"/>
              </a:rPr>
              <a:t>oraret</a:t>
            </a:r>
            <a:r>
              <a:rPr lang="sq-AL" b="0" i="0" dirty="0">
                <a:solidFill>
                  <a:srgbClr val="000000"/>
                </a:solidFill>
                <a:effectLst/>
                <a:latin typeface="Roboto" panose="02000000000000000000" pitchFamily="2" charset="0"/>
              </a:rPr>
              <a:t> dhe momentet e financimit, buxheti fillestar, pagesat e kontratave dhe oraret, aktivitetet dhe mekanizmat e raportimit financiar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 </a:t>
            </a:r>
            <a:r>
              <a:rPr lang="sq-AL" b="1" i="0" dirty="0">
                <a:solidFill>
                  <a:srgbClr val="000000"/>
                </a:solidFill>
                <a:effectLst/>
                <a:latin typeface="Roboto" panose="02000000000000000000" pitchFamily="2" charset="0"/>
              </a:rPr>
              <a:t>Vlerësimet e kostos së komponentit të portofolit</a:t>
            </a:r>
            <a:r>
              <a:rPr lang="sq-AL" b="0" i="0" dirty="0">
                <a:solidFill>
                  <a:srgbClr val="000000"/>
                </a:solidFill>
                <a:effectLst/>
                <a:latin typeface="Roboto" panose="02000000000000000000" pitchFamily="2" charset="0"/>
              </a:rPr>
              <a:t>. Përdoret për të përcaktuar një përmbledhje buxheti nga poshtë-lart për portofolin. </a:t>
            </a:r>
            <a:endParaRPr lang="en-US" b="0" i="0" dirty="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527636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C065F-2B2D-E9C4-3292-01AD7F99DDCD}"/>
              </a:ext>
            </a:extLst>
          </p:cNvPr>
          <p:cNvSpPr>
            <a:spLocks noGrp="1"/>
          </p:cNvSpPr>
          <p:nvPr>
            <p:ph type="title"/>
          </p:nvPr>
        </p:nvSpPr>
        <p:spPr/>
        <p:txBody>
          <a:bodyPr/>
          <a:lstStyle/>
          <a:p>
            <a:r>
              <a:rPr lang="en-US" dirty="0"/>
              <a:t>P</a:t>
            </a:r>
            <a:r>
              <a:rPr lang="sq-AL" b="0" i="0" dirty="0">
                <a:solidFill>
                  <a:srgbClr val="000000"/>
                </a:solidFill>
                <a:effectLst/>
                <a:latin typeface="Roboto" panose="02000000000000000000" pitchFamily="2" charset="0"/>
              </a:rPr>
              <a:t>ë</a:t>
            </a:r>
            <a:r>
              <a:rPr lang="en-US" dirty="0" err="1"/>
              <a:t>rmbajtja</a:t>
            </a:r>
            <a:r>
              <a:rPr lang="en-US" dirty="0"/>
              <a:t> </a:t>
            </a:r>
            <a:endParaRPr lang="sq-AL" dirty="0"/>
          </a:p>
        </p:txBody>
      </p:sp>
      <p:sp>
        <p:nvSpPr>
          <p:cNvPr id="5" name="Content Placeholder 4">
            <a:extLst>
              <a:ext uri="{FF2B5EF4-FFF2-40B4-BE49-F238E27FC236}">
                <a16:creationId xmlns:a16="http://schemas.microsoft.com/office/drawing/2014/main" id="{A202A243-ABBB-8DD2-EF6E-842C20878E41}"/>
              </a:ext>
            </a:extLst>
          </p:cNvPr>
          <p:cNvSpPr>
            <a:spLocks noGrp="1"/>
          </p:cNvSpPr>
          <p:nvPr>
            <p:ph idx="1"/>
          </p:nvPr>
        </p:nvSpPr>
        <p:spPr/>
        <p:txBody>
          <a:bodyPr>
            <a:normAutofit fontScale="92500" lnSpcReduction="20000"/>
          </a:bodyPr>
          <a:lstStyle/>
          <a:p>
            <a:r>
              <a:rPr lang="sq-AL" b="0" i="0" dirty="0">
                <a:solidFill>
                  <a:srgbClr val="000000"/>
                </a:solidFill>
                <a:effectLst/>
                <a:latin typeface="Roboto" panose="02000000000000000000" pitchFamily="2" charset="0"/>
              </a:rPr>
              <a:t>Vështrim i përgjithshëm</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 </a:t>
            </a:r>
            <a:r>
              <a:rPr lang="en-US" dirty="0">
                <a:solidFill>
                  <a:srgbClr val="000000"/>
                </a:solidFill>
                <a:latin typeface="Roboto" panose="02000000000000000000" pitchFamily="2" charset="0"/>
              </a:rPr>
              <a:t>P</a:t>
            </a:r>
            <a:r>
              <a:rPr lang="sq-AL" b="0" i="0" dirty="0" err="1">
                <a:solidFill>
                  <a:srgbClr val="000000"/>
                </a:solidFill>
                <a:effectLst/>
                <a:latin typeface="Roboto" panose="02000000000000000000" pitchFamily="2" charset="0"/>
              </a:rPr>
              <a:t>arimet</a:t>
            </a:r>
            <a:r>
              <a:rPr lang="sq-AL" b="0" i="0" dirty="0">
                <a:solidFill>
                  <a:srgbClr val="000000"/>
                </a:solidFill>
                <a:effectLst/>
                <a:latin typeface="Roboto" panose="02000000000000000000" pitchFamily="2" charset="0"/>
              </a:rPr>
              <a:t> udhëzuese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Çfarë është menaxhimi i vlerës? </a:t>
            </a:r>
            <a:endParaRPr lang="en-US" dirty="0">
              <a:solidFill>
                <a:srgbClr val="000000"/>
              </a:solidFill>
              <a:latin typeface="Roboto" panose="02000000000000000000" pitchFamily="2" charset="0"/>
            </a:endParaRPr>
          </a:p>
          <a:p>
            <a:r>
              <a:rPr lang="sq-AL" b="0" i="0" dirty="0">
                <a:solidFill>
                  <a:srgbClr val="000000"/>
                </a:solidFill>
                <a:effectLst/>
                <a:latin typeface="Roboto" panose="02000000000000000000" pitchFamily="2" charset="0"/>
              </a:rPr>
              <a:t>Komponentët e Menaxhimit të Vlerës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 Negocimi i vlerës së pritshme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Maksimizimi i vlerës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Vlera Siguruese </a:t>
            </a:r>
            <a:endParaRPr lang="en-US" dirty="0">
              <a:solidFill>
                <a:srgbClr val="000000"/>
              </a:solidFill>
              <a:latin typeface="Roboto" panose="02000000000000000000" pitchFamily="2" charset="0"/>
            </a:endParaRPr>
          </a:p>
          <a:p>
            <a:r>
              <a:rPr lang="sq-AL" b="0" i="0" dirty="0">
                <a:solidFill>
                  <a:srgbClr val="000000"/>
                </a:solidFill>
                <a:effectLst/>
                <a:latin typeface="Roboto" panose="02000000000000000000" pitchFamily="2" charset="0"/>
              </a:rPr>
              <a:t>Realizimi i vlerës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Vlera matëse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Raportimi i vlerës</a:t>
            </a:r>
            <a:endParaRPr lang="sq-AL" dirty="0"/>
          </a:p>
        </p:txBody>
      </p:sp>
    </p:spTree>
    <p:extLst>
      <p:ext uri="{BB962C8B-B14F-4D97-AF65-F5344CB8AC3E}">
        <p14:creationId xmlns:p14="http://schemas.microsoft.com/office/powerpoint/2010/main" val="2191031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F409F3-5166-4FB9-7B8E-FCFD772F3550}"/>
              </a:ext>
            </a:extLst>
          </p:cNvPr>
          <p:cNvSpPr>
            <a:spLocks noGrp="1"/>
          </p:cNvSpPr>
          <p:nvPr>
            <p:ph idx="1"/>
          </p:nvPr>
        </p:nvSpPr>
        <p:spPr/>
        <p:txBody>
          <a:bodyPr/>
          <a:lstStyle/>
          <a:p>
            <a:r>
              <a:rPr lang="sq-AL" b="1" i="0" dirty="0">
                <a:solidFill>
                  <a:srgbClr val="000000"/>
                </a:solidFill>
                <a:effectLst/>
                <a:latin typeface="Roboto" panose="02000000000000000000" pitchFamily="2" charset="0"/>
              </a:rPr>
              <a:t> Buxheti i portofolit</a:t>
            </a:r>
            <a:r>
              <a:rPr lang="en-US" b="0" i="0" dirty="0">
                <a:solidFill>
                  <a:srgbClr val="000000"/>
                </a:solidFill>
                <a:effectLst/>
                <a:latin typeface="Roboto" panose="02000000000000000000" pitchFamily="2" charset="0"/>
              </a:rPr>
              <a:t>- </a:t>
            </a:r>
            <a:r>
              <a:rPr lang="sq-AL" b="0" i="0" dirty="0">
                <a:solidFill>
                  <a:srgbClr val="000000"/>
                </a:solidFill>
                <a:effectLst/>
                <a:latin typeface="Roboto" panose="02000000000000000000" pitchFamily="2" charset="0"/>
              </a:rPr>
              <a:t>Krijuar duke përpiluar të gjithë informacionin financiar të </a:t>
            </a:r>
            <a:r>
              <a:rPr lang="sq-AL" b="0" i="0" dirty="0" err="1">
                <a:solidFill>
                  <a:srgbClr val="000000"/>
                </a:solidFill>
                <a:effectLst/>
                <a:latin typeface="Roboto" panose="02000000000000000000" pitchFamily="2" charset="0"/>
              </a:rPr>
              <a:t>disponueshëm</a:t>
            </a:r>
            <a:r>
              <a:rPr lang="sq-AL" b="0" i="0" dirty="0">
                <a:solidFill>
                  <a:srgbClr val="000000"/>
                </a:solidFill>
                <a:effectLst/>
                <a:latin typeface="Roboto" panose="02000000000000000000" pitchFamily="2" charset="0"/>
              </a:rPr>
              <a:t> në mënyrë që kostot e portofolit të mund të gjurmohen si pjesë e bazës së buxhetit të portofolit.</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u </a:t>
            </a:r>
            <a:r>
              <a:rPr lang="sq-AL" b="1" i="0" dirty="0">
                <a:solidFill>
                  <a:srgbClr val="000000"/>
                </a:solidFill>
                <a:effectLst/>
                <a:latin typeface="Roboto" panose="02000000000000000000" pitchFamily="2" charset="0"/>
              </a:rPr>
              <a:t>Përpjekje të menaxhimit financiar</a:t>
            </a:r>
            <a:r>
              <a:rPr lang="sq-AL" b="0" i="0" dirty="0">
                <a:solidFill>
                  <a:srgbClr val="000000"/>
                </a:solidFill>
                <a:effectLst/>
                <a:latin typeface="Roboto" panose="02000000000000000000" pitchFamily="2" charset="0"/>
              </a:rPr>
              <a:t>. Pasi portofoli merr financimin fillestar dhe fillon të paguajë për komponentin shpenzimet, përpjekja e menaxhimit financiar kalon në gjurmimin, monitorimin dhe kontrollin e portofolit fondet dhe shpenzimet së bashku me masat financiare që lidhen me përfitimet e pritshme</a:t>
            </a:r>
            <a:endParaRPr lang="sq-AL" dirty="0"/>
          </a:p>
          <a:p>
            <a:endParaRPr lang="sq-AL" dirty="0"/>
          </a:p>
        </p:txBody>
      </p:sp>
    </p:spTree>
    <p:extLst>
      <p:ext uri="{BB962C8B-B14F-4D97-AF65-F5344CB8AC3E}">
        <p14:creationId xmlns:p14="http://schemas.microsoft.com/office/powerpoint/2010/main" val="1444626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8511B-916D-4844-DF41-EB2D85810997}"/>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VLERA SIGURUESE</a:t>
            </a:r>
            <a:endParaRPr lang="sq-AL" dirty="0"/>
          </a:p>
        </p:txBody>
      </p:sp>
      <p:sp>
        <p:nvSpPr>
          <p:cNvPr id="3" name="Content Placeholder 2">
            <a:extLst>
              <a:ext uri="{FF2B5EF4-FFF2-40B4-BE49-F238E27FC236}">
                <a16:creationId xmlns:a16="http://schemas.microsoft.com/office/drawing/2014/main" id="{2A5C6FFE-26B1-1E94-17D8-F53F616D2EA1}"/>
              </a:ext>
            </a:extLst>
          </p:cNvPr>
          <p:cNvSpPr>
            <a:spLocks noGrp="1"/>
          </p:cNvSpPr>
          <p:nvPr>
            <p:ph idx="1"/>
          </p:nvPr>
        </p:nvSpPr>
        <p:spPr>
          <a:xfrm>
            <a:off x="838200" y="1300480"/>
            <a:ext cx="10515600" cy="5344160"/>
          </a:xfrm>
        </p:spPr>
        <p:txBody>
          <a:bodyPr>
            <a:normAutofit lnSpcReduction="10000"/>
          </a:bodyPr>
          <a:lstStyle/>
          <a:p>
            <a:r>
              <a:rPr lang="sq-AL" b="0" i="0" dirty="0">
                <a:solidFill>
                  <a:srgbClr val="000000"/>
                </a:solidFill>
                <a:effectLst/>
                <a:latin typeface="Roboto" panose="02000000000000000000" pitchFamily="2" charset="0"/>
              </a:rPr>
              <a:t>Qëllimi i sigurimit të vlerës është të sigurojë që portofoli mund të realizojë vlerën e kërkuar të negociuar, të reflektuar në planin për ekzekutimin e komponentëve të portofolit.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Vlera është një grumbullim i prodhimit nga përbërësit e tij.</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Projektet prodhojnë rezultate - për shembull, regjistrimi në internet dhe sistemi i menaxhimit të llogarisë për një proces aplikimi për anëtarësim.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Programet sjellin përfitime. Në skemën e besnikërisë së hotelit, për shembull, një program mund të ripërcaktohet procesi i aplikimit për anëtarësim dhe nivelet e anëtarësimit.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Përfitimet mund të përfshijnë administrimin e thjeshtuar dhe informacion të përmirësuar të menaxhimit për marketing të synuar.</a:t>
            </a:r>
            <a:endParaRPr lang="sq-AL" dirty="0"/>
          </a:p>
        </p:txBody>
      </p:sp>
    </p:spTree>
    <p:extLst>
      <p:ext uri="{BB962C8B-B14F-4D97-AF65-F5344CB8AC3E}">
        <p14:creationId xmlns:p14="http://schemas.microsoft.com/office/powerpoint/2010/main" val="4236277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8427F-B21C-85A6-B6F4-A7006B7F6C8D}"/>
              </a:ext>
            </a:extLst>
          </p:cNvPr>
          <p:cNvSpPr>
            <a:spLocks noGrp="1"/>
          </p:cNvSpPr>
          <p:nvPr>
            <p:ph type="title"/>
          </p:nvPr>
        </p:nvSpPr>
        <p:spPr/>
        <p:txBody>
          <a:bodyPr/>
          <a:lstStyle/>
          <a:p>
            <a:endParaRPr lang="sq-AL"/>
          </a:p>
        </p:txBody>
      </p:sp>
      <p:sp>
        <p:nvSpPr>
          <p:cNvPr id="3" name="Content Placeholder 2">
            <a:extLst>
              <a:ext uri="{FF2B5EF4-FFF2-40B4-BE49-F238E27FC236}">
                <a16:creationId xmlns:a16="http://schemas.microsoft.com/office/drawing/2014/main" id="{10A4FFC5-7F3D-E539-184B-0774BC0DB1DE}"/>
              </a:ext>
            </a:extLst>
          </p:cNvPr>
          <p:cNvSpPr>
            <a:spLocks noGrp="1"/>
          </p:cNvSpPr>
          <p:nvPr>
            <p:ph idx="1"/>
          </p:nvPr>
        </p:nvSpPr>
        <p:spPr/>
        <p:txBody>
          <a:bodyPr/>
          <a:lstStyle/>
          <a:p>
            <a:r>
              <a:rPr lang="sq-AL" b="0" i="0" dirty="0">
                <a:solidFill>
                  <a:srgbClr val="000000"/>
                </a:solidFill>
                <a:effectLst/>
                <a:latin typeface="Roboto" panose="02000000000000000000" pitchFamily="2" charset="0"/>
              </a:rPr>
              <a:t>Premisa themelore është se nëse një komponent portofoli ndërton me sukses rezultatet e caktuara, ai mund të bëjë kontributi i tij në zinxhirin që lidh produktet me rezultatin e komponentit për të përfituar për të vlerësuar deri në fund misioni i organizatës, siç tregohet në Figurë.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Diagrami tregon se si do të dëmtohet vlera e portofolit nëse komponentët prodhojnë produkte që nuk arrijnë të mundësojnë ndryshimet e synuara. Sigurimi i vlerës synon të zbusë këtë rrezik.</a:t>
            </a:r>
            <a:endParaRPr lang="sq-AL" dirty="0"/>
          </a:p>
        </p:txBody>
      </p:sp>
    </p:spTree>
    <p:extLst>
      <p:ext uri="{BB962C8B-B14F-4D97-AF65-F5344CB8AC3E}">
        <p14:creationId xmlns:p14="http://schemas.microsoft.com/office/powerpoint/2010/main" val="36211067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C196A5A-0E2C-72BA-FBCB-15150BFCAFCD}"/>
              </a:ext>
            </a:extLst>
          </p:cNvPr>
          <p:cNvPicPr>
            <a:picLocks noGrp="1" noChangeAspect="1"/>
          </p:cNvPicPr>
          <p:nvPr>
            <p:ph idx="1"/>
          </p:nvPr>
        </p:nvPicPr>
        <p:blipFill>
          <a:blip r:embed="rId2"/>
          <a:stretch>
            <a:fillRect/>
          </a:stretch>
        </p:blipFill>
        <p:spPr>
          <a:xfrm>
            <a:off x="1381760" y="0"/>
            <a:ext cx="9103360" cy="6858000"/>
          </a:xfrm>
        </p:spPr>
      </p:pic>
    </p:spTree>
    <p:extLst>
      <p:ext uri="{BB962C8B-B14F-4D97-AF65-F5344CB8AC3E}">
        <p14:creationId xmlns:p14="http://schemas.microsoft.com/office/powerpoint/2010/main" val="36235097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D215EA-6D3B-BC1E-4A13-643B2022CA34}"/>
              </a:ext>
            </a:extLst>
          </p:cNvPr>
          <p:cNvSpPr>
            <a:spLocks noGrp="1"/>
          </p:cNvSpPr>
          <p:nvPr>
            <p:ph idx="1"/>
          </p:nvPr>
        </p:nvSpPr>
        <p:spPr>
          <a:xfrm>
            <a:off x="838200" y="193040"/>
            <a:ext cx="10515600" cy="5983923"/>
          </a:xfrm>
        </p:spPr>
        <p:txBody>
          <a:bodyPr>
            <a:normAutofit fontScale="92500"/>
          </a:bodyPr>
          <a:lstStyle/>
          <a:p>
            <a:r>
              <a:rPr lang="sq-AL" b="0" i="0" dirty="0">
                <a:solidFill>
                  <a:srgbClr val="000000"/>
                </a:solidFill>
                <a:effectLst/>
                <a:latin typeface="Roboto" panose="02000000000000000000" pitchFamily="2" charset="0"/>
              </a:rPr>
              <a:t>Ka katër qasje për ta arritur këtë ku menaxheri i portofolit kërkon veprim nga komponentët. </a:t>
            </a:r>
            <a:endParaRPr lang="en-US" dirty="0">
              <a:solidFill>
                <a:srgbClr val="000000"/>
              </a:solidFill>
              <a:latin typeface="Roboto" panose="02000000000000000000" pitchFamily="2" charset="0"/>
            </a:endParaRPr>
          </a:p>
          <a:p>
            <a:r>
              <a:rPr lang="sq-AL" b="1" i="0" dirty="0">
                <a:solidFill>
                  <a:srgbClr val="000000"/>
                </a:solidFill>
                <a:effectLst/>
                <a:latin typeface="Roboto" panose="02000000000000000000" pitchFamily="2" charset="0"/>
              </a:rPr>
              <a:t>Kërkesat gjurmimin. </a:t>
            </a:r>
            <a:r>
              <a:rPr lang="sq-AL" b="0" i="0" dirty="0">
                <a:solidFill>
                  <a:srgbClr val="000000"/>
                </a:solidFill>
                <a:effectLst/>
                <a:latin typeface="Roboto" panose="02000000000000000000" pitchFamily="2" charset="0"/>
              </a:rPr>
              <a:t>Menaxheri i portofolit duhet të kërkojë që secili komponent të lidhet me kërkesat e tij dhe</a:t>
            </a:r>
            <a:r>
              <a:rPr lang="en-US" b="0" i="0" dirty="0">
                <a:solidFill>
                  <a:srgbClr val="000000"/>
                </a:solidFill>
                <a:effectLst/>
                <a:latin typeface="Roboto" panose="02000000000000000000" pitchFamily="2" charset="0"/>
              </a:rPr>
              <a:t> </a:t>
            </a:r>
            <a:r>
              <a:rPr lang="en-US" b="0" i="0" dirty="0" err="1">
                <a:solidFill>
                  <a:srgbClr val="000000"/>
                </a:solidFill>
                <a:effectLst/>
                <a:latin typeface="Roboto" panose="02000000000000000000" pitchFamily="2" charset="0"/>
              </a:rPr>
              <a:t>te</a:t>
            </a:r>
            <a:r>
              <a:rPr lang="en-US" b="0" i="0" dirty="0">
                <a:solidFill>
                  <a:srgbClr val="000000"/>
                </a:solidFill>
                <a:effectLst/>
                <a:latin typeface="Roboto" panose="02000000000000000000" pitchFamily="2" charset="0"/>
              </a:rPr>
              <a:t> </a:t>
            </a:r>
            <a:r>
              <a:rPr lang="sq-AL" b="0" i="0" dirty="0">
                <a:solidFill>
                  <a:srgbClr val="000000"/>
                </a:solidFill>
                <a:effectLst/>
                <a:latin typeface="Roboto" panose="02000000000000000000" pitchFamily="2" charset="0"/>
              </a:rPr>
              <a:t> kërkoj raportim mbi rezultatet për të siguruar konfirmim të hershëm dhe të vazhdueshëm</a:t>
            </a:r>
            <a:r>
              <a:rPr lang="en-US" b="0" i="0" dirty="0">
                <a:solidFill>
                  <a:srgbClr val="000000"/>
                </a:solidFill>
                <a:effectLst/>
                <a:latin typeface="Roboto" panose="02000000000000000000" pitchFamily="2" charset="0"/>
              </a:rPr>
              <a:t>.</a:t>
            </a:r>
          </a:p>
          <a:p>
            <a:r>
              <a:rPr lang="sq-AL" b="1" i="0" dirty="0">
                <a:solidFill>
                  <a:srgbClr val="000000"/>
                </a:solidFill>
                <a:effectLst/>
                <a:latin typeface="Roboto" panose="02000000000000000000" pitchFamily="2" charset="0"/>
              </a:rPr>
              <a:t>Kriteret e pranimit. </a:t>
            </a:r>
            <a:r>
              <a:rPr lang="en-US" dirty="0">
                <a:solidFill>
                  <a:srgbClr val="000000"/>
                </a:solidFill>
                <a:latin typeface="Roboto" panose="02000000000000000000" pitchFamily="2" charset="0"/>
              </a:rPr>
              <a:t>K</a:t>
            </a:r>
            <a:r>
              <a:rPr lang="sq-AL" b="0" i="0" dirty="0" err="1">
                <a:solidFill>
                  <a:srgbClr val="000000"/>
                </a:solidFill>
                <a:effectLst/>
                <a:latin typeface="Roboto" panose="02000000000000000000" pitchFamily="2" charset="0"/>
              </a:rPr>
              <a:t>riteret</a:t>
            </a:r>
            <a:r>
              <a:rPr lang="sq-AL" b="0" i="0" dirty="0">
                <a:solidFill>
                  <a:srgbClr val="000000"/>
                </a:solidFill>
                <a:effectLst/>
                <a:latin typeface="Roboto" panose="02000000000000000000" pitchFamily="2" charset="0"/>
              </a:rPr>
              <a:t> e pranimit përshkruajnë kur puna në detyrë mund të ndalet.</a:t>
            </a:r>
            <a:endParaRPr lang="en-US" b="0" i="0" dirty="0">
              <a:solidFill>
                <a:srgbClr val="000000"/>
              </a:solidFill>
              <a:effectLst/>
              <a:latin typeface="Roboto" panose="02000000000000000000" pitchFamily="2" charset="0"/>
            </a:endParaRPr>
          </a:p>
          <a:p>
            <a:r>
              <a:rPr lang="sq-AL" b="1" i="0" dirty="0">
                <a:solidFill>
                  <a:srgbClr val="000000"/>
                </a:solidFill>
                <a:effectLst/>
                <a:latin typeface="Roboto" panose="02000000000000000000" pitchFamily="2" charset="0"/>
              </a:rPr>
              <a:t>Shqyrtime të mbyllura</a:t>
            </a:r>
            <a:r>
              <a:rPr lang="en-US" b="1" i="0" dirty="0">
                <a:solidFill>
                  <a:srgbClr val="000000"/>
                </a:solidFill>
                <a:effectLst/>
                <a:latin typeface="Roboto" panose="02000000000000000000" pitchFamily="2" charset="0"/>
              </a:rPr>
              <a:t> </a:t>
            </a:r>
            <a:r>
              <a:rPr lang="en-US" b="0" i="0" dirty="0">
                <a:solidFill>
                  <a:srgbClr val="000000"/>
                </a:solidFill>
                <a:effectLst/>
                <a:latin typeface="Roboto" panose="02000000000000000000" pitchFamily="2" charset="0"/>
              </a:rPr>
              <a:t>- </a:t>
            </a:r>
            <a:r>
              <a:rPr lang="sq-AL" b="0" i="0" dirty="0">
                <a:solidFill>
                  <a:srgbClr val="000000"/>
                </a:solidFill>
                <a:effectLst/>
                <a:latin typeface="Roboto" panose="02000000000000000000" pitchFamily="2" charset="0"/>
              </a:rPr>
              <a:t>Rezultatet e raportuara të rishikimeve të mbyllura i japin menaxherit të portofolit një tregues se komponenti është në rrugën e duhur për të përmbushur qëllimin e tij të kërkuar.</a:t>
            </a:r>
            <a:endParaRPr lang="en-US" b="0" i="0" dirty="0">
              <a:solidFill>
                <a:srgbClr val="000000"/>
              </a:solidFill>
              <a:effectLst/>
              <a:latin typeface="Roboto" panose="02000000000000000000" pitchFamily="2" charset="0"/>
            </a:endParaRPr>
          </a:p>
          <a:p>
            <a:r>
              <a:rPr lang="sq-AL" b="1" i="0" dirty="0">
                <a:solidFill>
                  <a:srgbClr val="000000"/>
                </a:solidFill>
                <a:effectLst/>
                <a:latin typeface="Roboto" panose="02000000000000000000" pitchFamily="2" charset="0"/>
              </a:rPr>
              <a:t>Sigurimit të cilësisë</a:t>
            </a:r>
            <a:r>
              <a:rPr lang="sq-AL" b="0" i="0" dirty="0">
                <a:solidFill>
                  <a:srgbClr val="000000"/>
                </a:solidFill>
                <a:effectLst/>
                <a:latin typeface="Roboto" panose="02000000000000000000" pitchFamily="2" charset="0"/>
              </a:rPr>
              <a:t>. Tre konceptet e mëparshme të përshkruara ndihmojnë për të mbështetur një regjim të fortë të menaxhimit të cilësisë, por ky duhet të mbështetet, nga ana tjetër, nga një sigurim efektiv i cilësisë për të siguruar pajtueshmërinë.</a:t>
            </a:r>
            <a:endParaRPr lang="en-US" b="0" i="0" dirty="0">
              <a:solidFill>
                <a:srgbClr val="000000"/>
              </a:solidFill>
              <a:effectLst/>
              <a:latin typeface="Roboto" panose="02000000000000000000" pitchFamily="2" charset="0"/>
            </a:endParaRPr>
          </a:p>
          <a:p>
            <a:endParaRPr lang="sq-AL" dirty="0"/>
          </a:p>
        </p:txBody>
      </p:sp>
    </p:spTree>
    <p:extLst>
      <p:ext uri="{BB962C8B-B14F-4D97-AF65-F5344CB8AC3E}">
        <p14:creationId xmlns:p14="http://schemas.microsoft.com/office/powerpoint/2010/main" val="27079477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B6728-FD42-5899-017B-390ECFC5D595}"/>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REALIZIMI I VLERËS</a:t>
            </a:r>
            <a:endParaRPr lang="sq-AL" dirty="0"/>
          </a:p>
        </p:txBody>
      </p:sp>
      <p:sp>
        <p:nvSpPr>
          <p:cNvPr id="3" name="Content Placeholder 2">
            <a:extLst>
              <a:ext uri="{FF2B5EF4-FFF2-40B4-BE49-F238E27FC236}">
                <a16:creationId xmlns:a16="http://schemas.microsoft.com/office/drawing/2014/main" id="{7088B5D2-8000-B880-07C6-ADDE90587034}"/>
              </a:ext>
            </a:extLst>
          </p:cNvPr>
          <p:cNvSpPr>
            <a:spLocks noGrp="1"/>
          </p:cNvSpPr>
          <p:nvPr>
            <p:ph idx="1"/>
          </p:nvPr>
        </p:nvSpPr>
        <p:spPr/>
        <p:txBody>
          <a:bodyPr/>
          <a:lstStyle/>
          <a:p>
            <a:r>
              <a:rPr lang="sq-AL" b="0" i="0" dirty="0">
                <a:solidFill>
                  <a:srgbClr val="000000"/>
                </a:solidFill>
                <a:effectLst/>
                <a:latin typeface="Roboto" panose="02000000000000000000" pitchFamily="2" charset="0"/>
              </a:rPr>
              <a:t>Menaxherët e portofolit duhet të jenë përgjegjës për të siguruar që portofoli i përgjithshëm të realizojë vlerën e kërkuar të negociuar.</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Duhet të theksohet se përgjegjësia për të siguruar që portofoli i përgjithshëm të realizojë vlerën e tij të kërkuar bie mbi sponsorët e portofolit.</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Realizimi i suksesshëm i vlerës në thelb ka të bëjë me menaxhimin e ndryshimit në komponentët e synuar, duke siguruar që ndryshimet e kërkuara rreth një komponenti janë identifikuar, planifikuar dhe ekzekutuar në mënyrë efektive. </a:t>
            </a:r>
            <a:endParaRPr lang="sq-AL" dirty="0"/>
          </a:p>
        </p:txBody>
      </p:sp>
    </p:spTree>
    <p:extLst>
      <p:ext uri="{BB962C8B-B14F-4D97-AF65-F5344CB8AC3E}">
        <p14:creationId xmlns:p14="http://schemas.microsoft.com/office/powerpoint/2010/main" val="3455663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697E49-D820-BE5D-EB61-3FDC07D6D260}"/>
              </a:ext>
            </a:extLst>
          </p:cNvPr>
          <p:cNvSpPr>
            <a:spLocks noGrp="1"/>
          </p:cNvSpPr>
          <p:nvPr>
            <p:ph idx="1"/>
          </p:nvPr>
        </p:nvSpPr>
        <p:spPr>
          <a:xfrm>
            <a:off x="838200" y="1330960"/>
            <a:ext cx="10515600" cy="5364480"/>
          </a:xfrm>
        </p:spPr>
        <p:txBody>
          <a:bodyPr>
            <a:normAutofit/>
          </a:bodyPr>
          <a:lstStyle/>
          <a:p>
            <a:r>
              <a:rPr lang="sq-AL" b="0" i="0" dirty="0">
                <a:solidFill>
                  <a:srgbClr val="000000"/>
                </a:solidFill>
                <a:effectLst/>
                <a:latin typeface="Roboto" panose="02000000000000000000" pitchFamily="2" charset="0"/>
              </a:rPr>
              <a:t>Realizimi merr vend në komponentët e shërbimit të një portofoli</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Programi dhe komponentët e projektit kanë të bëjnë me aktivizimin. Të vlera e pritur e komponentëve mund të ndryshojë ndërsa komponentët e portofolit planifikohen, zhvillohen dhe ekzekutohen.</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Faktorët e jashtëm si kushtet e tregut, veprimet e konkurrencës, ligjet dhe rregulloret, rreziqet e realizuara dhe faktorë të tjerë mund të ndikojnë gjithashtu nëse vlera e pritshme në ofrimin e produkteve, shërbimeve ose aktiveve të krijuara ose të zgjeruara ka ndryshuar.</a:t>
            </a:r>
            <a:endParaRPr lang="en-US" b="0" i="0" dirty="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30214359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63DC3-3B38-72B4-A701-BCC554E11AD8}"/>
              </a:ext>
            </a:extLst>
          </p:cNvPr>
          <p:cNvSpPr>
            <a:spLocks noGrp="1"/>
          </p:cNvSpPr>
          <p:nvPr>
            <p:ph type="title"/>
          </p:nvPr>
        </p:nvSpPr>
        <p:spPr/>
        <p:txBody>
          <a:bodyPr/>
          <a:lstStyle/>
          <a:p>
            <a:endParaRPr lang="sq-AL"/>
          </a:p>
        </p:txBody>
      </p:sp>
      <p:sp>
        <p:nvSpPr>
          <p:cNvPr id="3" name="Content Placeholder 2">
            <a:extLst>
              <a:ext uri="{FF2B5EF4-FFF2-40B4-BE49-F238E27FC236}">
                <a16:creationId xmlns:a16="http://schemas.microsoft.com/office/drawing/2014/main" id="{500542EA-0E19-63AA-EC7B-62E811D4C573}"/>
              </a:ext>
            </a:extLst>
          </p:cNvPr>
          <p:cNvSpPr>
            <a:spLocks noGrp="1"/>
          </p:cNvSpPr>
          <p:nvPr>
            <p:ph idx="1"/>
          </p:nvPr>
        </p:nvSpPr>
        <p:spPr/>
        <p:txBody>
          <a:bodyPr/>
          <a:lstStyle/>
          <a:p>
            <a:r>
              <a:rPr lang="sq-AL" b="0" i="0" dirty="0">
                <a:solidFill>
                  <a:srgbClr val="000000"/>
                </a:solidFill>
                <a:effectLst/>
                <a:latin typeface="Roboto" panose="02000000000000000000" pitchFamily="2" charset="0"/>
              </a:rPr>
              <a:t>Menaxhimi i rrezikut dhe ndikimi i rrezikut gjithashtu kontribuojnë në vlerën përfundimtare të portofolit</a:t>
            </a:r>
            <a:r>
              <a:rPr lang="en-US" b="0" i="0" dirty="0">
                <a:solidFill>
                  <a:srgbClr val="000000"/>
                </a:solidFill>
                <a:effectLst/>
                <a:latin typeface="Roboto" panose="02000000000000000000" pitchFamily="2" charset="0"/>
              </a:rPr>
              <a:t>.</a:t>
            </a:r>
          </a:p>
          <a:p>
            <a:endParaRPr lang="en-US" dirty="0">
              <a:solidFill>
                <a:srgbClr val="000000"/>
              </a:solidFill>
              <a:latin typeface="Roboto" panose="02000000000000000000" pitchFamily="2" charset="0"/>
            </a:endParaRPr>
          </a:p>
          <a:p>
            <a:r>
              <a:rPr lang="sq-AL" b="0" i="0" dirty="0">
                <a:solidFill>
                  <a:srgbClr val="000000"/>
                </a:solidFill>
                <a:effectLst/>
                <a:latin typeface="Roboto" panose="02000000000000000000" pitchFamily="2" charset="0"/>
              </a:rPr>
              <a:t>Ndërsa ekzekutimi i portofolit shpaloset, menaxheri i portofolit mund të përditësojë parashikimin e vlerës së portofolit dhe ta mbajë atë parashikim me kalimin e kohës në dritën e progresit dhe ndryshimeve në mjedis duke përdorur të njëjtat teknika që u përdorën fillimisht për të vlerësuar</a:t>
            </a:r>
            <a:endParaRPr lang="sq-AL" dirty="0"/>
          </a:p>
        </p:txBody>
      </p:sp>
    </p:spTree>
    <p:extLst>
      <p:ext uri="{BB962C8B-B14F-4D97-AF65-F5344CB8AC3E}">
        <p14:creationId xmlns:p14="http://schemas.microsoft.com/office/powerpoint/2010/main" val="18974321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9178-1124-2D66-CEBF-AF477ED3755B}"/>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VLERA MAT</a:t>
            </a:r>
            <a:r>
              <a:rPr lang="en-US" dirty="0">
                <a:solidFill>
                  <a:srgbClr val="000000"/>
                </a:solidFill>
                <a:latin typeface="Roboto" panose="02000000000000000000" pitchFamily="2" charset="0"/>
              </a:rPr>
              <a:t>E</a:t>
            </a:r>
            <a:r>
              <a:rPr lang="sq-AL" b="0" i="0" dirty="0">
                <a:solidFill>
                  <a:srgbClr val="000000"/>
                </a:solidFill>
                <a:effectLst/>
                <a:latin typeface="Roboto" panose="02000000000000000000" pitchFamily="2" charset="0"/>
              </a:rPr>
              <a:t>SE</a:t>
            </a:r>
            <a:endParaRPr lang="sq-AL" dirty="0"/>
          </a:p>
        </p:txBody>
      </p:sp>
      <p:sp>
        <p:nvSpPr>
          <p:cNvPr id="3" name="Content Placeholder 2">
            <a:extLst>
              <a:ext uri="{FF2B5EF4-FFF2-40B4-BE49-F238E27FC236}">
                <a16:creationId xmlns:a16="http://schemas.microsoft.com/office/drawing/2014/main" id="{04F0973E-FB2D-B388-8237-62D3BED55A82}"/>
              </a:ext>
            </a:extLst>
          </p:cNvPr>
          <p:cNvSpPr>
            <a:spLocks noGrp="1"/>
          </p:cNvSpPr>
          <p:nvPr>
            <p:ph idx="1"/>
          </p:nvPr>
        </p:nvSpPr>
        <p:spPr/>
        <p:txBody>
          <a:bodyPr>
            <a:normAutofit fontScale="92500"/>
          </a:bodyPr>
          <a:lstStyle/>
          <a:p>
            <a:r>
              <a:rPr lang="sq-AL" b="0" i="0" dirty="0" err="1">
                <a:solidFill>
                  <a:srgbClr val="000000"/>
                </a:solidFill>
                <a:effectLst/>
                <a:latin typeface="Roboto" panose="02000000000000000000" pitchFamily="2" charset="0"/>
              </a:rPr>
              <a:t>uke</a:t>
            </a:r>
            <a:r>
              <a:rPr lang="sq-AL" b="0" i="0" dirty="0">
                <a:solidFill>
                  <a:srgbClr val="000000"/>
                </a:solidFill>
                <a:effectLst/>
                <a:latin typeface="Roboto" panose="02000000000000000000" pitchFamily="2" charset="0"/>
              </a:rPr>
              <a:t> pranuar se vlera e raportimit është në thelb një akt i politikës organizative, çelësi në matjen e </a:t>
            </a:r>
            <a:r>
              <a:rPr lang="sq-AL" b="0" i="0" dirty="0" err="1">
                <a:solidFill>
                  <a:srgbClr val="000000"/>
                </a:solidFill>
                <a:effectLst/>
                <a:latin typeface="Roboto" panose="02000000000000000000" pitchFamily="2" charset="0"/>
              </a:rPr>
              <a:t>performancës</a:t>
            </a:r>
            <a:r>
              <a:rPr lang="sq-AL" b="0" i="0" dirty="0">
                <a:solidFill>
                  <a:srgbClr val="000000"/>
                </a:solidFill>
                <a:effectLst/>
                <a:latin typeface="Roboto" panose="02000000000000000000" pitchFamily="2" charset="0"/>
              </a:rPr>
              <a:t> janë pajtueshmëria me kornizën e matjes së vlerës së rënë dakord, blerjen efektive të palëve të interesuara dhe transparencën në ekzekutim.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Brenda komponentëve të programit, vlera zakonisht përcaktohet nga përfitimi që jep programi analiza e realizimit të përfitimeve një teknikë e rëndësishme.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Ndërsa komponentët e ekzekutueshëm, siç janë programet dhe projektet, fillojnë për të ofruar, bëhet e mundur që të fillohet të merren masa të menjëhershme për përfitimet e këtyre produkteve.</a:t>
            </a:r>
            <a:endParaRPr lang="sq-AL" dirty="0"/>
          </a:p>
        </p:txBody>
      </p:sp>
    </p:spTree>
    <p:extLst>
      <p:ext uri="{BB962C8B-B14F-4D97-AF65-F5344CB8AC3E}">
        <p14:creationId xmlns:p14="http://schemas.microsoft.com/office/powerpoint/2010/main" val="36754028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0A855-033B-2125-9909-7AE0A31763A7}"/>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VLERA RAPORTUESE</a:t>
            </a:r>
            <a:endParaRPr lang="sq-AL" dirty="0"/>
          </a:p>
        </p:txBody>
      </p:sp>
      <p:sp>
        <p:nvSpPr>
          <p:cNvPr id="3" name="Content Placeholder 2">
            <a:extLst>
              <a:ext uri="{FF2B5EF4-FFF2-40B4-BE49-F238E27FC236}">
                <a16:creationId xmlns:a16="http://schemas.microsoft.com/office/drawing/2014/main" id="{10938341-BD1E-E2EC-64B8-EEB490D65102}"/>
              </a:ext>
            </a:extLst>
          </p:cNvPr>
          <p:cNvSpPr>
            <a:spLocks noGrp="1"/>
          </p:cNvSpPr>
          <p:nvPr>
            <p:ph idx="1"/>
          </p:nvPr>
        </p:nvSpPr>
        <p:spPr/>
        <p:txBody>
          <a:bodyPr/>
          <a:lstStyle/>
          <a:p>
            <a:r>
              <a:rPr lang="sq-AL" b="0" i="0" dirty="0">
                <a:solidFill>
                  <a:srgbClr val="000000"/>
                </a:solidFill>
                <a:effectLst/>
                <a:latin typeface="Roboto" panose="02000000000000000000" pitchFamily="2" charset="0"/>
              </a:rPr>
              <a:t>Raportimi i vlerës së portofolit do të sigurojë informacion në lidhje me </a:t>
            </a:r>
            <a:r>
              <a:rPr lang="sq-AL" b="0" i="0" dirty="0" err="1">
                <a:solidFill>
                  <a:srgbClr val="000000"/>
                </a:solidFill>
                <a:effectLst/>
                <a:latin typeface="Roboto" panose="02000000000000000000" pitchFamily="2" charset="0"/>
              </a:rPr>
              <a:t>performancën</a:t>
            </a:r>
            <a:r>
              <a:rPr lang="sq-AL" b="0" i="0" dirty="0">
                <a:solidFill>
                  <a:srgbClr val="000000"/>
                </a:solidFill>
                <a:effectLst/>
                <a:latin typeface="Roboto" panose="02000000000000000000" pitchFamily="2" charset="0"/>
              </a:rPr>
              <a:t> dhe parashikimet e portofolit. Këto raporte përfshijnë gjithashtu identifikimin e </a:t>
            </a:r>
            <a:r>
              <a:rPr lang="sq-AL" b="0" i="0" dirty="0" err="1">
                <a:solidFill>
                  <a:srgbClr val="000000"/>
                </a:solidFill>
                <a:effectLst/>
                <a:latin typeface="Roboto" panose="02000000000000000000" pitchFamily="2" charset="0"/>
              </a:rPr>
              <a:t>variancave</a:t>
            </a:r>
            <a:r>
              <a:rPr lang="sq-AL" b="0" i="0" dirty="0">
                <a:solidFill>
                  <a:srgbClr val="000000"/>
                </a:solidFill>
                <a:effectLst/>
                <a:latin typeface="Roboto" panose="02000000000000000000" pitchFamily="2" charset="0"/>
              </a:rPr>
              <a:t>, analizën e </a:t>
            </a:r>
            <a:r>
              <a:rPr lang="sq-AL" b="0" i="0" dirty="0" err="1">
                <a:solidFill>
                  <a:srgbClr val="000000"/>
                </a:solidFill>
                <a:effectLst/>
                <a:latin typeface="Roboto" panose="02000000000000000000" pitchFamily="2" charset="0"/>
              </a:rPr>
              <a:t>variancave</a:t>
            </a:r>
            <a:r>
              <a:rPr lang="sq-AL" b="0" i="0" dirty="0">
                <a:solidFill>
                  <a:srgbClr val="000000"/>
                </a:solidFill>
                <a:effectLst/>
                <a:latin typeface="Roboto" panose="02000000000000000000" pitchFamily="2" charset="0"/>
              </a:rPr>
              <a:t> dhe rekomandimet për veprime korrigjuese ose </a:t>
            </a:r>
            <a:r>
              <a:rPr lang="sq-AL" b="0" i="0" dirty="0" err="1">
                <a:solidFill>
                  <a:srgbClr val="000000"/>
                </a:solidFill>
                <a:effectLst/>
                <a:latin typeface="Roboto" panose="02000000000000000000" pitchFamily="2" charset="0"/>
              </a:rPr>
              <a:t>optimizim</a:t>
            </a:r>
            <a:r>
              <a:rPr lang="en-US" b="0" i="0" dirty="0">
                <a:solidFill>
                  <a:srgbClr val="000000"/>
                </a:solidFill>
                <a:effectLst/>
                <a:latin typeface="Roboto" panose="02000000000000000000" pitchFamily="2" charset="0"/>
              </a:rPr>
              <a:t>.</a:t>
            </a:r>
          </a:p>
          <a:p>
            <a:r>
              <a:rPr lang="sq-AL" b="0" i="0" dirty="0">
                <a:solidFill>
                  <a:srgbClr val="000000"/>
                </a:solidFill>
                <a:effectLst/>
                <a:latin typeface="Roboto" panose="02000000000000000000" pitchFamily="2" charset="0"/>
              </a:rPr>
              <a:t>Raportimi do të trajtojë një sërë temash, secila më politike se paraardhësit e saj, duke përfshirë, por pa u kufizuar në sa vijon:</a:t>
            </a:r>
            <a:endParaRPr lang="sq-AL" dirty="0"/>
          </a:p>
        </p:txBody>
      </p:sp>
    </p:spTree>
    <p:extLst>
      <p:ext uri="{BB962C8B-B14F-4D97-AF65-F5344CB8AC3E}">
        <p14:creationId xmlns:p14="http://schemas.microsoft.com/office/powerpoint/2010/main" val="1798004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44FC8-927A-CD64-DBDC-36458E0BEC4D}"/>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Vështrim i përgjithshëm</a:t>
            </a:r>
            <a:endParaRPr lang="sq-AL" dirty="0"/>
          </a:p>
        </p:txBody>
      </p:sp>
      <p:sp>
        <p:nvSpPr>
          <p:cNvPr id="3" name="Content Placeholder 2">
            <a:extLst>
              <a:ext uri="{FF2B5EF4-FFF2-40B4-BE49-F238E27FC236}">
                <a16:creationId xmlns:a16="http://schemas.microsoft.com/office/drawing/2014/main" id="{73EC0A0D-44A2-B9A7-E75F-35CDA785C05F}"/>
              </a:ext>
            </a:extLst>
          </p:cNvPr>
          <p:cNvSpPr>
            <a:spLocks noGrp="1"/>
          </p:cNvSpPr>
          <p:nvPr>
            <p:ph idx="1"/>
          </p:nvPr>
        </p:nvSpPr>
        <p:spPr/>
        <p:txBody>
          <a:bodyPr/>
          <a:lstStyle/>
          <a:p>
            <a:r>
              <a:rPr lang="sq-AL" b="0" i="0" dirty="0">
                <a:solidFill>
                  <a:srgbClr val="000000"/>
                </a:solidFill>
                <a:effectLst/>
                <a:latin typeface="Roboto" panose="02000000000000000000" pitchFamily="2" charset="0"/>
              </a:rPr>
              <a:t>Menaxhimi i vlerës së portofolit siguron që investimi në një portofol jep kthimin e kërkuar siç përcaktohet në strategjia organizative, e cila është shprehje e drejtimit të palëve të interesuara në përcaktimin e komponentëve të portofolit si p.sh projekteve dhe programeve.</a:t>
            </a:r>
            <a:endParaRPr lang="en-US" b="0" i="0" dirty="0">
              <a:solidFill>
                <a:srgbClr val="000000"/>
              </a:solidFill>
              <a:effectLst/>
              <a:latin typeface="Roboto" panose="02000000000000000000" pitchFamily="2" charset="0"/>
            </a:endParaRPr>
          </a:p>
          <a:p>
            <a:endParaRPr lang="sq-AL" dirty="0"/>
          </a:p>
        </p:txBody>
      </p:sp>
    </p:spTree>
    <p:extLst>
      <p:ext uri="{BB962C8B-B14F-4D97-AF65-F5344CB8AC3E}">
        <p14:creationId xmlns:p14="http://schemas.microsoft.com/office/powerpoint/2010/main" val="2634254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7B3334-E697-2704-9FDE-0B9A010D9A01}"/>
              </a:ext>
            </a:extLst>
          </p:cNvPr>
          <p:cNvSpPr>
            <a:spLocks noGrp="1"/>
          </p:cNvSpPr>
          <p:nvPr>
            <p:ph idx="1"/>
          </p:nvPr>
        </p:nvSpPr>
        <p:spPr>
          <a:xfrm>
            <a:off x="838200" y="101600"/>
            <a:ext cx="10515600" cy="6075363"/>
          </a:xfrm>
        </p:spPr>
        <p:txBody>
          <a:bodyPr>
            <a:normAutofit fontScale="92500" lnSpcReduction="20000"/>
          </a:bodyPr>
          <a:lstStyle/>
          <a:p>
            <a:pPr>
              <a:buFont typeface="Wingdings" panose="05000000000000000000" pitchFamily="2" charset="2"/>
              <a:buChar char="ü"/>
            </a:pPr>
            <a:r>
              <a:rPr lang="sq-AL" b="1" i="0" dirty="0">
                <a:solidFill>
                  <a:srgbClr val="000000"/>
                </a:solidFill>
                <a:effectLst/>
                <a:latin typeface="Roboto" panose="02000000000000000000" pitchFamily="2" charset="0"/>
              </a:rPr>
              <a:t>raportimit të rrezikut</a:t>
            </a:r>
            <a:r>
              <a:rPr lang="sq-AL" b="0" i="0" dirty="0">
                <a:solidFill>
                  <a:srgbClr val="000000"/>
                </a:solidFill>
                <a:effectLst/>
                <a:latin typeface="Roboto" panose="02000000000000000000" pitchFamily="2" charset="0"/>
              </a:rPr>
              <a:t>. Kjo përfshin statusin e rrezikut dhe ndikimin e mundshëm në vlerën e portofolit nëse ndodh.</a:t>
            </a:r>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0" i="0" dirty="0">
                <a:solidFill>
                  <a:srgbClr val="000000"/>
                </a:solidFill>
                <a:effectLst/>
                <a:latin typeface="Roboto" panose="02000000000000000000" pitchFamily="2" charset="0"/>
              </a:rPr>
              <a:t> </a:t>
            </a:r>
            <a:r>
              <a:rPr lang="sq-AL" b="1" i="0" dirty="0">
                <a:solidFill>
                  <a:srgbClr val="000000"/>
                </a:solidFill>
                <a:effectLst/>
                <a:latin typeface="Roboto" panose="02000000000000000000" pitchFamily="2" charset="0"/>
              </a:rPr>
              <a:t>Kostot e nevojshme për të arritur rezultatet e kërkuara të portofolit</a:t>
            </a:r>
            <a:r>
              <a:rPr lang="sq-AL" b="0" i="0" dirty="0">
                <a:solidFill>
                  <a:srgbClr val="000000"/>
                </a:solidFill>
                <a:effectLst/>
                <a:latin typeface="Roboto" panose="02000000000000000000" pitchFamily="2" charset="0"/>
              </a:rPr>
              <a:t>. Këto kosto duhet të jenë një fakt objektiv. </a:t>
            </a:r>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u Arsyet për çdo ndryshim në këto kosto. </a:t>
            </a:r>
            <a:r>
              <a:rPr lang="sq-AL" b="0" i="0" dirty="0">
                <a:solidFill>
                  <a:srgbClr val="000000"/>
                </a:solidFill>
                <a:effectLst/>
                <a:latin typeface="Roboto" panose="02000000000000000000" pitchFamily="2" charset="0"/>
              </a:rPr>
              <a:t>Mund të ketë disa fakte objektive në përzierje, por në shumë organizata, mund të jetë e vështirë të krijohet një pikëpamje e pranuar botërisht për arsyet e ndryshimit. </a:t>
            </a:r>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err="1">
                <a:solidFill>
                  <a:srgbClr val="000000"/>
                </a:solidFill>
                <a:effectLst/>
                <a:latin typeface="Roboto" panose="02000000000000000000" pitchFamily="2" charset="0"/>
              </a:rPr>
              <a:t>Sinergjitë</a:t>
            </a:r>
            <a:r>
              <a:rPr lang="sq-AL" b="1" i="0" dirty="0">
                <a:solidFill>
                  <a:srgbClr val="000000"/>
                </a:solidFill>
                <a:effectLst/>
                <a:latin typeface="Roboto" panose="02000000000000000000" pitchFamily="2" charset="0"/>
              </a:rPr>
              <a:t> e kostos të arritura ndërmjet komponentëve të portofolit</a:t>
            </a:r>
            <a:r>
              <a:rPr lang="sq-AL" b="0" i="0" dirty="0">
                <a:solidFill>
                  <a:srgbClr val="000000"/>
                </a:solidFill>
                <a:effectLst/>
                <a:latin typeface="Roboto" panose="02000000000000000000" pitchFamily="2" charset="0"/>
              </a:rPr>
              <a:t>. </a:t>
            </a:r>
            <a:r>
              <a:rPr lang="sq-AL" b="0" i="0" dirty="0" err="1">
                <a:solidFill>
                  <a:srgbClr val="000000"/>
                </a:solidFill>
                <a:effectLst/>
                <a:latin typeface="Roboto" panose="02000000000000000000" pitchFamily="2" charset="0"/>
              </a:rPr>
              <a:t>Sinergjitë</a:t>
            </a:r>
            <a:r>
              <a:rPr lang="sq-AL" b="0" i="0" dirty="0">
                <a:solidFill>
                  <a:srgbClr val="000000"/>
                </a:solidFill>
                <a:effectLst/>
                <a:latin typeface="Roboto" panose="02000000000000000000" pitchFamily="2" charset="0"/>
              </a:rPr>
              <a:t> mund të jenë pozitive (të ulin koston) ose negative (rritja e kostos). Në çdo rast, identifikimi dhe raportimi i tyre nuk ka gjasa të jetë tërësisht objektiv. </a:t>
            </a:r>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Vlera e arritur nga portofoli</a:t>
            </a:r>
            <a:r>
              <a:rPr lang="sq-AL" b="0" i="0" dirty="0">
                <a:solidFill>
                  <a:srgbClr val="000000"/>
                </a:solidFill>
                <a:effectLst/>
                <a:latin typeface="Roboto" panose="02000000000000000000" pitchFamily="2" charset="0"/>
              </a:rPr>
              <a:t>. Kjo nuk ka gjasa të jetë plotësisht objektive.</a:t>
            </a:r>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0" i="0" dirty="0">
                <a:solidFill>
                  <a:srgbClr val="000000"/>
                </a:solidFill>
                <a:effectLst/>
                <a:latin typeface="Roboto" panose="02000000000000000000" pitchFamily="2" charset="0"/>
              </a:rPr>
              <a:t>. </a:t>
            </a:r>
            <a:r>
              <a:rPr lang="sq-AL" b="1" i="0" dirty="0">
                <a:solidFill>
                  <a:srgbClr val="000000"/>
                </a:solidFill>
                <a:effectLst/>
                <a:latin typeface="Roboto" panose="02000000000000000000" pitchFamily="2" charset="0"/>
              </a:rPr>
              <a:t>Arsyet për çdo ndryshim në vlerë. </a:t>
            </a:r>
            <a:r>
              <a:rPr lang="sq-AL" b="0" i="0" dirty="0">
                <a:solidFill>
                  <a:srgbClr val="000000"/>
                </a:solidFill>
                <a:effectLst/>
                <a:latin typeface="Roboto" panose="02000000000000000000" pitchFamily="2" charset="0"/>
              </a:rPr>
              <a:t>Këto nuk kanë gjasa të jenë objektive. </a:t>
            </a:r>
            <a:r>
              <a:rPr lang="sq-AL" b="0" i="0" dirty="0" err="1">
                <a:solidFill>
                  <a:srgbClr val="000000"/>
                </a:solidFill>
                <a:effectLst/>
                <a:latin typeface="Roboto" panose="02000000000000000000" pitchFamily="2" charset="0"/>
              </a:rPr>
              <a:t>Performanca</a:t>
            </a:r>
            <a:r>
              <a:rPr lang="sq-AL" b="0" i="0" dirty="0">
                <a:solidFill>
                  <a:srgbClr val="000000"/>
                </a:solidFill>
                <a:effectLst/>
                <a:latin typeface="Roboto" panose="02000000000000000000" pitchFamily="2" charset="0"/>
              </a:rPr>
              <a:t> e shërbimit është e shtrydhur të dyja nga </a:t>
            </a:r>
            <a:r>
              <a:rPr lang="sq-AL" b="0" i="0" dirty="0" err="1">
                <a:solidFill>
                  <a:srgbClr val="000000"/>
                </a:solidFill>
                <a:effectLst/>
                <a:latin typeface="Roboto" panose="02000000000000000000" pitchFamily="2" charset="0"/>
              </a:rPr>
              <a:t>performanca</a:t>
            </a:r>
            <a:r>
              <a:rPr lang="sq-AL" b="0" i="0" dirty="0">
                <a:solidFill>
                  <a:srgbClr val="000000"/>
                </a:solidFill>
                <a:effectLst/>
                <a:latin typeface="Roboto" panose="02000000000000000000" pitchFamily="2" charset="0"/>
              </a:rPr>
              <a:t> e programeve të krijuara për të mundësuar rritje të vlerës dhe nga ndryshimet në mjedis, duke përfshirë strategjinë organizative, asnjëra prej të cilave nuk mund të kontrollohet</a:t>
            </a:r>
            <a:r>
              <a:rPr lang="en-US" b="0" i="0" dirty="0">
                <a:solidFill>
                  <a:srgbClr val="000000"/>
                </a:solidFill>
                <a:effectLst/>
                <a:latin typeface="Roboto" panose="02000000000000000000" pitchFamily="2" charset="0"/>
              </a:rPr>
              <a:t>.</a:t>
            </a:r>
            <a:endParaRPr lang="sq-AL" dirty="0"/>
          </a:p>
        </p:txBody>
      </p:sp>
    </p:spTree>
    <p:extLst>
      <p:ext uri="{BB962C8B-B14F-4D97-AF65-F5344CB8AC3E}">
        <p14:creationId xmlns:p14="http://schemas.microsoft.com/office/powerpoint/2010/main" val="35936708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B69BA4-11DF-C96B-34DB-EE04BE2A7B93}"/>
              </a:ext>
            </a:extLst>
          </p:cNvPr>
          <p:cNvSpPr>
            <a:spLocks noGrp="1"/>
          </p:cNvSpPr>
          <p:nvPr>
            <p:ph idx="1"/>
          </p:nvPr>
        </p:nvSpPr>
        <p:spPr/>
        <p:txBody>
          <a:bodyPr/>
          <a:lstStyle/>
          <a:p>
            <a:pPr marL="0" indent="0">
              <a:buNone/>
            </a:pPr>
            <a:endParaRPr lang="sq-AL" dirty="0"/>
          </a:p>
        </p:txBody>
      </p:sp>
      <p:sp>
        <p:nvSpPr>
          <p:cNvPr id="4" name="Rectangle 3">
            <a:extLst>
              <a:ext uri="{FF2B5EF4-FFF2-40B4-BE49-F238E27FC236}">
                <a16:creationId xmlns:a16="http://schemas.microsoft.com/office/drawing/2014/main" id="{2F443192-0B8E-03C6-1C44-2E83402E5B1B}"/>
              </a:ext>
            </a:extLst>
          </p:cNvPr>
          <p:cNvSpPr/>
          <p:nvPr/>
        </p:nvSpPr>
        <p:spPr>
          <a:xfrm>
            <a:off x="1920658" y="2967335"/>
            <a:ext cx="8350684" cy="923330"/>
          </a:xfrm>
          <a:prstGeom prst="rect">
            <a:avLst/>
          </a:prstGeom>
          <a:noFill/>
        </p:spPr>
        <p:txBody>
          <a:bodyPr wrap="none" lIns="91440" tIns="45720" rIns="91440" bIns="45720">
            <a:spAutoFit/>
          </a:bodyPr>
          <a:lstStyle/>
          <a:p>
            <a:pPr algn="ct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Faleminderit</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p</a:t>
            </a:r>
            <a:r>
              <a:rPr lang="sq-AL" sz="5400" b="1" i="0"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Roboto" panose="02000000000000000000" pitchFamily="2" charset="0"/>
              </a:rPr>
              <a:t>ë</a:t>
            </a:r>
            <a:r>
              <a:rPr lang="en-US" sz="5400" b="1" i="0"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Roboto" panose="02000000000000000000" pitchFamily="2" charset="0"/>
              </a:rPr>
              <a:t>r v</a:t>
            </a:r>
            <a:r>
              <a:rPr lang="sq-AL" sz="5400" b="1" i="0"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Roboto" panose="02000000000000000000" pitchFamily="2" charset="0"/>
              </a:rPr>
              <a:t>ë</a:t>
            </a:r>
            <a:r>
              <a:rPr lang="en-US" sz="5400" b="1" i="0"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Roboto" panose="02000000000000000000" pitchFamily="2" charset="0"/>
              </a:rPr>
              <a:t>mendje</a:t>
            </a:r>
            <a:r>
              <a:rPr lang="en-US" sz="5400" b="1" i="0"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Roboto" panose="02000000000000000000" pitchFamily="2" charset="0"/>
              </a:rPr>
              <a:t> </a:t>
            </a:r>
            <a:endParaRPr lang="sq-AL"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1835986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F14B4-C005-556D-EDA4-DBE600E69FE9}"/>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Parimet udhëzuese</a:t>
            </a:r>
            <a:endParaRPr lang="sq-AL" dirty="0"/>
          </a:p>
        </p:txBody>
      </p:sp>
      <p:sp>
        <p:nvSpPr>
          <p:cNvPr id="3" name="Content Placeholder 2">
            <a:extLst>
              <a:ext uri="{FF2B5EF4-FFF2-40B4-BE49-F238E27FC236}">
                <a16:creationId xmlns:a16="http://schemas.microsoft.com/office/drawing/2014/main" id="{A323471C-7108-2355-5144-A7A2F43625E7}"/>
              </a:ext>
            </a:extLst>
          </p:cNvPr>
          <p:cNvSpPr>
            <a:spLocks noGrp="1"/>
          </p:cNvSpPr>
          <p:nvPr>
            <p:ph idx="1"/>
          </p:nvPr>
        </p:nvSpPr>
        <p:spPr/>
        <p:txBody>
          <a:bodyPr/>
          <a:lstStyle/>
          <a:p>
            <a:r>
              <a:rPr lang="sq-AL" b="0" i="0" dirty="0">
                <a:solidFill>
                  <a:srgbClr val="000000"/>
                </a:solidFill>
                <a:effectLst/>
                <a:latin typeface="Roboto" panose="02000000000000000000" pitchFamily="2" charset="0"/>
              </a:rPr>
              <a:t>Të gjitha </a:t>
            </a:r>
            <a:r>
              <a:rPr lang="sq-AL" b="0" i="0" dirty="0" err="1">
                <a:solidFill>
                  <a:srgbClr val="000000"/>
                </a:solidFill>
                <a:effectLst/>
                <a:latin typeface="Roboto" panose="02000000000000000000" pitchFamily="2" charset="0"/>
              </a:rPr>
              <a:t>portofolet</a:t>
            </a:r>
            <a:r>
              <a:rPr lang="sq-AL" b="0" i="0" dirty="0">
                <a:solidFill>
                  <a:srgbClr val="000000"/>
                </a:solidFill>
                <a:effectLst/>
                <a:latin typeface="Roboto" panose="02000000000000000000" pitchFamily="2" charset="0"/>
              </a:rPr>
              <a:t> menaxhohen për të rritur dhe ruajtur vlerën e organizatës, pavarësisht nëse kjo vlerë është e prekshme ose të paprekshme. Në mënyrë që vlera të maksimizohet, organizata duhet t'i përmbahet me sukses një sërë parimesh e drejtojnë atë në nivelin e portofolit.</a:t>
            </a:r>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err="1">
                <a:solidFill>
                  <a:srgbClr val="000000"/>
                </a:solidFill>
                <a:effectLst/>
                <a:latin typeface="Roboto" panose="02000000000000000000" pitchFamily="2" charset="0"/>
              </a:rPr>
              <a:t>Sigur</a:t>
            </a:r>
            <a:r>
              <a:rPr lang="en-US" b="1" i="0" dirty="0" err="1">
                <a:solidFill>
                  <a:srgbClr val="000000"/>
                </a:solidFill>
                <a:effectLst/>
                <a:latin typeface="Roboto" panose="02000000000000000000" pitchFamily="2" charset="0"/>
              </a:rPr>
              <a:t>imi</a:t>
            </a:r>
            <a:r>
              <a:rPr lang="en-US" b="1" i="0" dirty="0">
                <a:solidFill>
                  <a:srgbClr val="000000"/>
                </a:solidFill>
                <a:effectLst/>
                <a:latin typeface="Roboto" panose="02000000000000000000" pitchFamily="2" charset="0"/>
              </a:rPr>
              <a:t> </a:t>
            </a:r>
            <a:r>
              <a:rPr lang="sq-AL" b="1" i="0" dirty="0">
                <a:solidFill>
                  <a:srgbClr val="000000"/>
                </a:solidFill>
                <a:effectLst/>
                <a:latin typeface="Roboto" panose="02000000000000000000" pitchFamily="2" charset="0"/>
              </a:rPr>
              <a:t>që investimet në komponentët e portofolit të jenë në përputhje me strategjinë dhe qeverisjen e organizatës praktikat, dhe </a:t>
            </a:r>
            <a:endParaRPr lang="en-US" b="1"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 Balanco</a:t>
            </a:r>
            <a:r>
              <a:rPr lang="en-US" b="1" i="0" dirty="0">
                <a:solidFill>
                  <a:srgbClr val="000000"/>
                </a:solidFill>
                <a:effectLst/>
                <a:latin typeface="Roboto" panose="02000000000000000000" pitchFamily="2" charset="0"/>
              </a:rPr>
              <a:t>mi I </a:t>
            </a:r>
            <a:r>
              <a:rPr lang="sq-AL" b="1" i="0" dirty="0">
                <a:solidFill>
                  <a:srgbClr val="000000"/>
                </a:solidFill>
                <a:effectLst/>
                <a:latin typeface="Roboto" panose="02000000000000000000" pitchFamily="2" charset="0"/>
              </a:rPr>
              <a:t> vlerë</a:t>
            </a:r>
            <a:r>
              <a:rPr lang="en-US" b="1" i="0" dirty="0">
                <a:solidFill>
                  <a:srgbClr val="000000"/>
                </a:solidFill>
                <a:effectLst/>
                <a:latin typeface="Roboto" panose="02000000000000000000" pitchFamily="2" charset="0"/>
              </a:rPr>
              <a:t>s</a:t>
            </a:r>
            <a:r>
              <a:rPr lang="sq-AL" b="1" i="0" dirty="0">
                <a:solidFill>
                  <a:srgbClr val="000000"/>
                </a:solidFill>
                <a:effectLst/>
                <a:latin typeface="Roboto" panose="02000000000000000000" pitchFamily="2" charset="0"/>
              </a:rPr>
              <a:t> </a:t>
            </a:r>
            <a:r>
              <a:rPr lang="en-US" b="1" dirty="0">
                <a:solidFill>
                  <a:srgbClr val="000000"/>
                </a:solidFill>
                <a:latin typeface="Roboto" panose="02000000000000000000" pitchFamily="2" charset="0"/>
              </a:rPr>
              <a:t>s</a:t>
            </a:r>
            <a:r>
              <a:rPr lang="sq-AL" b="1" i="0" dirty="0">
                <a:solidFill>
                  <a:srgbClr val="000000"/>
                </a:solidFill>
                <a:effectLst/>
                <a:latin typeface="Roboto" panose="02000000000000000000" pitchFamily="2" charset="0"/>
              </a:rPr>
              <a:t>ë portofolit kundrejt rreziqeve të përgjithshme.</a:t>
            </a:r>
            <a:endParaRPr lang="en-US" b="1" i="0" dirty="0">
              <a:solidFill>
                <a:srgbClr val="000000"/>
              </a:solidFill>
              <a:effectLst/>
              <a:latin typeface="Roboto" panose="02000000000000000000" pitchFamily="2" charset="0"/>
            </a:endParaRPr>
          </a:p>
          <a:p>
            <a:endParaRPr lang="sq-AL" dirty="0"/>
          </a:p>
        </p:txBody>
      </p:sp>
    </p:spTree>
    <p:extLst>
      <p:ext uri="{BB962C8B-B14F-4D97-AF65-F5344CB8AC3E}">
        <p14:creationId xmlns:p14="http://schemas.microsoft.com/office/powerpoint/2010/main" val="3784968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9F91FC-D96F-3F38-BA37-D2F70BA59CB1}"/>
              </a:ext>
            </a:extLst>
          </p:cNvPr>
          <p:cNvSpPr>
            <a:spLocks noGrp="1"/>
          </p:cNvSpPr>
          <p:nvPr>
            <p:ph idx="1"/>
          </p:nvPr>
        </p:nvSpPr>
        <p:spPr/>
        <p:txBody>
          <a:bodyPr/>
          <a:lstStyle/>
          <a:p>
            <a:r>
              <a:rPr lang="sq-AL" b="0" i="0" dirty="0">
                <a:solidFill>
                  <a:srgbClr val="000000"/>
                </a:solidFill>
                <a:effectLst/>
                <a:latin typeface="Roboto" panose="02000000000000000000" pitchFamily="2" charset="0"/>
              </a:rPr>
              <a:t>Objektivi i menaxhimit të vlerës është i pavarur nga natyra e organizatës.</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 Nëse organizata është një kompani private ose një agjenci qeveritare, përcaktimi i objektivave të vlerës së organizatës drejton strategjinë e saj, duke ndikuar në praktikat e saj të qeverisjes dhe proceset e menaxhimit strategjik dhe mënyrën se si i qaset</a:t>
            </a:r>
            <a:r>
              <a:rPr lang="en-US" dirty="0">
                <a:solidFill>
                  <a:srgbClr val="000000"/>
                </a:solidFill>
                <a:latin typeface="Roboto" panose="02000000000000000000" pitchFamily="2" charset="0"/>
              </a:rPr>
              <a:t> </a:t>
            </a:r>
            <a:r>
              <a:rPr lang="en-US" dirty="0" err="1">
                <a:solidFill>
                  <a:srgbClr val="000000"/>
                </a:solidFill>
                <a:latin typeface="Roboto" panose="02000000000000000000" pitchFamily="2" charset="0"/>
              </a:rPr>
              <a:t>riskut</a:t>
            </a:r>
            <a:r>
              <a:rPr lang="sq-AL" b="0" i="0" dirty="0">
                <a:solidFill>
                  <a:srgbClr val="000000"/>
                </a:solidFill>
                <a:effectLst/>
                <a:latin typeface="Roboto" panose="02000000000000000000" pitchFamily="2" charset="0"/>
              </a:rPr>
              <a:t>.</a:t>
            </a:r>
            <a:endParaRPr lang="sq-AL" dirty="0"/>
          </a:p>
        </p:txBody>
      </p:sp>
    </p:spTree>
    <p:extLst>
      <p:ext uri="{BB962C8B-B14F-4D97-AF65-F5344CB8AC3E}">
        <p14:creationId xmlns:p14="http://schemas.microsoft.com/office/powerpoint/2010/main" val="2341890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7D387-96D0-F023-811E-8FFC55BDDB0B}"/>
              </a:ext>
            </a:extLst>
          </p:cNvPr>
          <p:cNvSpPr>
            <a:spLocks noGrp="1"/>
          </p:cNvSpPr>
          <p:nvPr>
            <p:ph type="title"/>
          </p:nvPr>
        </p:nvSpPr>
        <p:spPr/>
        <p:txBody>
          <a:bodyPr/>
          <a:lstStyle/>
          <a:p>
            <a:r>
              <a:rPr lang="sq-AL" b="0" i="0" dirty="0">
                <a:solidFill>
                  <a:srgbClr val="000000"/>
                </a:solidFill>
                <a:effectLst/>
                <a:latin typeface="Roboto" panose="02000000000000000000" pitchFamily="2" charset="0"/>
              </a:rPr>
              <a:t>ÇFARË ËSHTË MENAXHIMI I VLERAVE?</a:t>
            </a:r>
            <a:endParaRPr lang="sq-AL" dirty="0"/>
          </a:p>
        </p:txBody>
      </p:sp>
      <p:sp>
        <p:nvSpPr>
          <p:cNvPr id="3" name="Content Placeholder 2">
            <a:extLst>
              <a:ext uri="{FF2B5EF4-FFF2-40B4-BE49-F238E27FC236}">
                <a16:creationId xmlns:a16="http://schemas.microsoft.com/office/drawing/2014/main" id="{55B902B2-B470-3A7C-13F1-BBBACA7ADC73}"/>
              </a:ext>
            </a:extLst>
          </p:cNvPr>
          <p:cNvSpPr>
            <a:spLocks noGrp="1"/>
          </p:cNvSpPr>
          <p:nvPr>
            <p:ph idx="1"/>
          </p:nvPr>
        </p:nvSpPr>
        <p:spPr>
          <a:xfrm>
            <a:off x="838200" y="1371600"/>
            <a:ext cx="10515600" cy="5577840"/>
          </a:xfrm>
        </p:spPr>
        <p:txBody>
          <a:bodyPr>
            <a:normAutofit/>
          </a:bodyPr>
          <a:lstStyle/>
          <a:p>
            <a:endParaRPr lang="en-US" b="0" i="0" dirty="0">
              <a:solidFill>
                <a:srgbClr val="000000"/>
              </a:solidFill>
              <a:effectLst/>
              <a:latin typeface="Roboto" panose="02000000000000000000" pitchFamily="2" charset="0"/>
            </a:endParaRPr>
          </a:p>
          <a:p>
            <a:endParaRPr lang="en-US" dirty="0">
              <a:solidFill>
                <a:srgbClr val="000000"/>
              </a:solidFill>
              <a:latin typeface="Roboto" panose="02000000000000000000" pitchFamily="2" charset="0"/>
            </a:endParaRPr>
          </a:p>
          <a:p>
            <a:r>
              <a:rPr lang="sq-AL" b="0" i="0" dirty="0">
                <a:solidFill>
                  <a:srgbClr val="000000"/>
                </a:solidFill>
                <a:effectLst/>
                <a:latin typeface="Roboto" panose="02000000000000000000" pitchFamily="2" charset="0"/>
              </a:rPr>
              <a:t>Vlera është </a:t>
            </a:r>
            <a:r>
              <a:rPr lang="sq-AL" b="0" i="0" dirty="0" err="1">
                <a:solidFill>
                  <a:srgbClr val="000000"/>
                </a:solidFill>
                <a:effectLst/>
                <a:latin typeface="Roboto" panose="02000000000000000000" pitchFamily="2" charset="0"/>
              </a:rPr>
              <a:t>kontekstuale</a:t>
            </a:r>
            <a:r>
              <a:rPr lang="sq-AL" b="0" i="0" dirty="0">
                <a:solidFill>
                  <a:srgbClr val="000000"/>
                </a:solidFill>
                <a:effectLst/>
                <a:latin typeface="Roboto" panose="02000000000000000000" pitchFamily="2" charset="0"/>
              </a:rPr>
              <a:t>. Efektet që kërkon të komandojë një organizatë janë nxitur nga qëllimi i organizatës dhe botëkuptimi i saj, i cili reflektohet në strategjinë e saj.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Vlera e një entiteti ose oferta rritet sa më me ndikim të jetë dhe aq më i rëndësishëm për strategjinë e organizatës është</a:t>
            </a:r>
            <a:r>
              <a:rPr lang="en-US" b="0" i="0" dirty="0">
                <a:solidFill>
                  <a:srgbClr val="000000"/>
                </a:solidFill>
                <a:effectLst/>
                <a:latin typeface="Roboto" panose="02000000000000000000" pitchFamily="2" charset="0"/>
              </a:rPr>
              <a:t> </a:t>
            </a:r>
            <a:r>
              <a:rPr lang="sq-AL" b="0" i="0" dirty="0">
                <a:solidFill>
                  <a:srgbClr val="000000"/>
                </a:solidFill>
                <a:effectLst/>
                <a:latin typeface="Roboto" panose="02000000000000000000" pitchFamily="2" charset="0"/>
              </a:rPr>
              <a:t>ndikimi.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Jo të gjitha format e vlerës janë universale të rëndësishme.</a:t>
            </a:r>
            <a:endParaRPr lang="en-US" b="0" i="0" dirty="0">
              <a:solidFill>
                <a:srgbClr val="000000"/>
              </a:solidFill>
              <a:effectLst/>
              <a:latin typeface="Roboto" panose="02000000000000000000" pitchFamily="2" charset="0"/>
            </a:endParaRPr>
          </a:p>
          <a:p>
            <a:pPr marL="0" indent="0">
              <a:buNone/>
            </a:pPr>
            <a:endParaRPr lang="sq-AL" dirty="0"/>
          </a:p>
        </p:txBody>
      </p:sp>
    </p:spTree>
    <p:extLst>
      <p:ext uri="{BB962C8B-B14F-4D97-AF65-F5344CB8AC3E}">
        <p14:creationId xmlns:p14="http://schemas.microsoft.com/office/powerpoint/2010/main" val="1788825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919D4-0B30-8270-369D-BC47861EA650}"/>
              </a:ext>
            </a:extLst>
          </p:cNvPr>
          <p:cNvSpPr>
            <a:spLocks noGrp="1"/>
          </p:cNvSpPr>
          <p:nvPr>
            <p:ph type="title"/>
          </p:nvPr>
        </p:nvSpPr>
        <p:spPr/>
        <p:txBody>
          <a:bodyPr/>
          <a:lstStyle/>
          <a:p>
            <a:endParaRPr lang="sq-AL"/>
          </a:p>
        </p:txBody>
      </p:sp>
      <p:sp>
        <p:nvSpPr>
          <p:cNvPr id="3" name="Content Placeholder 2">
            <a:extLst>
              <a:ext uri="{FF2B5EF4-FFF2-40B4-BE49-F238E27FC236}">
                <a16:creationId xmlns:a16="http://schemas.microsoft.com/office/drawing/2014/main" id="{25023BC2-4737-D44D-49AB-2CFFBE2C8810}"/>
              </a:ext>
            </a:extLst>
          </p:cNvPr>
          <p:cNvSpPr>
            <a:spLocks noGrp="1"/>
          </p:cNvSpPr>
          <p:nvPr>
            <p:ph idx="1"/>
          </p:nvPr>
        </p:nvSpPr>
        <p:spPr/>
        <p:txBody>
          <a:bodyPr>
            <a:normAutofit lnSpcReduction="10000"/>
          </a:bodyPr>
          <a:lstStyle/>
          <a:p>
            <a:r>
              <a:rPr lang="sq-AL" b="0" i="0" dirty="0">
                <a:solidFill>
                  <a:srgbClr val="000000"/>
                </a:solidFill>
                <a:effectLst/>
                <a:latin typeface="Roboto" panose="02000000000000000000" pitchFamily="2" charset="0"/>
              </a:rPr>
              <a:t>Organet e sektorit publik mund të kërkojë uljen e kostove dhe rritjen e kënaqësisë së qytetarëve dhe, për rrjedhojë, të vlerësojë masat që çojnë në këtë.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Privat organizatat sektoriale mund të vlerësojnë masat që çojnë në rritjen e të ardhurave dhe </a:t>
            </a:r>
            <a:r>
              <a:rPr lang="sq-AL" b="0" i="0" dirty="0" err="1">
                <a:solidFill>
                  <a:srgbClr val="000000"/>
                </a:solidFill>
                <a:effectLst/>
                <a:latin typeface="Roboto" panose="02000000000000000000" pitchFamily="2" charset="0"/>
              </a:rPr>
              <a:t>marzhit</a:t>
            </a:r>
            <a:r>
              <a:rPr lang="sq-AL" b="0" i="0" dirty="0">
                <a:solidFill>
                  <a:srgbClr val="000000"/>
                </a:solidFill>
                <a:effectLst/>
                <a:latin typeface="Roboto" panose="02000000000000000000" pitchFamily="2" charset="0"/>
              </a:rPr>
              <a:t>, ndërsa, në </a:t>
            </a:r>
            <a:endParaRPr lang="en-US" b="0" i="0" dirty="0">
              <a:solidFill>
                <a:srgbClr val="000000"/>
              </a:solidFill>
              <a:effectLst/>
              <a:latin typeface="Roboto" panose="02000000000000000000" pitchFamily="2" charset="0"/>
            </a:endParaRPr>
          </a:p>
          <a:p>
            <a:r>
              <a:rPr lang="en-US" dirty="0" err="1">
                <a:solidFill>
                  <a:srgbClr val="000000"/>
                </a:solidFill>
                <a:latin typeface="Roboto" panose="02000000000000000000" pitchFamily="2" charset="0"/>
              </a:rPr>
              <a:t>Organizata</a:t>
            </a:r>
            <a:r>
              <a:rPr lang="en-US" dirty="0">
                <a:solidFill>
                  <a:srgbClr val="000000"/>
                </a:solidFill>
                <a:latin typeface="Roboto" panose="02000000000000000000" pitchFamily="2" charset="0"/>
              </a:rPr>
              <a:t> </a:t>
            </a:r>
            <a:r>
              <a:rPr lang="sq-AL" b="0" i="0" dirty="0">
                <a:solidFill>
                  <a:srgbClr val="000000"/>
                </a:solidFill>
                <a:effectLst/>
                <a:latin typeface="Roboto" panose="02000000000000000000" pitchFamily="2" charset="0"/>
              </a:rPr>
              <a:t>joqeveritare t (OJQ-të), ato masa që përmirësojnë më së miri rezultatet në lidhje me misionin mund të vlerësohen më shumë. Rëndësia gjithashtu mund të minohet nga teprica. </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Njësitë e përcaktuara matëse dhe metodat e bërjes së matjet duhet të ekzistojnë dhe të jenë të rëndësishme për organizatën dhe efektet që do të komandohen</a:t>
            </a:r>
            <a:endParaRPr lang="sq-AL" dirty="0"/>
          </a:p>
          <a:p>
            <a:endParaRPr lang="sq-AL" dirty="0"/>
          </a:p>
        </p:txBody>
      </p:sp>
    </p:spTree>
    <p:extLst>
      <p:ext uri="{BB962C8B-B14F-4D97-AF65-F5344CB8AC3E}">
        <p14:creationId xmlns:p14="http://schemas.microsoft.com/office/powerpoint/2010/main" val="347755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F86E5-9041-5BFF-FEF7-BD8E565DBA19}"/>
              </a:ext>
            </a:extLst>
          </p:cNvPr>
          <p:cNvSpPr>
            <a:spLocks noGrp="1"/>
          </p:cNvSpPr>
          <p:nvPr>
            <p:ph type="title"/>
          </p:nvPr>
        </p:nvSpPr>
        <p:spPr/>
        <p:txBody>
          <a:bodyPr/>
          <a:lstStyle/>
          <a:p>
            <a:endParaRPr lang="sq-AL"/>
          </a:p>
        </p:txBody>
      </p:sp>
      <p:sp>
        <p:nvSpPr>
          <p:cNvPr id="3" name="Content Placeholder 2">
            <a:extLst>
              <a:ext uri="{FF2B5EF4-FFF2-40B4-BE49-F238E27FC236}">
                <a16:creationId xmlns:a16="http://schemas.microsoft.com/office/drawing/2014/main" id="{A0417A8F-47F2-9E7D-5A81-0C0AF9A7903B}"/>
              </a:ext>
            </a:extLst>
          </p:cNvPr>
          <p:cNvSpPr>
            <a:spLocks noGrp="1"/>
          </p:cNvSpPr>
          <p:nvPr>
            <p:ph idx="1"/>
          </p:nvPr>
        </p:nvSpPr>
        <p:spPr/>
        <p:txBody>
          <a:bodyPr/>
          <a:lstStyle/>
          <a:p>
            <a:r>
              <a:rPr lang="sq-AL" b="0" i="0" dirty="0">
                <a:solidFill>
                  <a:srgbClr val="000000"/>
                </a:solidFill>
                <a:effectLst/>
                <a:latin typeface="Roboto" panose="02000000000000000000" pitchFamily="2" charset="0"/>
              </a:rPr>
              <a:t>Vlera e prekshme mund të matet drejtpërdrejt. Ai përfshin gjëra të tilla si: </a:t>
            </a:r>
            <a:endParaRPr lang="en-US"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Ngritja e aftësive,</a:t>
            </a:r>
            <a:endParaRPr lang="en-US" b="1"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 Kapaciteti i burimeve, </a:t>
            </a:r>
            <a:endParaRPr lang="en-US" b="1"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Pjesa e tregut, dhe </a:t>
            </a:r>
            <a:endParaRPr lang="en-US" b="1" i="0" dirty="0">
              <a:solidFill>
                <a:srgbClr val="000000"/>
              </a:solidFill>
              <a:effectLst/>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 Kënaqësia e klientit.</a:t>
            </a:r>
            <a:endParaRPr lang="sq-AL" b="1" dirty="0"/>
          </a:p>
        </p:txBody>
      </p:sp>
    </p:spTree>
    <p:extLst>
      <p:ext uri="{BB962C8B-B14F-4D97-AF65-F5344CB8AC3E}">
        <p14:creationId xmlns:p14="http://schemas.microsoft.com/office/powerpoint/2010/main" val="1509762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D455C1-283D-AA0C-5BA6-9077F86E8C33}"/>
              </a:ext>
            </a:extLst>
          </p:cNvPr>
          <p:cNvSpPr>
            <a:spLocks noGrp="1"/>
          </p:cNvSpPr>
          <p:nvPr>
            <p:ph idx="1"/>
          </p:nvPr>
        </p:nvSpPr>
        <p:spPr>
          <a:xfrm>
            <a:off x="838200" y="416560"/>
            <a:ext cx="10515600" cy="5760403"/>
          </a:xfrm>
        </p:spPr>
        <p:txBody>
          <a:bodyPr/>
          <a:lstStyle/>
          <a:p>
            <a:r>
              <a:rPr lang="sq-AL" b="0" i="0" dirty="0">
                <a:solidFill>
                  <a:srgbClr val="000000"/>
                </a:solidFill>
                <a:effectLst/>
                <a:latin typeface="Roboto" panose="02000000000000000000" pitchFamily="2" charset="0"/>
              </a:rPr>
              <a:t>Vlera ekonomike është një rast i veçantë i vlerës së prekshme dhe, ku një vlerë ekonomike mund të caktohet, zakonisht do të caktohet të jetë një konsideratë kryesore për një menaxher portofoli.</a:t>
            </a:r>
            <a:endParaRPr lang="en-US" b="0" i="0" dirty="0">
              <a:solidFill>
                <a:srgbClr val="000000"/>
              </a:solidFill>
              <a:effectLst/>
              <a:latin typeface="Roboto" panose="02000000000000000000" pitchFamily="2" charset="0"/>
            </a:endParaRPr>
          </a:p>
          <a:p>
            <a:r>
              <a:rPr lang="sq-AL" b="0" i="0" dirty="0">
                <a:solidFill>
                  <a:srgbClr val="000000"/>
                </a:solidFill>
                <a:effectLst/>
                <a:latin typeface="Roboto" panose="02000000000000000000" pitchFamily="2" charset="0"/>
              </a:rPr>
              <a:t> Përmirësimet në vlerën ekonomike mund të realizohen nga:</a:t>
            </a:r>
            <a:endParaRPr lang="en-US" b="0" i="0" dirty="0">
              <a:solidFill>
                <a:srgbClr val="000000"/>
              </a:solidFill>
              <a:effectLst/>
              <a:latin typeface="Roboto" panose="02000000000000000000" pitchFamily="2" charset="0"/>
            </a:endParaRPr>
          </a:p>
          <a:p>
            <a:endParaRPr lang="en-US" b="0" i="0" dirty="0">
              <a:solidFill>
                <a:srgbClr val="000000"/>
              </a:solidFill>
              <a:effectLst/>
              <a:latin typeface="Roboto" panose="02000000000000000000" pitchFamily="2" charset="0"/>
            </a:endParaRPr>
          </a:p>
          <a:p>
            <a:pPr>
              <a:buFont typeface="Wingdings" panose="05000000000000000000" pitchFamily="2" charset="2"/>
              <a:buChar char="ü"/>
            </a:pPr>
            <a:r>
              <a:rPr lang="sq-AL" b="0" i="0" dirty="0">
                <a:solidFill>
                  <a:srgbClr val="000000"/>
                </a:solidFill>
                <a:effectLst/>
                <a:latin typeface="Roboto" panose="02000000000000000000" pitchFamily="2" charset="0"/>
              </a:rPr>
              <a:t> </a:t>
            </a:r>
            <a:r>
              <a:rPr lang="sq-AL" b="1" i="0" dirty="0">
                <a:solidFill>
                  <a:srgbClr val="000000"/>
                </a:solidFill>
                <a:effectLst/>
                <a:latin typeface="Roboto" panose="02000000000000000000" pitchFamily="2" charset="0"/>
              </a:rPr>
              <a:t>Përmirësimi i produktivitetit, ndoshta duke zëvendësuar kapitalin me fuqinë punëtore ose duke reduktuar investimin në </a:t>
            </a:r>
            <a:r>
              <a:rPr lang="sq-AL" b="1" i="0" dirty="0" err="1">
                <a:solidFill>
                  <a:srgbClr val="000000"/>
                </a:solidFill>
                <a:effectLst/>
                <a:latin typeface="Roboto" panose="02000000000000000000" pitchFamily="2" charset="0"/>
              </a:rPr>
              <a:t>input</a:t>
            </a:r>
            <a:r>
              <a:rPr lang="sq-AL" b="1" i="0" dirty="0">
                <a:solidFill>
                  <a:srgbClr val="000000"/>
                </a:solidFill>
                <a:effectLst/>
                <a:latin typeface="Roboto" panose="02000000000000000000" pitchFamily="2" charset="0"/>
              </a:rPr>
              <a:t> burimet, si kapitali njerëzor, </a:t>
            </a:r>
            <a:r>
              <a:rPr lang="sq-AL" b="1" i="0" dirty="0" err="1">
                <a:solidFill>
                  <a:srgbClr val="000000"/>
                </a:solidFill>
                <a:effectLst/>
                <a:latin typeface="Roboto" panose="02000000000000000000" pitchFamily="2" charset="0"/>
              </a:rPr>
              <a:t>asetet</a:t>
            </a:r>
            <a:r>
              <a:rPr lang="sq-AL" b="1" i="0" dirty="0">
                <a:solidFill>
                  <a:srgbClr val="000000"/>
                </a:solidFill>
                <a:effectLst/>
                <a:latin typeface="Roboto" panose="02000000000000000000" pitchFamily="2" charset="0"/>
              </a:rPr>
              <a:t> financiare dhe kapitali intelektual; dhe </a:t>
            </a:r>
            <a:endParaRPr lang="en-US" b="1" dirty="0">
              <a:solidFill>
                <a:srgbClr val="000000"/>
              </a:solidFill>
              <a:latin typeface="Roboto" panose="02000000000000000000" pitchFamily="2" charset="0"/>
            </a:endParaRPr>
          </a:p>
          <a:p>
            <a:pPr>
              <a:buFont typeface="Wingdings" panose="05000000000000000000" pitchFamily="2" charset="2"/>
              <a:buChar char="ü"/>
            </a:pPr>
            <a:r>
              <a:rPr lang="sq-AL" b="1" i="0" dirty="0">
                <a:solidFill>
                  <a:srgbClr val="000000"/>
                </a:solidFill>
                <a:effectLst/>
                <a:latin typeface="Roboto" panose="02000000000000000000" pitchFamily="2" charset="0"/>
              </a:rPr>
              <a:t>Rritja e volumit të aktivitetit, pa rritur </a:t>
            </a:r>
            <a:r>
              <a:rPr lang="sq-AL" b="1" i="0" dirty="0" err="1">
                <a:solidFill>
                  <a:srgbClr val="000000"/>
                </a:solidFill>
                <a:effectLst/>
                <a:latin typeface="Roboto" panose="02000000000000000000" pitchFamily="2" charset="0"/>
              </a:rPr>
              <a:t>domosdoshmërisht</a:t>
            </a:r>
            <a:r>
              <a:rPr lang="sq-AL" b="1" i="0" dirty="0">
                <a:solidFill>
                  <a:srgbClr val="000000"/>
                </a:solidFill>
                <a:effectLst/>
                <a:latin typeface="Roboto" panose="02000000000000000000" pitchFamily="2" charset="0"/>
              </a:rPr>
              <a:t> produktivitetin.</a:t>
            </a:r>
            <a:endParaRPr lang="sq-AL" b="1" dirty="0"/>
          </a:p>
        </p:txBody>
      </p:sp>
    </p:spTree>
    <p:extLst>
      <p:ext uri="{BB962C8B-B14F-4D97-AF65-F5344CB8AC3E}">
        <p14:creationId xmlns:p14="http://schemas.microsoft.com/office/powerpoint/2010/main" val="2733113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2600</Words>
  <Application>Microsoft Office PowerPoint</Application>
  <PresentationFormat>Widescreen</PresentationFormat>
  <Paragraphs>126</Paragraphs>
  <Slides>31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Roboto</vt:lpstr>
      <vt:lpstr>Wingdings</vt:lpstr>
      <vt:lpstr>Office Theme</vt:lpstr>
      <vt:lpstr>MENAXHIMI I VLERËS SË PORTOFOLIT</vt:lpstr>
      <vt:lpstr>Përmbajtja </vt:lpstr>
      <vt:lpstr>Vështrim i përgjithshëm</vt:lpstr>
      <vt:lpstr>Parimet udhëzuese</vt:lpstr>
      <vt:lpstr>PowerPoint Presentation</vt:lpstr>
      <vt:lpstr>ÇFARË ËSHTË MENAXHIMI I VLERAVE?</vt:lpstr>
      <vt:lpstr>PowerPoint Presentation</vt:lpstr>
      <vt:lpstr>PowerPoint Presentation</vt:lpstr>
      <vt:lpstr>PowerPoint Presentation</vt:lpstr>
      <vt:lpstr>PowerPoint Presentation</vt:lpstr>
      <vt:lpstr>KOMPONENTET E MENAXHIMIT TË VLERAVe</vt:lpstr>
      <vt:lpstr>PowerPoint Presentation</vt:lpstr>
      <vt:lpstr>NEGOCIIMI I VLERËS SË PRITSHME</vt:lpstr>
      <vt:lpstr>PowerPoint Presentation</vt:lpstr>
      <vt:lpstr>PowerPoint Presentation</vt:lpstr>
      <vt:lpstr>MAKSIMIZIMI I VLERËS</vt:lpstr>
      <vt:lpstr>PowerPoint Presentation</vt:lpstr>
      <vt:lpstr>PowerPoint Presentation</vt:lpstr>
      <vt:lpstr>PowerPoint Presentation</vt:lpstr>
      <vt:lpstr>PowerPoint Presentation</vt:lpstr>
      <vt:lpstr>VLERA SIGURUESE</vt:lpstr>
      <vt:lpstr>PowerPoint Presentation</vt:lpstr>
      <vt:lpstr>PowerPoint Presentation</vt:lpstr>
      <vt:lpstr>PowerPoint Presentation</vt:lpstr>
      <vt:lpstr>REALIZIMI I VLERËS</vt:lpstr>
      <vt:lpstr>PowerPoint Presentation</vt:lpstr>
      <vt:lpstr>PowerPoint Presentation</vt:lpstr>
      <vt:lpstr>VLERA MATESE</vt:lpstr>
      <vt:lpstr>VLERA RAPORTUESE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MENAXHIMI I VLERËS SË PORTOFOLIT</dc:title>
  <dc:creator>arbana</dc:creator>
  <cp:lastModifiedBy>arbana</cp:lastModifiedBy>
  <cp:revision>2</cp:revision>
  <dcterms:created xsi:type="dcterms:W3CDTF">2023-05-02T10:20:02Z</dcterms:created>
  <dcterms:modified xsi:type="dcterms:W3CDTF">2023-05-02T11:08:14Z</dcterms:modified>
</cp:coreProperties>
</file>