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302" r:id="rId3"/>
    <p:sldId id="303"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 id="317" r:id="rId18"/>
    <p:sldId id="318" r:id="rId19"/>
    <p:sldId id="319" r:id="rId20"/>
    <p:sldId id="320" r:id="rId21"/>
    <p:sldId id="321" r:id="rId22"/>
    <p:sldId id="322" r:id="rId23"/>
    <p:sldId id="323" r:id="rId24"/>
    <p:sldId id="324" r:id="rId25"/>
    <p:sldId id="325" r:id="rId26"/>
    <p:sldId id="326" r:id="rId27"/>
    <p:sldId id="327" r:id="rId28"/>
    <p:sldId id="328" r:id="rId29"/>
    <p:sldId id="329" r:id="rId30"/>
    <p:sldId id="330" r:id="rId31"/>
    <p:sldId id="331" r:id="rId32"/>
    <p:sldId id="332" r:id="rId33"/>
    <p:sldId id="333" r:id="rId34"/>
    <p:sldId id="334" r:id="rId35"/>
    <p:sldId id="335" r:id="rId36"/>
    <p:sldId id="336" r:id="rId37"/>
    <p:sldId id="337" r:id="rId38"/>
    <p:sldId id="338" r:id="rId39"/>
    <p:sldId id="283" r:id="rId40"/>
    <p:sldId id="339" r:id="rId41"/>
    <p:sldId id="340" r:id="rId42"/>
    <p:sldId id="341" r:id="rId43"/>
    <p:sldId id="342" r:id="rId44"/>
    <p:sldId id="343" r:id="rId45"/>
    <p:sldId id="344" r:id="rId46"/>
    <p:sldId id="345" r:id="rId47"/>
    <p:sldId id="346" r:id="rId48"/>
    <p:sldId id="347" r:id="rId49"/>
    <p:sldId id="348" r:id="rId50"/>
    <p:sldId id="349" r:id="rId51"/>
    <p:sldId id="350" r:id="rId52"/>
    <p:sldId id="351" r:id="rId53"/>
  </p:sldIdLst>
  <p:sldSz cx="12192000" cy="6858000"/>
  <p:notesSz cx="6858000" cy="9144000"/>
  <p:defaultText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54" d="100"/>
          <a:sy n="54" d="100"/>
        </p:scale>
        <p:origin x="111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q-A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C6A47A-2707-4CA0-A64F-82A0D449B0BC}" type="datetimeFigureOut">
              <a:rPr lang="sq-AL" smtClean="0"/>
              <a:t>26.2.2025</a:t>
            </a:fld>
            <a:endParaRPr lang="sq-A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q-A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q-A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F89C9-48ED-4C4E-97F9-139812596D1A}" type="slidenum">
              <a:rPr lang="sq-AL" smtClean="0"/>
              <a:t>‹#›</a:t>
            </a:fld>
            <a:endParaRPr lang="sq-AL"/>
          </a:p>
        </p:txBody>
      </p:sp>
    </p:spTree>
    <p:extLst>
      <p:ext uri="{BB962C8B-B14F-4D97-AF65-F5344CB8AC3E}">
        <p14:creationId xmlns:p14="http://schemas.microsoft.com/office/powerpoint/2010/main" val="3227660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45439-A96A-EA97-7787-AEAF1A7123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q-AL"/>
          </a:p>
        </p:txBody>
      </p:sp>
      <p:sp>
        <p:nvSpPr>
          <p:cNvPr id="3" name="Subtitle 2">
            <a:extLst>
              <a:ext uri="{FF2B5EF4-FFF2-40B4-BE49-F238E27FC236}">
                <a16:creationId xmlns:a16="http://schemas.microsoft.com/office/drawing/2014/main" id="{47E4CC24-6984-3168-3A0B-A83F80A6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q-AL"/>
          </a:p>
        </p:txBody>
      </p:sp>
      <p:sp>
        <p:nvSpPr>
          <p:cNvPr id="4" name="Date Placeholder 3">
            <a:extLst>
              <a:ext uri="{FF2B5EF4-FFF2-40B4-BE49-F238E27FC236}">
                <a16:creationId xmlns:a16="http://schemas.microsoft.com/office/drawing/2014/main" id="{3E3AA6EB-8323-7914-C396-BE10D54D8020}"/>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5" name="Footer Placeholder 4">
            <a:extLst>
              <a:ext uri="{FF2B5EF4-FFF2-40B4-BE49-F238E27FC236}">
                <a16:creationId xmlns:a16="http://schemas.microsoft.com/office/drawing/2014/main" id="{5B55904C-E017-592E-0C72-602974332B8C}"/>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E2E37742-4C39-A116-8DFF-0C509A58D350}"/>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3729606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88917-31BD-77DA-F6CB-2A19C742DCCF}"/>
              </a:ext>
            </a:extLst>
          </p:cNvPr>
          <p:cNvSpPr>
            <a:spLocks noGrp="1"/>
          </p:cNvSpPr>
          <p:nvPr>
            <p:ph type="title"/>
          </p:nvPr>
        </p:nvSpPr>
        <p:spPr/>
        <p:txBody>
          <a:bodyPr/>
          <a:lstStyle/>
          <a:p>
            <a:r>
              <a:rPr lang="en-US"/>
              <a:t>Click to edit Master title style</a:t>
            </a:r>
            <a:endParaRPr lang="sq-AL"/>
          </a:p>
        </p:txBody>
      </p:sp>
      <p:sp>
        <p:nvSpPr>
          <p:cNvPr id="3" name="Vertical Text Placeholder 2">
            <a:extLst>
              <a:ext uri="{FF2B5EF4-FFF2-40B4-BE49-F238E27FC236}">
                <a16:creationId xmlns:a16="http://schemas.microsoft.com/office/drawing/2014/main" id="{7294DD03-B522-59E4-5F34-8F4BD58946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6CFDF224-4AC9-A54F-EC42-0F98E609B15C}"/>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5" name="Footer Placeholder 4">
            <a:extLst>
              <a:ext uri="{FF2B5EF4-FFF2-40B4-BE49-F238E27FC236}">
                <a16:creationId xmlns:a16="http://schemas.microsoft.com/office/drawing/2014/main" id="{DE223329-E471-A32F-BA0C-35B21C7DCA4C}"/>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496803CF-30B6-91AD-4F7C-321F81080F35}"/>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2716092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3B2363-D2C8-5351-168D-00758719A9B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q-AL"/>
          </a:p>
        </p:txBody>
      </p:sp>
      <p:sp>
        <p:nvSpPr>
          <p:cNvPr id="3" name="Vertical Text Placeholder 2">
            <a:extLst>
              <a:ext uri="{FF2B5EF4-FFF2-40B4-BE49-F238E27FC236}">
                <a16:creationId xmlns:a16="http://schemas.microsoft.com/office/drawing/2014/main" id="{D36F7D68-4709-8F15-45D2-A75551408C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C601E750-8BF4-BB42-137C-8B7B60A39E7D}"/>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5" name="Footer Placeholder 4">
            <a:extLst>
              <a:ext uri="{FF2B5EF4-FFF2-40B4-BE49-F238E27FC236}">
                <a16:creationId xmlns:a16="http://schemas.microsoft.com/office/drawing/2014/main" id="{43122331-BE36-BD18-CA98-D7187424780C}"/>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60C48310-835F-6BA0-0463-C11A712EE657}"/>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2849945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B53D5-4E16-5DC2-038F-4A131BC42B0E}"/>
              </a:ext>
            </a:extLst>
          </p:cNvPr>
          <p:cNvSpPr>
            <a:spLocks noGrp="1"/>
          </p:cNvSpPr>
          <p:nvPr>
            <p:ph type="title"/>
          </p:nvPr>
        </p:nvSpPr>
        <p:spPr/>
        <p:txBody>
          <a:bodyPr/>
          <a:lstStyle/>
          <a:p>
            <a:r>
              <a:rPr lang="en-US"/>
              <a:t>Click to edit Master title style</a:t>
            </a:r>
            <a:endParaRPr lang="sq-AL"/>
          </a:p>
        </p:txBody>
      </p:sp>
      <p:sp>
        <p:nvSpPr>
          <p:cNvPr id="3" name="Content Placeholder 2">
            <a:extLst>
              <a:ext uri="{FF2B5EF4-FFF2-40B4-BE49-F238E27FC236}">
                <a16:creationId xmlns:a16="http://schemas.microsoft.com/office/drawing/2014/main" id="{850AFC55-2B1F-55E1-1110-D3E20FAC4D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A84B0ECB-10CB-1A39-EACF-ACE42CAEAA81}"/>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5" name="Footer Placeholder 4">
            <a:extLst>
              <a:ext uri="{FF2B5EF4-FFF2-40B4-BE49-F238E27FC236}">
                <a16:creationId xmlns:a16="http://schemas.microsoft.com/office/drawing/2014/main" id="{3A20BF69-736A-D990-F350-6A4E2E615E6A}"/>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777A88AD-6334-8FE1-2842-60585D0BA101}"/>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3670563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E6F42-75AF-1BF1-AEDA-5E3B94C5BF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q-AL"/>
          </a:p>
        </p:txBody>
      </p:sp>
      <p:sp>
        <p:nvSpPr>
          <p:cNvPr id="3" name="Text Placeholder 2">
            <a:extLst>
              <a:ext uri="{FF2B5EF4-FFF2-40B4-BE49-F238E27FC236}">
                <a16:creationId xmlns:a16="http://schemas.microsoft.com/office/drawing/2014/main" id="{DDB1FAA0-C4E1-5EEA-BB2C-15125C4AD0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F7850F-62D8-A13E-0DDF-AAB39CA8A75E}"/>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5" name="Footer Placeholder 4">
            <a:extLst>
              <a:ext uri="{FF2B5EF4-FFF2-40B4-BE49-F238E27FC236}">
                <a16:creationId xmlns:a16="http://schemas.microsoft.com/office/drawing/2014/main" id="{9D5BB801-88D1-FED1-2C56-6051F6447D75}"/>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A9E06DBD-F9FC-F886-FA98-734B8136ADC7}"/>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254160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7495C-2246-F0C2-317F-806B7AF70134}"/>
              </a:ext>
            </a:extLst>
          </p:cNvPr>
          <p:cNvSpPr>
            <a:spLocks noGrp="1"/>
          </p:cNvSpPr>
          <p:nvPr>
            <p:ph type="title"/>
          </p:nvPr>
        </p:nvSpPr>
        <p:spPr/>
        <p:txBody>
          <a:bodyPr/>
          <a:lstStyle/>
          <a:p>
            <a:r>
              <a:rPr lang="en-US"/>
              <a:t>Click to edit Master title style</a:t>
            </a:r>
            <a:endParaRPr lang="sq-AL"/>
          </a:p>
        </p:txBody>
      </p:sp>
      <p:sp>
        <p:nvSpPr>
          <p:cNvPr id="3" name="Content Placeholder 2">
            <a:extLst>
              <a:ext uri="{FF2B5EF4-FFF2-40B4-BE49-F238E27FC236}">
                <a16:creationId xmlns:a16="http://schemas.microsoft.com/office/drawing/2014/main" id="{D3FE424D-55C1-403A-C945-E1B89D0060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Content Placeholder 3">
            <a:extLst>
              <a:ext uri="{FF2B5EF4-FFF2-40B4-BE49-F238E27FC236}">
                <a16:creationId xmlns:a16="http://schemas.microsoft.com/office/drawing/2014/main" id="{67C0B433-AFAD-19CE-BE3B-DB2C35B3DDF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5" name="Date Placeholder 4">
            <a:extLst>
              <a:ext uri="{FF2B5EF4-FFF2-40B4-BE49-F238E27FC236}">
                <a16:creationId xmlns:a16="http://schemas.microsoft.com/office/drawing/2014/main" id="{362A8411-C80A-3754-504E-FEB1652B1DBB}"/>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6" name="Footer Placeholder 5">
            <a:extLst>
              <a:ext uri="{FF2B5EF4-FFF2-40B4-BE49-F238E27FC236}">
                <a16:creationId xmlns:a16="http://schemas.microsoft.com/office/drawing/2014/main" id="{FFE6D0FE-CB14-9077-1BC9-DF6A0D2E83FD}"/>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EE3E3743-EAC7-AD5C-2B86-4C5C930205A1}"/>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741909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8C334-B490-6912-58E7-8E84F4838BED}"/>
              </a:ext>
            </a:extLst>
          </p:cNvPr>
          <p:cNvSpPr>
            <a:spLocks noGrp="1"/>
          </p:cNvSpPr>
          <p:nvPr>
            <p:ph type="title"/>
          </p:nvPr>
        </p:nvSpPr>
        <p:spPr>
          <a:xfrm>
            <a:off x="839788" y="365125"/>
            <a:ext cx="10515600" cy="1325563"/>
          </a:xfrm>
        </p:spPr>
        <p:txBody>
          <a:bodyPr/>
          <a:lstStyle/>
          <a:p>
            <a:r>
              <a:rPr lang="en-US"/>
              <a:t>Click to edit Master title style</a:t>
            </a:r>
            <a:endParaRPr lang="sq-AL"/>
          </a:p>
        </p:txBody>
      </p:sp>
      <p:sp>
        <p:nvSpPr>
          <p:cNvPr id="3" name="Text Placeholder 2">
            <a:extLst>
              <a:ext uri="{FF2B5EF4-FFF2-40B4-BE49-F238E27FC236}">
                <a16:creationId xmlns:a16="http://schemas.microsoft.com/office/drawing/2014/main" id="{833E928D-75F9-9B9D-0E28-6BCE0554CA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1134D9-774D-06B9-6C61-2A17AB8096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5" name="Text Placeholder 4">
            <a:extLst>
              <a:ext uri="{FF2B5EF4-FFF2-40B4-BE49-F238E27FC236}">
                <a16:creationId xmlns:a16="http://schemas.microsoft.com/office/drawing/2014/main" id="{B6146CC3-333D-7C02-082D-612711E904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C8D175-C843-60E7-7F9B-1D5A11CB2F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7" name="Date Placeholder 6">
            <a:extLst>
              <a:ext uri="{FF2B5EF4-FFF2-40B4-BE49-F238E27FC236}">
                <a16:creationId xmlns:a16="http://schemas.microsoft.com/office/drawing/2014/main" id="{97BA4C31-08EE-FB4F-C963-DE708863CFB7}"/>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8" name="Footer Placeholder 7">
            <a:extLst>
              <a:ext uri="{FF2B5EF4-FFF2-40B4-BE49-F238E27FC236}">
                <a16:creationId xmlns:a16="http://schemas.microsoft.com/office/drawing/2014/main" id="{57FD5408-5679-DF8A-CA07-72F41DD04F45}"/>
              </a:ext>
            </a:extLst>
          </p:cNvPr>
          <p:cNvSpPr>
            <a:spLocks noGrp="1"/>
          </p:cNvSpPr>
          <p:nvPr>
            <p:ph type="ftr" sz="quarter" idx="11"/>
          </p:nvPr>
        </p:nvSpPr>
        <p:spPr/>
        <p:txBody>
          <a:bodyPr/>
          <a:lstStyle/>
          <a:p>
            <a:endParaRPr lang="sq-AL"/>
          </a:p>
        </p:txBody>
      </p:sp>
      <p:sp>
        <p:nvSpPr>
          <p:cNvPr id="9" name="Slide Number Placeholder 8">
            <a:extLst>
              <a:ext uri="{FF2B5EF4-FFF2-40B4-BE49-F238E27FC236}">
                <a16:creationId xmlns:a16="http://schemas.microsoft.com/office/drawing/2014/main" id="{E5302401-6E42-E8D9-1F18-13C4D5502B5B}"/>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315421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6AAF0-489A-7EED-F85F-58187758D94E}"/>
              </a:ext>
            </a:extLst>
          </p:cNvPr>
          <p:cNvSpPr>
            <a:spLocks noGrp="1"/>
          </p:cNvSpPr>
          <p:nvPr>
            <p:ph type="title"/>
          </p:nvPr>
        </p:nvSpPr>
        <p:spPr/>
        <p:txBody>
          <a:bodyPr/>
          <a:lstStyle/>
          <a:p>
            <a:r>
              <a:rPr lang="en-US"/>
              <a:t>Click to edit Master title style</a:t>
            </a:r>
            <a:endParaRPr lang="sq-AL"/>
          </a:p>
        </p:txBody>
      </p:sp>
      <p:sp>
        <p:nvSpPr>
          <p:cNvPr id="3" name="Date Placeholder 2">
            <a:extLst>
              <a:ext uri="{FF2B5EF4-FFF2-40B4-BE49-F238E27FC236}">
                <a16:creationId xmlns:a16="http://schemas.microsoft.com/office/drawing/2014/main" id="{4CF23668-5254-E896-331A-54F8F0F7D7A1}"/>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4" name="Footer Placeholder 3">
            <a:extLst>
              <a:ext uri="{FF2B5EF4-FFF2-40B4-BE49-F238E27FC236}">
                <a16:creationId xmlns:a16="http://schemas.microsoft.com/office/drawing/2014/main" id="{FF57A2E7-8160-BB29-FFE7-BF51BCE1F3CE}"/>
              </a:ext>
            </a:extLst>
          </p:cNvPr>
          <p:cNvSpPr>
            <a:spLocks noGrp="1"/>
          </p:cNvSpPr>
          <p:nvPr>
            <p:ph type="ftr" sz="quarter" idx="11"/>
          </p:nvPr>
        </p:nvSpPr>
        <p:spPr/>
        <p:txBody>
          <a:bodyPr/>
          <a:lstStyle/>
          <a:p>
            <a:endParaRPr lang="sq-AL"/>
          </a:p>
        </p:txBody>
      </p:sp>
      <p:sp>
        <p:nvSpPr>
          <p:cNvPr id="5" name="Slide Number Placeholder 4">
            <a:extLst>
              <a:ext uri="{FF2B5EF4-FFF2-40B4-BE49-F238E27FC236}">
                <a16:creationId xmlns:a16="http://schemas.microsoft.com/office/drawing/2014/main" id="{CA462851-D79F-8E48-3E63-30E8BD13A74B}"/>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2020017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44C1A4-EC32-3301-E743-B14F8C7F0A3A}"/>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3" name="Footer Placeholder 2">
            <a:extLst>
              <a:ext uri="{FF2B5EF4-FFF2-40B4-BE49-F238E27FC236}">
                <a16:creationId xmlns:a16="http://schemas.microsoft.com/office/drawing/2014/main" id="{2FE6D27D-DA1E-6400-3E29-DCF2C8BCF437}"/>
              </a:ext>
            </a:extLst>
          </p:cNvPr>
          <p:cNvSpPr>
            <a:spLocks noGrp="1"/>
          </p:cNvSpPr>
          <p:nvPr>
            <p:ph type="ftr" sz="quarter" idx="11"/>
          </p:nvPr>
        </p:nvSpPr>
        <p:spPr/>
        <p:txBody>
          <a:bodyPr/>
          <a:lstStyle/>
          <a:p>
            <a:endParaRPr lang="sq-AL"/>
          </a:p>
        </p:txBody>
      </p:sp>
      <p:sp>
        <p:nvSpPr>
          <p:cNvPr id="4" name="Slide Number Placeholder 3">
            <a:extLst>
              <a:ext uri="{FF2B5EF4-FFF2-40B4-BE49-F238E27FC236}">
                <a16:creationId xmlns:a16="http://schemas.microsoft.com/office/drawing/2014/main" id="{79E32327-1383-408A-0578-57F9D6339DD5}"/>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1946564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A4038-2F54-385F-89C1-2E42AC5359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q-AL"/>
          </a:p>
        </p:txBody>
      </p:sp>
      <p:sp>
        <p:nvSpPr>
          <p:cNvPr id="3" name="Content Placeholder 2">
            <a:extLst>
              <a:ext uri="{FF2B5EF4-FFF2-40B4-BE49-F238E27FC236}">
                <a16:creationId xmlns:a16="http://schemas.microsoft.com/office/drawing/2014/main" id="{EDFE4B26-60C0-3454-6846-F444F78CDB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Text Placeholder 3">
            <a:extLst>
              <a:ext uri="{FF2B5EF4-FFF2-40B4-BE49-F238E27FC236}">
                <a16:creationId xmlns:a16="http://schemas.microsoft.com/office/drawing/2014/main" id="{C605BC8A-8B35-BCCE-41B2-29573207E7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8B0185-63EC-1E71-B4C4-8BAA372A9FD9}"/>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6" name="Footer Placeholder 5">
            <a:extLst>
              <a:ext uri="{FF2B5EF4-FFF2-40B4-BE49-F238E27FC236}">
                <a16:creationId xmlns:a16="http://schemas.microsoft.com/office/drawing/2014/main" id="{B28B001F-AC87-B95B-B02A-C755420891EC}"/>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6762136E-BD2A-7F98-F59E-B02A0EE56405}"/>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4024897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6B46E-5137-25D3-501B-D9359B8C15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q-AL"/>
          </a:p>
        </p:txBody>
      </p:sp>
      <p:sp>
        <p:nvSpPr>
          <p:cNvPr id="3" name="Picture Placeholder 2">
            <a:extLst>
              <a:ext uri="{FF2B5EF4-FFF2-40B4-BE49-F238E27FC236}">
                <a16:creationId xmlns:a16="http://schemas.microsoft.com/office/drawing/2014/main" id="{6F20A78A-14E8-058D-F1C8-9821203257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q-AL"/>
          </a:p>
        </p:txBody>
      </p:sp>
      <p:sp>
        <p:nvSpPr>
          <p:cNvPr id="4" name="Text Placeholder 3">
            <a:extLst>
              <a:ext uri="{FF2B5EF4-FFF2-40B4-BE49-F238E27FC236}">
                <a16:creationId xmlns:a16="http://schemas.microsoft.com/office/drawing/2014/main" id="{2123F86D-FB1E-DB76-99F3-5819E2F9F6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8BF1C4-0E12-95D4-09DE-624BEF92087B}"/>
              </a:ext>
            </a:extLst>
          </p:cNvPr>
          <p:cNvSpPr>
            <a:spLocks noGrp="1"/>
          </p:cNvSpPr>
          <p:nvPr>
            <p:ph type="dt" sz="half" idx="10"/>
          </p:nvPr>
        </p:nvSpPr>
        <p:spPr/>
        <p:txBody>
          <a:bodyPr/>
          <a:lstStyle/>
          <a:p>
            <a:fld id="{4E275C8C-7698-4ADA-AB28-9D1D06E9FA21}" type="datetimeFigureOut">
              <a:rPr lang="sq-AL" smtClean="0"/>
              <a:t>26.2.2025</a:t>
            </a:fld>
            <a:endParaRPr lang="sq-AL"/>
          </a:p>
        </p:txBody>
      </p:sp>
      <p:sp>
        <p:nvSpPr>
          <p:cNvPr id="6" name="Footer Placeholder 5">
            <a:extLst>
              <a:ext uri="{FF2B5EF4-FFF2-40B4-BE49-F238E27FC236}">
                <a16:creationId xmlns:a16="http://schemas.microsoft.com/office/drawing/2014/main" id="{AB5BA52A-15AD-B615-0EFC-4C355443B2C7}"/>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A8379DED-B96E-E28B-49A0-411365273F7C}"/>
              </a:ext>
            </a:extLst>
          </p:cNvPr>
          <p:cNvSpPr>
            <a:spLocks noGrp="1"/>
          </p:cNvSpPr>
          <p:nvPr>
            <p:ph type="sldNum" sz="quarter" idx="12"/>
          </p:nvPr>
        </p:nvSpPr>
        <p:spPr/>
        <p:txBody>
          <a:bodyPr/>
          <a:lstStyle/>
          <a:p>
            <a:fld id="{D9B0E89A-6B57-4F65-80CE-D11D6FD98D82}" type="slidenum">
              <a:rPr lang="sq-AL" smtClean="0"/>
              <a:t>‹#›</a:t>
            </a:fld>
            <a:endParaRPr lang="sq-AL"/>
          </a:p>
        </p:txBody>
      </p:sp>
    </p:spTree>
    <p:extLst>
      <p:ext uri="{BB962C8B-B14F-4D97-AF65-F5344CB8AC3E}">
        <p14:creationId xmlns:p14="http://schemas.microsoft.com/office/powerpoint/2010/main" val="3499876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575B00-A48B-256C-4B44-C64C883783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q-AL"/>
          </a:p>
        </p:txBody>
      </p:sp>
      <p:sp>
        <p:nvSpPr>
          <p:cNvPr id="3" name="Text Placeholder 2">
            <a:extLst>
              <a:ext uri="{FF2B5EF4-FFF2-40B4-BE49-F238E27FC236}">
                <a16:creationId xmlns:a16="http://schemas.microsoft.com/office/drawing/2014/main" id="{EF8DD67C-D028-050F-BC85-57EE9C02F3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C45F3737-C818-0E30-BAC1-A50A13C8AF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275C8C-7698-4ADA-AB28-9D1D06E9FA21}" type="datetimeFigureOut">
              <a:rPr lang="sq-AL" smtClean="0"/>
              <a:t>26.2.2025</a:t>
            </a:fld>
            <a:endParaRPr lang="sq-AL"/>
          </a:p>
        </p:txBody>
      </p:sp>
      <p:sp>
        <p:nvSpPr>
          <p:cNvPr id="5" name="Footer Placeholder 4">
            <a:extLst>
              <a:ext uri="{FF2B5EF4-FFF2-40B4-BE49-F238E27FC236}">
                <a16:creationId xmlns:a16="http://schemas.microsoft.com/office/drawing/2014/main" id="{DCED34DC-2022-AADA-391B-C95C8D8AA9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q-AL"/>
          </a:p>
        </p:txBody>
      </p:sp>
      <p:sp>
        <p:nvSpPr>
          <p:cNvPr id="6" name="Slide Number Placeholder 5">
            <a:extLst>
              <a:ext uri="{FF2B5EF4-FFF2-40B4-BE49-F238E27FC236}">
                <a16:creationId xmlns:a16="http://schemas.microsoft.com/office/drawing/2014/main" id="{E92D754C-A822-B444-4C77-CB9BDF626E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B0E89A-6B57-4F65-80CE-D11D6FD98D82}" type="slidenum">
              <a:rPr lang="sq-AL" smtClean="0"/>
              <a:t>‹#›</a:t>
            </a:fld>
            <a:endParaRPr lang="sq-AL"/>
          </a:p>
        </p:txBody>
      </p:sp>
    </p:spTree>
    <p:extLst>
      <p:ext uri="{BB962C8B-B14F-4D97-AF65-F5344CB8AC3E}">
        <p14:creationId xmlns:p14="http://schemas.microsoft.com/office/powerpoint/2010/main" val="3771686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548F6-1373-F14C-B48C-2FE1F8F7D7A1}"/>
              </a:ext>
            </a:extLst>
          </p:cNvPr>
          <p:cNvSpPr>
            <a:spLocks noGrp="1"/>
          </p:cNvSpPr>
          <p:nvPr>
            <p:ph type="ctrTitle"/>
          </p:nvPr>
        </p:nvSpPr>
        <p:spPr/>
        <p:txBody>
          <a:bodyPr/>
          <a:lstStyle/>
          <a:p>
            <a:r>
              <a:rPr lang="it-IT" dirty="0"/>
              <a:t>Qëllimi i Standardeve për Menaxhimin e Portofolit</a:t>
            </a:r>
            <a:endParaRPr lang="sq-AL" dirty="0"/>
          </a:p>
        </p:txBody>
      </p:sp>
      <p:sp>
        <p:nvSpPr>
          <p:cNvPr id="3" name="Subtitle 2">
            <a:extLst>
              <a:ext uri="{FF2B5EF4-FFF2-40B4-BE49-F238E27FC236}">
                <a16:creationId xmlns:a16="http://schemas.microsoft.com/office/drawing/2014/main" id="{EAB12D56-DFD8-6EF4-7C6D-5BBAB9E6E96E}"/>
              </a:ext>
            </a:extLst>
          </p:cNvPr>
          <p:cNvSpPr>
            <a:spLocks noGrp="1"/>
          </p:cNvSpPr>
          <p:nvPr>
            <p:ph type="subTitle" idx="1"/>
          </p:nvPr>
        </p:nvSpPr>
        <p:spPr/>
        <p:txBody>
          <a:bodyPr/>
          <a:lstStyle/>
          <a:p>
            <a:endParaRPr lang="sq-AL" dirty="0"/>
          </a:p>
        </p:txBody>
      </p:sp>
    </p:spTree>
    <p:extLst>
      <p:ext uri="{BB962C8B-B14F-4D97-AF65-F5344CB8AC3E}">
        <p14:creationId xmlns:p14="http://schemas.microsoft.com/office/powerpoint/2010/main" val="2286005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5A486-FE0C-0F87-3931-30EC8553B31D}"/>
              </a:ext>
            </a:extLst>
          </p:cNvPr>
          <p:cNvSpPr>
            <a:spLocks noGrp="1"/>
          </p:cNvSpPr>
          <p:nvPr>
            <p:ph type="title"/>
          </p:nvPr>
        </p:nvSpPr>
        <p:spPr/>
        <p:txBody>
          <a:bodyPr>
            <a:normAutofit fontScale="90000"/>
          </a:bodyPr>
          <a:lstStyle/>
          <a:p>
            <a:r>
              <a:rPr lang="sq-AL" b="1" dirty="0"/>
              <a:t>AUDIENCA PËR STANDARDIN E MENAXHIMIT TË PORTOFOLIOS</a:t>
            </a:r>
            <a:br>
              <a:rPr lang="sq-AL" b="1" dirty="0"/>
            </a:br>
            <a:endParaRPr lang="sq-AL" dirty="0"/>
          </a:p>
        </p:txBody>
      </p:sp>
      <p:sp>
        <p:nvSpPr>
          <p:cNvPr id="3" name="Content Placeholder 2">
            <a:extLst>
              <a:ext uri="{FF2B5EF4-FFF2-40B4-BE49-F238E27FC236}">
                <a16:creationId xmlns:a16="http://schemas.microsoft.com/office/drawing/2014/main" id="{BD07E29D-74AE-29D6-A554-4446003403C1}"/>
              </a:ext>
            </a:extLst>
          </p:cNvPr>
          <p:cNvSpPr>
            <a:spLocks noGrp="1"/>
          </p:cNvSpPr>
          <p:nvPr>
            <p:ph idx="1"/>
          </p:nvPr>
        </p:nvSpPr>
        <p:spPr/>
        <p:txBody>
          <a:bodyPr>
            <a:normAutofit fontScale="92500" lnSpcReduction="10000"/>
          </a:bodyPr>
          <a:lstStyle/>
          <a:p>
            <a:r>
              <a:rPr lang="sq-AL" b="1" dirty="0"/>
              <a:t>Për kë është ky standard?</a:t>
            </a:r>
          </a:p>
          <a:p>
            <a:r>
              <a:rPr lang="sq-AL" dirty="0"/>
              <a:t>Standardi shërben si një referencë themelore për individët dhe organizatat që menaxhojnë ose vlerësojnë një portofol programesh, projektesh dhe operacione të lidhura.</a:t>
            </a:r>
          </a:p>
          <a:p>
            <a:r>
              <a:rPr lang="sq-AL" b="1" dirty="0"/>
              <a:t>Grupet kryesore të synuara:</a:t>
            </a:r>
          </a:p>
          <a:p>
            <a:r>
              <a:rPr lang="sq-AL" dirty="0"/>
              <a:t>✔ </a:t>
            </a:r>
            <a:r>
              <a:rPr lang="sq-AL" b="1" dirty="0"/>
              <a:t>Drejtues ekzekutivë dhe borde drejtuese</a:t>
            </a:r>
            <a:r>
              <a:rPr lang="sq-AL" dirty="0"/>
              <a:t> që marrin vendime strategjike për organizatën.</a:t>
            </a:r>
            <a:br>
              <a:rPr lang="sq-AL" dirty="0"/>
            </a:br>
            <a:r>
              <a:rPr lang="sq-AL" dirty="0"/>
              <a:t>✔ </a:t>
            </a:r>
            <a:r>
              <a:rPr lang="sq-AL" b="1" dirty="0"/>
              <a:t>Menaxherë dhe specialistë</a:t>
            </a:r>
            <a:r>
              <a:rPr lang="sq-AL" dirty="0"/>
              <a:t> që hartojnë strategji organizative ose japin rekomandime për ekzekutivët.</a:t>
            </a:r>
            <a:br>
              <a:rPr lang="sq-AL" dirty="0"/>
            </a:br>
            <a:r>
              <a:rPr lang="sq-AL" dirty="0"/>
              <a:t>✔ </a:t>
            </a:r>
            <a:r>
              <a:rPr lang="sq-AL" b="1" dirty="0"/>
              <a:t>Menaxherë të </a:t>
            </a:r>
            <a:r>
              <a:rPr lang="sq-AL" b="1" dirty="0" err="1"/>
              <a:t>portofolios</a:t>
            </a:r>
            <a:r>
              <a:rPr lang="sq-AL" b="1" dirty="0"/>
              <a:t>, programeve dhe projekteve</a:t>
            </a:r>
            <a:r>
              <a:rPr lang="sq-AL" dirty="0"/>
              <a:t> që zbatojnë dhe monitorojnë standardin.</a:t>
            </a:r>
            <a:br>
              <a:rPr lang="sq-AL" dirty="0"/>
            </a:br>
            <a:r>
              <a:rPr lang="sq-AL" dirty="0"/>
              <a:t>✔ </a:t>
            </a:r>
            <a:r>
              <a:rPr lang="sq-AL" b="1" dirty="0"/>
              <a:t>Studiues dhe analistë</a:t>
            </a:r>
            <a:r>
              <a:rPr lang="sq-AL" dirty="0"/>
              <a:t> që studiojnë menaxhimin e </a:t>
            </a:r>
            <a:r>
              <a:rPr lang="sq-AL" dirty="0" err="1"/>
              <a:t>portofolios</a:t>
            </a:r>
            <a:r>
              <a:rPr lang="sq-AL" dirty="0"/>
              <a:t>.</a:t>
            </a:r>
          </a:p>
          <a:p>
            <a:endParaRPr lang="sq-AL" dirty="0"/>
          </a:p>
        </p:txBody>
      </p:sp>
    </p:spTree>
    <p:extLst>
      <p:ext uri="{BB962C8B-B14F-4D97-AF65-F5344CB8AC3E}">
        <p14:creationId xmlns:p14="http://schemas.microsoft.com/office/powerpoint/2010/main" val="287664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4FBEB-423F-064F-ADB5-E07A9FC72EB1}"/>
              </a:ext>
            </a:extLst>
          </p:cNvPr>
          <p:cNvSpPr>
            <a:spLocks noGrp="1"/>
          </p:cNvSpPr>
          <p:nvPr>
            <p:ph type="title"/>
          </p:nvPr>
        </p:nvSpPr>
        <p:spPr/>
        <p:txBody>
          <a:bodyPr>
            <a:normAutofit fontScale="90000"/>
          </a:bodyPr>
          <a:lstStyle/>
          <a:p>
            <a:r>
              <a:rPr lang="it-IT" b="1" dirty="0"/>
              <a:t>PROFESIONISTËT DHE SPECIALISTËT E PËRFSHIRË</a:t>
            </a:r>
            <a:br>
              <a:rPr lang="it-IT" b="1" dirty="0"/>
            </a:br>
            <a:endParaRPr lang="sq-AL" dirty="0"/>
          </a:p>
        </p:txBody>
      </p:sp>
      <p:sp>
        <p:nvSpPr>
          <p:cNvPr id="3" name="Content Placeholder 2">
            <a:extLst>
              <a:ext uri="{FF2B5EF4-FFF2-40B4-BE49-F238E27FC236}">
                <a16:creationId xmlns:a16="http://schemas.microsoft.com/office/drawing/2014/main" id="{78F25281-FCE3-7436-5A5A-8D8693AE50B0}"/>
              </a:ext>
            </a:extLst>
          </p:cNvPr>
          <p:cNvSpPr>
            <a:spLocks noGrp="1"/>
          </p:cNvSpPr>
          <p:nvPr>
            <p:ph idx="1"/>
          </p:nvPr>
        </p:nvSpPr>
        <p:spPr/>
        <p:txBody>
          <a:bodyPr/>
          <a:lstStyle/>
          <a:p>
            <a:r>
              <a:rPr lang="sq-AL" b="1" dirty="0"/>
              <a:t>Kush tjetër e përdor këtë standard?</a:t>
            </a:r>
          </a:p>
          <a:p>
            <a:r>
              <a:rPr lang="sq-AL" dirty="0"/>
              <a:t>📌 </a:t>
            </a:r>
            <a:r>
              <a:rPr lang="sq-AL" b="1" dirty="0"/>
              <a:t>Anëtarë të Zyrës së Menaxhimit të </a:t>
            </a:r>
            <a:r>
              <a:rPr lang="sq-AL" b="1" dirty="0" err="1"/>
              <a:t>Portofolios</a:t>
            </a:r>
            <a:r>
              <a:rPr lang="sq-AL" b="1" dirty="0"/>
              <a:t> (PMO)</a:t>
            </a:r>
            <a:r>
              <a:rPr lang="sq-AL" dirty="0"/>
              <a:t> – Përmirësojnë menaxhimin e projekteve dhe programeve.</a:t>
            </a:r>
            <a:br>
              <a:rPr lang="sq-AL" dirty="0"/>
            </a:br>
            <a:r>
              <a:rPr lang="sq-AL" dirty="0"/>
              <a:t>📌 </a:t>
            </a:r>
            <a:r>
              <a:rPr lang="sq-AL" b="1" dirty="0"/>
              <a:t>Konsulentë dhe ekspertë</a:t>
            </a:r>
            <a:r>
              <a:rPr lang="sq-AL" dirty="0"/>
              <a:t> – Ofrimi i udhëzimeve për organizatat mbi menaxhimin e </a:t>
            </a:r>
            <a:r>
              <a:rPr lang="sq-AL" dirty="0" err="1"/>
              <a:t>portofolios</a:t>
            </a:r>
            <a:r>
              <a:rPr lang="sq-AL" dirty="0"/>
              <a:t>.</a:t>
            </a:r>
            <a:br>
              <a:rPr lang="sq-AL" dirty="0"/>
            </a:br>
            <a:r>
              <a:rPr lang="sq-AL" dirty="0"/>
              <a:t>📌 </a:t>
            </a:r>
            <a:r>
              <a:rPr lang="sq-AL" b="1" dirty="0"/>
              <a:t>Auditorë, trajnerë dhe inxhinierë</a:t>
            </a:r>
            <a:r>
              <a:rPr lang="sq-AL" dirty="0"/>
              <a:t> – Përdorin standardin për menaxhimin e burimeve dhe operacioneve.</a:t>
            </a:r>
          </a:p>
          <a:p>
            <a:endParaRPr lang="sq-AL" dirty="0"/>
          </a:p>
        </p:txBody>
      </p:sp>
    </p:spTree>
    <p:extLst>
      <p:ext uri="{BB962C8B-B14F-4D97-AF65-F5344CB8AC3E}">
        <p14:creationId xmlns:p14="http://schemas.microsoft.com/office/powerpoint/2010/main" val="2961150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1EFCB4-7E95-DEF8-1CB1-B7336E13F061}"/>
              </a:ext>
            </a:extLst>
          </p:cNvPr>
          <p:cNvSpPr>
            <a:spLocks noGrp="1"/>
          </p:cNvSpPr>
          <p:nvPr>
            <p:ph idx="1"/>
          </p:nvPr>
        </p:nvSpPr>
        <p:spPr/>
        <p:txBody>
          <a:bodyPr/>
          <a:lstStyle/>
          <a:p>
            <a:r>
              <a:rPr lang="sq-AL" b="1" dirty="0"/>
              <a:t>Roli i tyre në menaxhimin e </a:t>
            </a:r>
            <a:r>
              <a:rPr lang="sq-AL" b="1" dirty="0" err="1"/>
              <a:t>portofolios</a:t>
            </a:r>
            <a:r>
              <a:rPr lang="sq-AL" b="1" dirty="0"/>
              <a:t>:</a:t>
            </a:r>
          </a:p>
          <a:p>
            <a:r>
              <a:rPr lang="sq-AL" dirty="0"/>
              <a:t>✔ Përmirësojnë </a:t>
            </a:r>
            <a:r>
              <a:rPr lang="sq-AL" dirty="0" err="1"/>
              <a:t>performancën</a:t>
            </a:r>
            <a:r>
              <a:rPr lang="sq-AL" dirty="0"/>
              <a:t> e projekteve dhe programeve.</a:t>
            </a:r>
            <a:br>
              <a:rPr lang="sq-AL" dirty="0"/>
            </a:br>
            <a:r>
              <a:rPr lang="sq-AL" dirty="0"/>
              <a:t>✔ Sigurojnë përputhjen me strategjinë organizative.</a:t>
            </a:r>
            <a:br>
              <a:rPr lang="sq-AL" dirty="0"/>
            </a:br>
            <a:r>
              <a:rPr lang="sq-AL" dirty="0"/>
              <a:t>✔ Ofrimi i metodave dhe praktikave më të mira për menaxhim.</a:t>
            </a:r>
          </a:p>
          <a:p>
            <a:endParaRPr lang="sq-AL" dirty="0"/>
          </a:p>
        </p:txBody>
      </p:sp>
    </p:spTree>
    <p:extLst>
      <p:ext uri="{BB962C8B-B14F-4D97-AF65-F5344CB8AC3E}">
        <p14:creationId xmlns:p14="http://schemas.microsoft.com/office/powerpoint/2010/main" val="40715925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F581E-4BF3-E253-76CF-4B234C975B4D}"/>
              </a:ext>
            </a:extLst>
          </p:cNvPr>
          <p:cNvSpPr>
            <a:spLocks noGrp="1"/>
          </p:cNvSpPr>
          <p:nvPr>
            <p:ph type="title"/>
          </p:nvPr>
        </p:nvSpPr>
        <p:spPr/>
        <p:txBody>
          <a:bodyPr/>
          <a:lstStyle/>
          <a:p>
            <a:r>
              <a:rPr lang="sq-AL" dirty="0"/>
              <a:t>Çfarë është një Portofol?</a:t>
            </a:r>
          </a:p>
        </p:txBody>
      </p:sp>
      <p:sp>
        <p:nvSpPr>
          <p:cNvPr id="3" name="Content Placeholder 2">
            <a:extLst>
              <a:ext uri="{FF2B5EF4-FFF2-40B4-BE49-F238E27FC236}">
                <a16:creationId xmlns:a16="http://schemas.microsoft.com/office/drawing/2014/main" id="{2B8D6A54-9515-B9B2-D45F-89EF636A06A4}"/>
              </a:ext>
            </a:extLst>
          </p:cNvPr>
          <p:cNvSpPr>
            <a:spLocks noGrp="1"/>
          </p:cNvSpPr>
          <p:nvPr>
            <p:ph idx="1"/>
          </p:nvPr>
        </p:nvSpPr>
        <p:spPr>
          <a:xfrm>
            <a:off x="838200" y="1690688"/>
            <a:ext cx="10515600" cy="4486275"/>
          </a:xfrm>
        </p:spPr>
        <p:txBody>
          <a:bodyPr>
            <a:normAutofit lnSpcReduction="10000"/>
          </a:bodyPr>
          <a:lstStyle/>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Një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portofol</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është një koleksion projektesh, programesh dhe operacioneve të menaxhuara së bashku për të arritur objektiva strategjike.</a:t>
            </a:r>
          </a:p>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Përbërësit e portofolit (p.sh., programet dhe projektet) mund të jenë:</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Të lidhur ose të pavarur</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Me objektiva të ngjashme ose të ndryshme</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Konkurrentë për burime të kufizuara</a:t>
            </a:r>
          </a:p>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Organizatat duhet të ekuilibrojnë dhe </a:t>
            </a:r>
            <a:r>
              <a:rPr lang="sq-AL" sz="2400" kern="100" dirty="0" err="1">
                <a:effectLst/>
                <a:latin typeface="Calibri" panose="020F0502020204030204" pitchFamily="34" charset="0"/>
                <a:ea typeface="Calibri" panose="020F0502020204030204" pitchFamily="34" charset="0"/>
                <a:cs typeface="Times New Roman" panose="02020603050405020304" pitchFamily="18" charset="0"/>
              </a:rPr>
              <a:t>optimizojnë</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portofolin për të arritur </a:t>
            </a:r>
            <a:r>
              <a:rPr lang="sq-AL" sz="2400" kern="100" dirty="0" err="1">
                <a:effectLst/>
                <a:latin typeface="Calibri" panose="020F0502020204030204" pitchFamily="34" charset="0"/>
                <a:ea typeface="Calibri" panose="020F0502020204030204" pitchFamily="34" charset="0"/>
                <a:cs typeface="Times New Roman" panose="02020603050405020304" pitchFamily="18" charset="0"/>
              </a:rPr>
              <a:t>performancë</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më të mirë.</a:t>
            </a:r>
          </a:p>
          <a:p>
            <a:endParaRPr lang="sq-AL" dirty="0"/>
          </a:p>
        </p:txBody>
      </p:sp>
    </p:spTree>
    <p:extLst>
      <p:ext uri="{BB962C8B-B14F-4D97-AF65-F5344CB8AC3E}">
        <p14:creationId xmlns:p14="http://schemas.microsoft.com/office/powerpoint/2010/main" val="33657339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54A14-9FF6-A025-1BAA-519F3571023B}"/>
              </a:ext>
            </a:extLst>
          </p:cNvPr>
          <p:cNvSpPr>
            <a:spLocks noGrp="1"/>
          </p:cNvSpPr>
          <p:nvPr>
            <p:ph type="title"/>
          </p:nvPr>
        </p:nvSpPr>
        <p:spPr/>
        <p:txBody>
          <a:bodyPr/>
          <a:lstStyle/>
          <a:p>
            <a:r>
              <a:rPr lang="it-IT" dirty="0"/>
              <a:t>Cikli i Jetës dhe Struktura e Portofolit</a:t>
            </a:r>
            <a:endParaRPr lang="sq-AL" dirty="0"/>
          </a:p>
        </p:txBody>
      </p:sp>
      <p:sp>
        <p:nvSpPr>
          <p:cNvPr id="3" name="Content Placeholder 2">
            <a:extLst>
              <a:ext uri="{FF2B5EF4-FFF2-40B4-BE49-F238E27FC236}">
                <a16:creationId xmlns:a16="http://schemas.microsoft.com/office/drawing/2014/main" id="{B15AFC55-8080-1200-DFCD-C16A15C5B19E}"/>
              </a:ext>
            </a:extLst>
          </p:cNvPr>
          <p:cNvSpPr>
            <a:spLocks noGrp="1"/>
          </p:cNvSpPr>
          <p:nvPr>
            <p:ph idx="1"/>
          </p:nvPr>
        </p:nvSpPr>
        <p:spPr>
          <a:xfrm>
            <a:off x="838200" y="1258784"/>
            <a:ext cx="10515600" cy="5510151"/>
          </a:xfrm>
        </p:spPr>
        <p:txBody>
          <a:bodyPr>
            <a:normAutofit lnSpcReduction="10000"/>
          </a:bodyPr>
          <a:lstStyle/>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Ndryshe nga programet dhe projektet që kanë një kohëzgjatje të kufizuar,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portofoli ka një jetëgjatësi më të madhe</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Përbërësit e një portofoli mund të ndryshojnë me kalimin e kohës</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duke u shtuar, hequr ose transferuar.</a:t>
            </a:r>
          </a:p>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Struktura e portofolit</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mund të përfshijë:</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Portofola më të vegjël brenda një portofoli më të madh</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Hierarki të portofolave, p.sh., portofoli i një njësie biznesi mund të jetë pjesë e një portofoli të ndërmarrjes.</a:t>
            </a:r>
          </a:p>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Mbyllja e një portofoli</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ndodh kur objektivat e tij janë arritur ose kur komponentët e tij bëhen të panevojshëm.</a:t>
            </a:r>
          </a:p>
          <a:p>
            <a:pPr marL="0" indent="0">
              <a:buNone/>
            </a:pPr>
            <a:endParaRPr lang="sq-AL" dirty="0"/>
          </a:p>
        </p:txBody>
      </p:sp>
    </p:spTree>
    <p:extLst>
      <p:ext uri="{BB962C8B-B14F-4D97-AF65-F5344CB8AC3E}">
        <p14:creationId xmlns:p14="http://schemas.microsoft.com/office/powerpoint/2010/main" val="2625439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E736E-3823-6413-1984-3ECD20B8C865}"/>
              </a:ext>
            </a:extLst>
          </p:cNvPr>
          <p:cNvSpPr>
            <a:spLocks noGrp="1"/>
          </p:cNvSpPr>
          <p:nvPr>
            <p:ph type="title"/>
          </p:nvPr>
        </p:nvSpPr>
        <p:spPr/>
        <p:txBody>
          <a:bodyPr/>
          <a:lstStyle/>
          <a:p>
            <a:r>
              <a:rPr lang="en-US" dirty="0"/>
              <a:t>R</a:t>
            </a:r>
            <a:r>
              <a:rPr lang="sq-AL" dirty="0" err="1"/>
              <a:t>ëndësia</a:t>
            </a:r>
            <a:r>
              <a:rPr lang="sq-AL" dirty="0"/>
              <a:t> e Portofolit në Organizatë</a:t>
            </a:r>
          </a:p>
        </p:txBody>
      </p:sp>
      <p:sp>
        <p:nvSpPr>
          <p:cNvPr id="3" name="Content Placeholder 2">
            <a:extLst>
              <a:ext uri="{FF2B5EF4-FFF2-40B4-BE49-F238E27FC236}">
                <a16:creationId xmlns:a16="http://schemas.microsoft.com/office/drawing/2014/main" id="{5BCCC3F4-B1D9-AA2E-5E3A-E44423181E55}"/>
              </a:ext>
            </a:extLst>
          </p:cNvPr>
          <p:cNvSpPr>
            <a:spLocks noGrp="1"/>
          </p:cNvSpPr>
          <p:nvPr>
            <p:ph idx="1"/>
          </p:nvPr>
        </p:nvSpPr>
        <p:spPr>
          <a:xfrm>
            <a:off x="838200" y="1520042"/>
            <a:ext cx="10515600" cy="5106389"/>
          </a:xfrm>
        </p:spPr>
        <p:txBody>
          <a:bodyPr anchor="ctr">
            <a:normAutofit lnSpcReduction="10000"/>
          </a:bodyPr>
          <a:lstStyle/>
          <a:p>
            <a:pPr marL="0" marR="0">
              <a:lnSpc>
                <a:spcPct val="115000"/>
              </a:lnSpc>
              <a:spcAft>
                <a:spcPts val="800"/>
              </a:spcAft>
            </a:pP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Portofolat ndihmojnë në përmbushjen e strategjive organizative</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në nivele të ndryshme, si:</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Ndërmarrje</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Divizione</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Njësi biznesi</a:t>
            </a:r>
          </a:p>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Një portofol i suksesshëm duhet të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reflektojë drejtimin dhe progresin e organizatës</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Nëse një portofol nuk është i përputhshëm me strategjinë organizative, duhet të rishikohet dhe të bëhen ndryshimet e nevojshme.</a:t>
            </a:r>
          </a:p>
          <a:p>
            <a:endParaRPr lang="sq-AL" dirty="0"/>
          </a:p>
        </p:txBody>
      </p:sp>
    </p:spTree>
    <p:extLst>
      <p:ext uri="{BB962C8B-B14F-4D97-AF65-F5344CB8AC3E}">
        <p14:creationId xmlns:p14="http://schemas.microsoft.com/office/powerpoint/2010/main" val="3368062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BF8BD8E-ABDC-A4EE-F3CC-11148665CFA5}"/>
              </a:ext>
            </a:extLst>
          </p:cNvPr>
          <p:cNvPicPr>
            <a:picLocks noGrp="1" noChangeAspect="1"/>
          </p:cNvPicPr>
          <p:nvPr>
            <p:ph idx="1"/>
          </p:nvPr>
        </p:nvPicPr>
        <p:blipFill>
          <a:blip r:embed="rId2"/>
          <a:stretch>
            <a:fillRect/>
          </a:stretch>
        </p:blipFill>
        <p:spPr>
          <a:xfrm>
            <a:off x="1864426" y="475013"/>
            <a:ext cx="8965869" cy="5701950"/>
          </a:xfrm>
        </p:spPr>
      </p:pic>
    </p:spTree>
    <p:extLst>
      <p:ext uri="{BB962C8B-B14F-4D97-AF65-F5344CB8AC3E}">
        <p14:creationId xmlns:p14="http://schemas.microsoft.com/office/powerpoint/2010/main" val="1433908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64D80-87D4-CAB0-89A7-4AAE18728C46}"/>
              </a:ext>
            </a:extLst>
          </p:cNvPr>
          <p:cNvSpPr>
            <a:spLocks noGrp="1"/>
          </p:cNvSpPr>
          <p:nvPr>
            <p:ph type="title"/>
          </p:nvPr>
        </p:nvSpPr>
        <p:spPr/>
        <p:txBody>
          <a:bodyPr/>
          <a:lstStyle/>
          <a:p>
            <a:r>
              <a:rPr lang="sq-AL" dirty="0"/>
              <a:t>Marrëdhëniet mes Portofolit, Programeve, Projekteve dhe Operacioneve</a:t>
            </a:r>
          </a:p>
        </p:txBody>
      </p:sp>
      <p:sp>
        <p:nvSpPr>
          <p:cNvPr id="3" name="Content Placeholder 2">
            <a:extLst>
              <a:ext uri="{FF2B5EF4-FFF2-40B4-BE49-F238E27FC236}">
                <a16:creationId xmlns:a16="http://schemas.microsoft.com/office/drawing/2014/main" id="{12A93FDB-9A88-3C3F-A969-15DD239CF087}"/>
              </a:ext>
            </a:extLst>
          </p:cNvPr>
          <p:cNvSpPr>
            <a:spLocks noGrp="1"/>
          </p:cNvSpPr>
          <p:nvPr>
            <p:ph idx="1"/>
          </p:nvPr>
        </p:nvSpPr>
        <p:spPr/>
        <p:txBody>
          <a:bodyPr>
            <a:normAutofit/>
          </a:bodyPr>
          <a:lstStyle/>
          <a:p>
            <a:pPr>
              <a:buFont typeface="Arial" panose="020B0604020202020204" pitchFamily="34" charset="0"/>
              <a:buChar char="•"/>
            </a:pPr>
            <a:r>
              <a:rPr lang="sq-AL" b="1" dirty="0"/>
              <a:t>Portofoli</a:t>
            </a:r>
            <a:r>
              <a:rPr lang="sq-AL" dirty="0"/>
              <a:t> është një koleksion i projekteve, programeve, nën-portofolave dhe operacioneve të menaxhuara së bashku për të realizuar objektiva strategjike të organizatës.</a:t>
            </a:r>
          </a:p>
          <a:p>
            <a:pPr>
              <a:buFont typeface="Arial" panose="020B0604020202020204" pitchFamily="34" charset="0"/>
              <a:buChar char="•"/>
            </a:pPr>
            <a:r>
              <a:rPr lang="sq-AL" b="1" dirty="0"/>
              <a:t>Programet</a:t>
            </a:r>
            <a:r>
              <a:rPr lang="sq-AL" dirty="0"/>
              <a:t> janë grupe projektesh dhe aktivitete të menaxhuara në mënyrë të koordinuar për të arritur përfitime që nuk mund të arrihen duke i menaxhuar projektet individualisht.</a:t>
            </a:r>
          </a:p>
          <a:p>
            <a:pPr>
              <a:buFont typeface="Arial" panose="020B0604020202020204" pitchFamily="34" charset="0"/>
              <a:buChar char="•"/>
            </a:pPr>
            <a:r>
              <a:rPr lang="sq-AL" b="1" dirty="0"/>
              <a:t>Projektet</a:t>
            </a:r>
            <a:r>
              <a:rPr lang="sq-AL" dirty="0"/>
              <a:t> që kanë rëndësi strategjike, qoftë brenda një programi ose jashtë tij, konsiderohen si pjesë e portofolit.</a:t>
            </a:r>
          </a:p>
          <a:p>
            <a:endParaRPr lang="sq-AL" dirty="0"/>
          </a:p>
        </p:txBody>
      </p:sp>
    </p:spTree>
    <p:extLst>
      <p:ext uri="{BB962C8B-B14F-4D97-AF65-F5344CB8AC3E}">
        <p14:creationId xmlns:p14="http://schemas.microsoft.com/office/powerpoint/2010/main" val="618602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340DD-CAD5-3279-3039-46AC654E9FA4}"/>
              </a:ext>
            </a:extLst>
          </p:cNvPr>
          <p:cNvSpPr>
            <a:spLocks noGrp="1"/>
          </p:cNvSpPr>
          <p:nvPr>
            <p:ph type="title"/>
          </p:nvPr>
        </p:nvSpPr>
        <p:spPr/>
        <p:txBody>
          <a:bodyPr/>
          <a:lstStyle/>
          <a:p>
            <a:endParaRPr lang="sq-AL" dirty="0"/>
          </a:p>
        </p:txBody>
      </p:sp>
      <p:sp>
        <p:nvSpPr>
          <p:cNvPr id="3" name="Content Placeholder 2">
            <a:extLst>
              <a:ext uri="{FF2B5EF4-FFF2-40B4-BE49-F238E27FC236}">
                <a16:creationId xmlns:a16="http://schemas.microsoft.com/office/drawing/2014/main" id="{85ECDAE1-BD1D-967A-41B1-3BA78B8D8839}"/>
              </a:ext>
            </a:extLst>
          </p:cNvPr>
          <p:cNvSpPr>
            <a:spLocks noGrp="1"/>
          </p:cNvSpPr>
          <p:nvPr>
            <p:ph idx="1"/>
          </p:nvPr>
        </p:nvSpPr>
        <p:spPr/>
        <p:txBody>
          <a:bodyPr/>
          <a:lstStyle/>
          <a:p>
            <a:pPr>
              <a:buFont typeface="Arial" panose="020B0604020202020204" pitchFamily="34" charset="0"/>
              <a:buChar char="•"/>
            </a:pPr>
            <a:r>
              <a:rPr lang="sq-AL" dirty="0"/>
              <a:t>Edhe pse </a:t>
            </a:r>
            <a:r>
              <a:rPr lang="sq-AL" b="1" dirty="0"/>
              <a:t>programet dhe projektet brenda portofolit mund të mos jenë të lidhura drejtpërdrejt</a:t>
            </a:r>
            <a:r>
              <a:rPr lang="sq-AL" dirty="0"/>
              <a:t> ose të varura njëra nga tjetra, ato janë të lidhura me planin strategjik të organizatës përmes portofolit.</a:t>
            </a:r>
          </a:p>
          <a:p>
            <a:pPr>
              <a:buFont typeface="Arial" panose="020B0604020202020204" pitchFamily="34" charset="0"/>
              <a:buChar char="•"/>
            </a:pPr>
            <a:r>
              <a:rPr lang="sq-AL" b="1" dirty="0"/>
              <a:t>Operacione</a:t>
            </a:r>
            <a:r>
              <a:rPr lang="sq-AL" dirty="0"/>
              <a:t> mund të përfshihen gjithashtu, të cilat mund të jenë aktivitete të përditshme që mbështesin arritjen e objektivave strategjike.</a:t>
            </a:r>
          </a:p>
          <a:p>
            <a:endParaRPr lang="sq-AL" dirty="0"/>
          </a:p>
        </p:txBody>
      </p:sp>
    </p:spTree>
    <p:extLst>
      <p:ext uri="{BB962C8B-B14F-4D97-AF65-F5344CB8AC3E}">
        <p14:creationId xmlns:p14="http://schemas.microsoft.com/office/powerpoint/2010/main" val="3394863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9DF5-BD82-28DA-5A40-913E80D617D5}"/>
              </a:ext>
            </a:extLst>
          </p:cNvPr>
          <p:cNvSpPr>
            <a:spLocks noGrp="1"/>
          </p:cNvSpPr>
          <p:nvPr>
            <p:ph type="title"/>
          </p:nvPr>
        </p:nvSpPr>
        <p:spPr/>
        <p:txBody>
          <a:bodyPr>
            <a:normAutofit fontScale="90000"/>
          </a:bodyPr>
          <a:lstStyle/>
          <a:p>
            <a:r>
              <a:rPr lang="sq-AL" b="1" dirty="0"/>
              <a:t>Ndikimi i Planifikimit Organizativ në </a:t>
            </a:r>
            <a:r>
              <a:rPr lang="sq-AL" b="1" dirty="0" err="1"/>
              <a:t>Prioritizimin</a:t>
            </a:r>
            <a:r>
              <a:rPr lang="sq-AL" b="1" dirty="0"/>
              <a:t> e Projekteve dhe Menaxhimin e Burimeve</a:t>
            </a:r>
            <a:br>
              <a:rPr lang="sq-AL" b="1" dirty="0"/>
            </a:br>
            <a:endParaRPr lang="sq-AL" dirty="0"/>
          </a:p>
        </p:txBody>
      </p:sp>
      <p:sp>
        <p:nvSpPr>
          <p:cNvPr id="3" name="Content Placeholder 2">
            <a:extLst>
              <a:ext uri="{FF2B5EF4-FFF2-40B4-BE49-F238E27FC236}">
                <a16:creationId xmlns:a16="http://schemas.microsoft.com/office/drawing/2014/main" id="{33EC5E35-6F60-0826-A9E9-3D99BB18C73E}"/>
              </a:ext>
            </a:extLst>
          </p:cNvPr>
          <p:cNvSpPr>
            <a:spLocks noGrp="1"/>
          </p:cNvSpPr>
          <p:nvPr>
            <p:ph idx="1"/>
          </p:nvPr>
        </p:nvSpPr>
        <p:spPr/>
        <p:txBody>
          <a:bodyPr>
            <a:normAutofit lnSpcReduction="10000"/>
          </a:bodyPr>
          <a:lstStyle/>
          <a:p>
            <a:pPr>
              <a:buFont typeface="Arial" panose="020B0604020202020204" pitchFamily="34" charset="0"/>
              <a:buChar char="•"/>
            </a:pPr>
            <a:r>
              <a:rPr lang="en-US" b="1" dirty="0"/>
              <a:t>P</a:t>
            </a:r>
            <a:r>
              <a:rPr lang="sq-AL" b="1" dirty="0" err="1"/>
              <a:t>lanifikimi</a:t>
            </a:r>
            <a:r>
              <a:rPr lang="sq-AL" b="1" dirty="0"/>
              <a:t> organizativ</a:t>
            </a:r>
            <a:r>
              <a:rPr lang="sq-AL" dirty="0"/>
              <a:t> ka një ndikim të drejtpërdrejtë në projektet përmes </a:t>
            </a:r>
            <a:r>
              <a:rPr lang="sq-AL" b="1" dirty="0" err="1"/>
              <a:t>prioritizimit</a:t>
            </a:r>
            <a:r>
              <a:rPr lang="sq-AL" b="1" dirty="0"/>
              <a:t> të projekteve</a:t>
            </a:r>
            <a:r>
              <a:rPr lang="sq-AL" dirty="0"/>
              <a:t>, duke marrë parasysh disa faktorë si:</a:t>
            </a:r>
          </a:p>
          <a:p>
            <a:pPr marL="742950" lvl="1" indent="-285750">
              <a:buFont typeface="Arial" panose="020B0604020202020204" pitchFamily="34" charset="0"/>
              <a:buChar char="•"/>
            </a:pPr>
            <a:r>
              <a:rPr lang="sq-AL" b="1" dirty="0"/>
              <a:t>Rreziku</a:t>
            </a:r>
            <a:r>
              <a:rPr lang="sq-AL" dirty="0"/>
              <a:t>: Projekte që paraqesin më shumë rrezik mund të kërkojnë një vëmendje më të madhe dhe </a:t>
            </a:r>
            <a:r>
              <a:rPr lang="sq-AL" dirty="0" err="1"/>
              <a:t>alokim</a:t>
            </a:r>
            <a:r>
              <a:rPr lang="sq-AL" dirty="0"/>
              <a:t> burimesh specifike.</a:t>
            </a:r>
          </a:p>
          <a:p>
            <a:pPr marL="742950" lvl="1" indent="-285750">
              <a:buFont typeface="Arial" panose="020B0604020202020204" pitchFamily="34" charset="0"/>
              <a:buChar char="•"/>
            </a:pPr>
            <a:r>
              <a:rPr lang="sq-AL" b="1" dirty="0"/>
              <a:t>Financimi</a:t>
            </a:r>
            <a:r>
              <a:rPr lang="sq-AL" dirty="0"/>
              <a:t>: Ndaj burimeve financiare të kufizuara, organizata duhet të vendosë se cilat projekte duhet të financohen për të arritur objektivat strategjike.</a:t>
            </a:r>
          </a:p>
          <a:p>
            <a:pPr marL="742950" lvl="1" indent="-285750">
              <a:buFont typeface="Arial" panose="020B0604020202020204" pitchFamily="34" charset="0"/>
              <a:buChar char="•"/>
            </a:pPr>
            <a:r>
              <a:rPr lang="sq-AL" b="1" dirty="0"/>
              <a:t>Burimet e kufizuara</a:t>
            </a:r>
            <a:r>
              <a:rPr lang="sq-AL" dirty="0"/>
              <a:t>: Organizata duhet të balancojë ndarjen e burimeve (njerëzore, financiare, teknologjike) në mënyrë që të mbështesë </a:t>
            </a:r>
            <a:r>
              <a:rPr lang="sq-AL" dirty="0" err="1"/>
              <a:t>efektivisht</a:t>
            </a:r>
            <a:r>
              <a:rPr lang="sq-AL" dirty="0"/>
              <a:t> projektet më të rëndësishme.</a:t>
            </a:r>
          </a:p>
          <a:p>
            <a:pPr marL="742950" lvl="1" indent="-285750">
              <a:buFont typeface="Arial" panose="020B0604020202020204" pitchFamily="34" charset="0"/>
              <a:buChar char="•"/>
            </a:pPr>
            <a:r>
              <a:rPr lang="sq-AL" b="1" dirty="0"/>
              <a:t>Objektivat strategjike</a:t>
            </a:r>
            <a:r>
              <a:rPr lang="sq-AL" dirty="0"/>
              <a:t>: Të gjitha projektet duhet të jenë në përputhje me strategjinë afatgjatë të organizatës.</a:t>
            </a:r>
          </a:p>
          <a:p>
            <a:endParaRPr lang="sq-AL" dirty="0"/>
          </a:p>
        </p:txBody>
      </p:sp>
    </p:spTree>
    <p:extLst>
      <p:ext uri="{BB962C8B-B14F-4D97-AF65-F5344CB8AC3E}">
        <p14:creationId xmlns:p14="http://schemas.microsoft.com/office/powerpoint/2010/main" val="88038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7E4EE-8452-366A-16CF-61052C5549CE}"/>
              </a:ext>
            </a:extLst>
          </p:cNvPr>
          <p:cNvSpPr>
            <a:spLocks noGrp="1"/>
          </p:cNvSpPr>
          <p:nvPr>
            <p:ph type="title"/>
          </p:nvPr>
        </p:nvSpPr>
        <p:spPr/>
        <p:txBody>
          <a:bodyPr/>
          <a:lstStyle/>
          <a:p>
            <a:r>
              <a:rPr lang="sq-AL" dirty="0"/>
              <a:t>HYRJE</a:t>
            </a:r>
          </a:p>
        </p:txBody>
      </p:sp>
      <p:sp>
        <p:nvSpPr>
          <p:cNvPr id="3" name="Content Placeholder 2">
            <a:extLst>
              <a:ext uri="{FF2B5EF4-FFF2-40B4-BE49-F238E27FC236}">
                <a16:creationId xmlns:a16="http://schemas.microsoft.com/office/drawing/2014/main" id="{9DF731E6-4D9A-0614-C747-3FA4F6353DA0}"/>
              </a:ext>
            </a:extLst>
          </p:cNvPr>
          <p:cNvSpPr>
            <a:spLocks noGrp="1"/>
          </p:cNvSpPr>
          <p:nvPr>
            <p:ph idx="1"/>
          </p:nvPr>
        </p:nvSpPr>
        <p:spPr/>
        <p:txBody>
          <a:bodyPr/>
          <a:lstStyle/>
          <a:p>
            <a:r>
              <a:rPr lang="sq-AL" dirty="0"/>
              <a:t>Menaxhimi i portofolit të projekteve është një proces strategjik që ndihmon organizatat të përzgjedhin, menaxhojnë dhe </a:t>
            </a:r>
            <a:r>
              <a:rPr lang="sq-AL" dirty="0" err="1"/>
              <a:t>optimizojnë</a:t>
            </a:r>
            <a:r>
              <a:rPr lang="sq-AL" dirty="0"/>
              <a:t> investimet e tyre në projekte dhe programe, në mënyrë që të arrihen objektivat e tyre afatgjata.</a:t>
            </a:r>
            <a:endParaRPr lang="en-US" dirty="0"/>
          </a:p>
          <a:p>
            <a:r>
              <a:rPr lang="sq-AL" dirty="0"/>
              <a:t>Në këtë sesion, do të shqyrtojmë rëndësinë dhe përfitimet e menaxhimit të portofolit, duke analizuar marrëdhëniet midis portofolit, programeve dhe projekteve, si dhe rolin e menaxherit të portofolit dhe pjesëmarrësve të tjerë në këtë proces.</a:t>
            </a:r>
          </a:p>
        </p:txBody>
      </p:sp>
    </p:spTree>
    <p:extLst>
      <p:ext uri="{BB962C8B-B14F-4D97-AF65-F5344CB8AC3E}">
        <p14:creationId xmlns:p14="http://schemas.microsoft.com/office/powerpoint/2010/main" val="2383399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97AEA9-F139-267D-0D2C-8A8940ADB134}"/>
              </a:ext>
            </a:extLst>
          </p:cNvPr>
          <p:cNvSpPr>
            <a:spLocks noGrp="1"/>
          </p:cNvSpPr>
          <p:nvPr>
            <p:ph idx="1"/>
          </p:nvPr>
        </p:nvSpPr>
        <p:spPr/>
        <p:txBody>
          <a:bodyPr/>
          <a:lstStyle/>
          <a:p>
            <a:pPr>
              <a:buFont typeface="Arial" panose="020B0604020202020204" pitchFamily="34" charset="0"/>
              <a:buChar char="•"/>
            </a:pPr>
            <a:r>
              <a:rPr lang="sq-AL" b="1" dirty="0"/>
              <a:t>Menaxhimi i burimeve</a:t>
            </a:r>
            <a:r>
              <a:rPr lang="sq-AL" dirty="0"/>
              <a:t> bëhet në bazë të nevojave dhe prioriteteve të ndryshme që rrjedhin nga këto projekte dhe programet.</a:t>
            </a:r>
          </a:p>
          <a:p>
            <a:pPr>
              <a:buFont typeface="Arial" panose="020B0604020202020204" pitchFamily="34" charset="0"/>
              <a:buChar char="•"/>
            </a:pPr>
            <a:r>
              <a:rPr lang="sq-AL" dirty="0"/>
              <a:t>Portofoli është mënyra se si të gjitha këto elemente (projekte, programe, burime) janë </a:t>
            </a:r>
            <a:r>
              <a:rPr lang="sq-AL" b="1" dirty="0"/>
              <a:t>përmbledhur dhe drejtuar</a:t>
            </a:r>
            <a:r>
              <a:rPr lang="sq-AL" dirty="0"/>
              <a:t> për të arritur qëllimet afatgjata të organizatës.</a:t>
            </a:r>
          </a:p>
          <a:p>
            <a:endParaRPr lang="sq-AL" dirty="0"/>
          </a:p>
        </p:txBody>
      </p:sp>
    </p:spTree>
    <p:extLst>
      <p:ext uri="{BB962C8B-B14F-4D97-AF65-F5344CB8AC3E}">
        <p14:creationId xmlns:p14="http://schemas.microsoft.com/office/powerpoint/2010/main" val="17063365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FC5B8-431D-F292-9A12-10741DC0FC02}"/>
              </a:ext>
            </a:extLst>
          </p:cNvPr>
          <p:cNvSpPr>
            <a:spLocks noGrp="1"/>
          </p:cNvSpPr>
          <p:nvPr>
            <p:ph type="title"/>
          </p:nvPr>
        </p:nvSpPr>
        <p:spPr/>
        <p:txBody>
          <a:bodyPr/>
          <a:lstStyle/>
          <a:p>
            <a:r>
              <a:rPr lang="sq-AL" dirty="0"/>
              <a:t>Karakteristikat Kryesore të Komponentëve të Portofolit dhe Rëndësia e Menaxhimit të Tij</a:t>
            </a:r>
          </a:p>
        </p:txBody>
      </p:sp>
      <p:sp>
        <p:nvSpPr>
          <p:cNvPr id="3" name="Content Placeholder 2">
            <a:extLst>
              <a:ext uri="{FF2B5EF4-FFF2-40B4-BE49-F238E27FC236}">
                <a16:creationId xmlns:a16="http://schemas.microsoft.com/office/drawing/2014/main" id="{935C470A-EC82-C3A6-AF29-6194846A1DDC}"/>
              </a:ext>
            </a:extLst>
          </p:cNvPr>
          <p:cNvSpPr>
            <a:spLocks noGrp="1"/>
          </p:cNvSpPr>
          <p:nvPr>
            <p:ph idx="1"/>
          </p:nvPr>
        </p:nvSpPr>
        <p:spPr/>
        <p:txBody>
          <a:bodyPr/>
          <a:lstStyle/>
          <a:p>
            <a:r>
              <a:rPr lang="sq-AL" dirty="0"/>
              <a:t>Përbërësit e portofolit duhet të kenë disa karakteristika kryesore:</a:t>
            </a:r>
          </a:p>
          <a:p>
            <a:pPr>
              <a:buFont typeface="+mj-lt"/>
              <a:buAutoNum type="arabicPeriod"/>
            </a:pPr>
            <a:r>
              <a:rPr lang="sq-AL" b="1" dirty="0"/>
              <a:t>Përfaqësimi i strategjisë dhe objektivave të organizatës</a:t>
            </a:r>
            <a:endParaRPr lang="sq-AL" dirty="0"/>
          </a:p>
          <a:p>
            <a:pPr marL="742950" lvl="1" indent="-285750">
              <a:buFont typeface="+mj-lt"/>
              <a:buAutoNum type="arabicPeriod"/>
            </a:pPr>
            <a:r>
              <a:rPr lang="sq-AL" dirty="0"/>
              <a:t>Portofoli duhet të paraqesë se si organizata do të arrijë qëllimet dhe objektivat strategjike duke përdorur përbërësit e tij (projekti, programi, operacionet).</a:t>
            </a:r>
          </a:p>
          <a:p>
            <a:pPr>
              <a:buFont typeface="+mj-lt"/>
              <a:buAutoNum type="arabicPeriod"/>
            </a:pPr>
            <a:r>
              <a:rPr lang="sq-AL" b="1" dirty="0"/>
              <a:t>Reflektimi i prioriteteve të investimeve</a:t>
            </a:r>
            <a:endParaRPr lang="sq-AL" dirty="0"/>
          </a:p>
          <a:p>
            <a:pPr marL="742950" lvl="1" indent="-285750">
              <a:buFont typeface="+mj-lt"/>
              <a:buAutoNum type="arabicPeriod"/>
            </a:pPr>
            <a:r>
              <a:rPr lang="sq-AL" dirty="0"/>
              <a:t>Portofoli ndihmon në përcaktimin dhe </a:t>
            </a:r>
            <a:r>
              <a:rPr lang="sq-AL" dirty="0" err="1"/>
              <a:t>alokimin</a:t>
            </a:r>
            <a:r>
              <a:rPr lang="sq-AL" dirty="0"/>
              <a:t> e prioriteteve për investimet e organizatës që mbështesin strategjinë e saj.</a:t>
            </a:r>
          </a:p>
          <a:p>
            <a:endParaRPr lang="sq-AL" dirty="0"/>
          </a:p>
        </p:txBody>
      </p:sp>
    </p:spTree>
    <p:extLst>
      <p:ext uri="{BB962C8B-B14F-4D97-AF65-F5344CB8AC3E}">
        <p14:creationId xmlns:p14="http://schemas.microsoft.com/office/powerpoint/2010/main" val="527569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C7AAC4-6351-89D0-7FBF-0E51D068588E}"/>
              </a:ext>
            </a:extLst>
          </p:cNvPr>
          <p:cNvSpPr>
            <a:spLocks noGrp="1"/>
          </p:cNvSpPr>
          <p:nvPr>
            <p:ph idx="1"/>
          </p:nvPr>
        </p:nvSpPr>
        <p:spPr>
          <a:xfrm>
            <a:off x="838200" y="463138"/>
            <a:ext cx="10515600" cy="5713825"/>
          </a:xfrm>
        </p:spPr>
        <p:txBody>
          <a:bodyPr>
            <a:normAutofit fontScale="92500"/>
          </a:bodyPr>
          <a:lstStyle/>
          <a:p>
            <a:pPr>
              <a:buFont typeface="+mj-lt"/>
              <a:buAutoNum type="arabicPeriod"/>
            </a:pPr>
            <a:r>
              <a:rPr lang="sq-AL" b="1" dirty="0"/>
              <a:t>Kërkohet menaxhim dhe qeverisje</a:t>
            </a:r>
            <a:endParaRPr lang="sq-AL" dirty="0"/>
          </a:p>
          <a:p>
            <a:pPr marL="742950" lvl="1" indent="-285750">
              <a:buFont typeface="+mj-lt"/>
              <a:buAutoNum type="arabicPeriod"/>
            </a:pPr>
            <a:r>
              <a:rPr lang="sq-AL" dirty="0"/>
              <a:t>Menaxhimi i portofolit kërkon </a:t>
            </a:r>
            <a:r>
              <a:rPr lang="sq-AL" dirty="0" err="1"/>
              <a:t>alokimin</a:t>
            </a:r>
            <a:r>
              <a:rPr lang="sq-AL" dirty="0"/>
              <a:t> dhe ndarjen e burimeve (njerëzore, financiare, intelektuale) ndërmjet projekteve dhe programeve për të siguruar ekuilibër dhe përparim.</a:t>
            </a:r>
          </a:p>
          <a:p>
            <a:pPr marL="742950" lvl="1" indent="-285750">
              <a:buFont typeface="+mj-lt"/>
              <a:buAutoNum type="arabicPeriod"/>
            </a:pPr>
            <a:r>
              <a:rPr lang="sq-AL" dirty="0"/>
              <a:t>Menaxhimi duhet të jetë i koordinuar dhe i centralizuar për të maksimizuar vlerën dhe efikasitetin e organizatës.</a:t>
            </a:r>
          </a:p>
          <a:p>
            <a:pPr>
              <a:buFont typeface="+mj-lt"/>
              <a:buAutoNum type="arabicPeriod"/>
            </a:pPr>
            <a:r>
              <a:rPr lang="sq-AL" b="1" dirty="0"/>
              <a:t>Matja dhe vlerësimi i portofolit</a:t>
            </a:r>
            <a:endParaRPr lang="sq-AL" dirty="0"/>
          </a:p>
          <a:p>
            <a:pPr marL="742950" lvl="1" indent="-285750">
              <a:buFont typeface="+mj-lt"/>
              <a:buAutoNum type="arabicPeriod"/>
            </a:pPr>
            <a:r>
              <a:rPr lang="sq-AL" dirty="0"/>
              <a:t>Të gjitha komponentët e portofolit duhet të jenë </a:t>
            </a:r>
            <a:r>
              <a:rPr lang="sq-AL" b="1" dirty="0"/>
              <a:t>të matshëm dhe të vlerësueshëm</a:t>
            </a:r>
            <a:r>
              <a:rPr lang="sq-AL" dirty="0"/>
              <a:t>, përfshirë vlerësimin e përparimit të projekteve dhe programet, që mund të vlerësohen dhe të </a:t>
            </a:r>
            <a:r>
              <a:rPr lang="sq-AL" dirty="0" err="1"/>
              <a:t>rangohen</a:t>
            </a:r>
            <a:r>
              <a:rPr lang="sq-AL" dirty="0"/>
              <a:t> sipas prioritetit dhe rëndësisë.</a:t>
            </a:r>
          </a:p>
          <a:p>
            <a:pPr>
              <a:buFont typeface="+mj-lt"/>
              <a:buAutoNum type="arabicPeriod"/>
            </a:pPr>
            <a:r>
              <a:rPr lang="sq-AL" b="1" dirty="0"/>
              <a:t>Drejtimi për të maksimizuar vlerën</a:t>
            </a:r>
            <a:endParaRPr lang="sq-AL" dirty="0"/>
          </a:p>
          <a:p>
            <a:pPr marL="742950" lvl="1" indent="-285750">
              <a:buFont typeface="+mj-lt"/>
              <a:buAutoNum type="arabicPeriod"/>
            </a:pPr>
            <a:r>
              <a:rPr lang="sq-AL" dirty="0"/>
              <a:t>Portofoli duhet të drejtohet për të </a:t>
            </a:r>
            <a:r>
              <a:rPr lang="sq-AL" b="1" dirty="0"/>
              <a:t>maksimizuar vlerën e tij për organizatën</a:t>
            </a:r>
            <a:r>
              <a:rPr lang="sq-AL" dirty="0"/>
              <a:t>, duke pasur gjithmonë parasysh objektivat strategjike dhe mundësitë e përmirësimit.</a:t>
            </a:r>
          </a:p>
          <a:p>
            <a:pPr marL="742950" lvl="1" indent="-285750">
              <a:buFont typeface="+mj-lt"/>
              <a:buAutoNum type="arabicPeriod"/>
            </a:pPr>
            <a:r>
              <a:rPr lang="sq-AL" dirty="0"/>
              <a:t>Pjesët e portofolit duhet të kenë mundësinë të kontrollohen dhe drejtohen për të siguruar qëllimet e tij.</a:t>
            </a:r>
          </a:p>
          <a:p>
            <a:endParaRPr lang="sq-AL" dirty="0"/>
          </a:p>
        </p:txBody>
      </p:sp>
    </p:spTree>
    <p:extLst>
      <p:ext uri="{BB962C8B-B14F-4D97-AF65-F5344CB8AC3E}">
        <p14:creationId xmlns:p14="http://schemas.microsoft.com/office/powerpoint/2010/main" val="26331645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C6C66-D7D2-633A-D8E3-1233BDB4993E}"/>
              </a:ext>
            </a:extLst>
          </p:cNvPr>
          <p:cNvSpPr>
            <a:spLocks noGrp="1"/>
          </p:cNvSpPr>
          <p:nvPr>
            <p:ph type="title"/>
          </p:nvPr>
        </p:nvSpPr>
        <p:spPr/>
        <p:txBody>
          <a:bodyPr/>
          <a:lstStyle/>
          <a:p>
            <a:r>
              <a:rPr lang="sq-AL" dirty="0"/>
              <a:t>Menaxhimi i Portofolit</a:t>
            </a:r>
          </a:p>
        </p:txBody>
      </p:sp>
      <p:sp>
        <p:nvSpPr>
          <p:cNvPr id="3" name="Content Placeholder 2">
            <a:extLst>
              <a:ext uri="{FF2B5EF4-FFF2-40B4-BE49-F238E27FC236}">
                <a16:creationId xmlns:a16="http://schemas.microsoft.com/office/drawing/2014/main" id="{27C754D8-3F5B-6302-E004-A0EE23C386B9}"/>
              </a:ext>
            </a:extLst>
          </p:cNvPr>
          <p:cNvSpPr>
            <a:spLocks noGrp="1"/>
          </p:cNvSpPr>
          <p:nvPr>
            <p:ph idx="1"/>
          </p:nvPr>
        </p:nvSpPr>
        <p:spPr>
          <a:xfrm>
            <a:off x="838200" y="1341912"/>
            <a:ext cx="10515600" cy="5284519"/>
          </a:xfrm>
        </p:spPr>
        <p:txBody>
          <a:bodyPr>
            <a:normAutofit/>
          </a:bodyPr>
          <a:lstStyle/>
          <a:p>
            <a:pPr>
              <a:buFont typeface="Arial" panose="020B0604020202020204" pitchFamily="34" charset="0"/>
              <a:buChar char="•"/>
            </a:pPr>
            <a:r>
              <a:rPr lang="en-US" b="1" dirty="0"/>
              <a:t>C</a:t>
            </a:r>
            <a:r>
              <a:rPr lang="sq-AL" b="1" dirty="0"/>
              <a:t>farë është?</a:t>
            </a:r>
            <a:br>
              <a:rPr lang="sq-AL" dirty="0"/>
            </a:br>
            <a:r>
              <a:rPr lang="sq-AL" dirty="0"/>
              <a:t>Menaxhimi i portofolit është një proces i centralizuar që menaxhon një ose më shumë portofola për të arritur objektiva strategjike të organizatës. Ky proces përfshin përdorimin e parimeve të menaxhimit për të </a:t>
            </a:r>
            <a:r>
              <a:rPr lang="sq-AL" b="1" dirty="0"/>
              <a:t>përputhur</a:t>
            </a:r>
            <a:r>
              <a:rPr lang="sq-AL" dirty="0"/>
              <a:t> portofolin dhe komponentët e tij me strategjinë organizative.</a:t>
            </a:r>
          </a:p>
          <a:p>
            <a:endParaRPr lang="sq-AL" dirty="0"/>
          </a:p>
        </p:txBody>
      </p:sp>
    </p:spTree>
    <p:extLst>
      <p:ext uri="{BB962C8B-B14F-4D97-AF65-F5344CB8AC3E}">
        <p14:creationId xmlns:p14="http://schemas.microsoft.com/office/powerpoint/2010/main" val="3398076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DE608C-9B84-238D-491B-6B46C51F2567}"/>
              </a:ext>
            </a:extLst>
          </p:cNvPr>
          <p:cNvSpPr>
            <a:spLocks noGrp="1"/>
          </p:cNvSpPr>
          <p:nvPr>
            <p:ph idx="1"/>
          </p:nvPr>
        </p:nvSpPr>
        <p:spPr>
          <a:xfrm>
            <a:off x="838200" y="581891"/>
            <a:ext cx="10515600" cy="5595072"/>
          </a:xfrm>
        </p:spPr>
        <p:txBody>
          <a:bodyPr>
            <a:normAutofit/>
          </a:bodyPr>
          <a:lstStyle/>
          <a:p>
            <a:pPr>
              <a:buFont typeface="Arial" panose="020B0604020202020204" pitchFamily="34" charset="0"/>
              <a:buChar char="•"/>
            </a:pPr>
            <a:r>
              <a:rPr lang="sq-AL" b="1" dirty="0"/>
              <a:t>Aktivitetet Kryesore:</a:t>
            </a:r>
            <a:endParaRPr lang="sq-AL" dirty="0"/>
          </a:p>
          <a:p>
            <a:pPr marL="742950" lvl="1" indent="-285750">
              <a:buFont typeface="Arial" panose="020B0604020202020204" pitchFamily="34" charset="0"/>
              <a:buChar char="•"/>
            </a:pPr>
            <a:r>
              <a:rPr lang="sq-AL" b="1" dirty="0"/>
              <a:t>Identifikimi, Kategorizimi, dhe Zgjedhja</a:t>
            </a:r>
            <a:r>
              <a:rPr lang="sq-AL" dirty="0"/>
              <a:t> e projekteve që mbështesin objektivat strategjike</a:t>
            </a:r>
          </a:p>
          <a:p>
            <a:pPr marL="742950" lvl="1" indent="-285750">
              <a:buFont typeface="Arial" panose="020B0604020202020204" pitchFamily="34" charset="0"/>
              <a:buChar char="•"/>
            </a:pPr>
            <a:r>
              <a:rPr lang="sq-AL" b="1" dirty="0"/>
              <a:t>Monitorimi dhe Vlerësimi</a:t>
            </a:r>
            <a:r>
              <a:rPr lang="sq-AL" dirty="0"/>
              <a:t> i progresit dhe </a:t>
            </a:r>
            <a:r>
              <a:rPr lang="sq-AL" dirty="0" err="1"/>
              <a:t>performancës</a:t>
            </a:r>
            <a:r>
              <a:rPr lang="sq-AL" dirty="0"/>
              <a:t> së komponentëve</a:t>
            </a:r>
          </a:p>
          <a:p>
            <a:pPr marL="742950" lvl="1" indent="-285750">
              <a:buFont typeface="Arial" panose="020B0604020202020204" pitchFamily="34" charset="0"/>
              <a:buChar char="•"/>
            </a:pPr>
            <a:r>
              <a:rPr lang="sq-AL" b="1" dirty="0" err="1"/>
              <a:t>Prioritizimi</a:t>
            </a:r>
            <a:r>
              <a:rPr lang="sq-AL" b="1" dirty="0"/>
              <a:t> dhe </a:t>
            </a:r>
            <a:r>
              <a:rPr lang="sq-AL" b="1" dirty="0" err="1"/>
              <a:t>Optimizimi</a:t>
            </a:r>
            <a:r>
              <a:rPr lang="sq-AL" dirty="0"/>
              <a:t> i burimeve për të siguruar arritjen e objektivave të rëndësishëm</a:t>
            </a:r>
          </a:p>
          <a:p>
            <a:pPr marL="742950" lvl="1" indent="-285750">
              <a:buFont typeface="Arial" panose="020B0604020202020204" pitchFamily="34" charset="0"/>
              <a:buChar char="•"/>
            </a:pPr>
            <a:r>
              <a:rPr lang="sq-AL" b="1" dirty="0"/>
              <a:t>Kontrolli dhe Autorizimi</a:t>
            </a:r>
            <a:r>
              <a:rPr lang="sq-AL" dirty="0"/>
              <a:t> i burimeve dhe proceseve për të siguruar ekzekutimin e strategjisë</a:t>
            </a:r>
          </a:p>
          <a:p>
            <a:pPr marL="742950" lvl="1" indent="-285750">
              <a:buFont typeface="Arial" panose="020B0604020202020204" pitchFamily="34" charset="0"/>
              <a:buChar char="•"/>
            </a:pPr>
            <a:r>
              <a:rPr lang="sq-AL" b="1" dirty="0"/>
              <a:t>Kalimi dhe Mbyllja</a:t>
            </a:r>
            <a:r>
              <a:rPr lang="sq-AL" dirty="0"/>
              <a:t> e projekteve dhe aktiviteteve kur objektivat janë arritur ose kur nuk janë më të nevojshme.</a:t>
            </a:r>
          </a:p>
          <a:p>
            <a:pPr>
              <a:buFont typeface="Arial" panose="020B0604020202020204" pitchFamily="34" charset="0"/>
              <a:buChar char="•"/>
            </a:pPr>
            <a:r>
              <a:rPr lang="sq-AL" b="1" dirty="0"/>
              <a:t>Qëllimi:</a:t>
            </a:r>
            <a:br>
              <a:rPr lang="sq-AL" dirty="0"/>
            </a:br>
            <a:r>
              <a:rPr lang="sq-AL" dirty="0"/>
              <a:t>Përdorimi efikas i burimeve për të realizuar objektivat afatgjata të organizatës dhe për të siguruar që komponentët e portofolit kontribuojnë në suksesin e përgjithshëm.</a:t>
            </a:r>
          </a:p>
          <a:p>
            <a:endParaRPr lang="sq-AL" dirty="0"/>
          </a:p>
        </p:txBody>
      </p:sp>
    </p:spTree>
    <p:extLst>
      <p:ext uri="{BB962C8B-B14F-4D97-AF65-F5344CB8AC3E}">
        <p14:creationId xmlns:p14="http://schemas.microsoft.com/office/powerpoint/2010/main" val="20608106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BA581-90FB-46AA-9EEE-84D219B1D692}"/>
              </a:ext>
            </a:extLst>
          </p:cNvPr>
          <p:cNvSpPr>
            <a:spLocks noGrp="1"/>
          </p:cNvSpPr>
          <p:nvPr>
            <p:ph type="title"/>
          </p:nvPr>
        </p:nvSpPr>
        <p:spPr/>
        <p:txBody>
          <a:bodyPr>
            <a:normAutofit/>
          </a:bodyPr>
          <a:lstStyle/>
          <a:p>
            <a:r>
              <a:rPr lang="sq-AL" sz="3200" dirty="0"/>
              <a:t>Marrëdhëniet ndërmjet Menaxhimit të Portofolit, Menaxhimit të Programeve dhe Menaxhimit të Projekteve</a:t>
            </a:r>
          </a:p>
        </p:txBody>
      </p:sp>
      <p:sp>
        <p:nvSpPr>
          <p:cNvPr id="3" name="Content Placeholder 2">
            <a:extLst>
              <a:ext uri="{FF2B5EF4-FFF2-40B4-BE49-F238E27FC236}">
                <a16:creationId xmlns:a16="http://schemas.microsoft.com/office/drawing/2014/main" id="{EFE625A5-2ACA-6CBD-66F4-E53DDDF30190}"/>
              </a:ext>
            </a:extLst>
          </p:cNvPr>
          <p:cNvSpPr>
            <a:spLocks noGrp="1"/>
          </p:cNvSpPr>
          <p:nvPr>
            <p:ph idx="1"/>
          </p:nvPr>
        </p:nvSpPr>
        <p:spPr>
          <a:xfrm>
            <a:off x="838200" y="1496292"/>
            <a:ext cx="10515600" cy="5361708"/>
          </a:xfrm>
        </p:spPr>
        <p:txBody>
          <a:bodyPr>
            <a:normAutofit fontScale="92500" lnSpcReduction="20000"/>
          </a:bodyPr>
          <a:lstStyle/>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Menaxhimi i Portofolit</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err="1">
                <a:effectLst/>
                <a:latin typeface="Calibri" panose="020F0502020204030204" pitchFamily="34" charset="0"/>
                <a:ea typeface="Calibri" panose="020F0502020204030204" pitchFamily="34" charset="0"/>
                <a:cs typeface="Times New Roman" panose="02020603050405020304" pitchFamily="18" charset="0"/>
              </a:rPr>
              <a:t>Balanson</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kërkesat kundërshtuese midis komponentëve të portofolit.</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err="1">
                <a:effectLst/>
                <a:latin typeface="Calibri" panose="020F0502020204030204" pitchFamily="34" charset="0"/>
                <a:ea typeface="Calibri" panose="020F0502020204030204" pitchFamily="34" charset="0"/>
                <a:cs typeface="Times New Roman" panose="02020603050405020304" pitchFamily="18" charset="0"/>
              </a:rPr>
              <a:t>Alokon</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burimet (njerëzore, financiare, etj.) bazuar në prioritetet dhe kapacitetin e organizatës.</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Integron praktika dhe parime menaxhimi për të ofruar vlerë biznesi që është në përputhje me objektivat strategjikë.</a:t>
            </a:r>
          </a:p>
          <a:p>
            <a:pPr marL="0" marR="0">
              <a:lnSpc>
                <a:spcPct val="115000"/>
              </a:lnSpc>
              <a:spcAft>
                <a:spcPts val="800"/>
              </a:spcAf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Menaxhimi i Programeve</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Fokusohesh në arritjen e përfitimeve dhe rezultateve të biznesit për të cilat programi është iniciuar, duke e bërë këtë brenda buxhetit dhe afatit të caktuar.</a:t>
            </a:r>
          </a:p>
          <a:p>
            <a:pPr marL="342900" marR="0" lvl="0" indent="-342900">
              <a:lnSpc>
                <a:spcPct val="115000"/>
              </a:lnSpc>
              <a:spcAft>
                <a:spcPts val="800"/>
              </a:spcAft>
              <a:buSzPts val="1000"/>
              <a:buFont typeface="Symbol" panose="05050102010706020507" pitchFamily="18" charset="2"/>
              <a:buChar char=""/>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Menaxhon varësitë dhe ndërveprimet midis iniciativave dhe projekteve brenda programit.</a:t>
            </a:r>
          </a:p>
          <a:p>
            <a:endParaRPr lang="sq-AL" dirty="0"/>
          </a:p>
        </p:txBody>
      </p:sp>
    </p:spTree>
    <p:extLst>
      <p:ext uri="{BB962C8B-B14F-4D97-AF65-F5344CB8AC3E}">
        <p14:creationId xmlns:p14="http://schemas.microsoft.com/office/powerpoint/2010/main" val="191276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D6FE24-C924-087E-7786-7EF5F5E0C420}"/>
              </a:ext>
            </a:extLst>
          </p:cNvPr>
          <p:cNvSpPr>
            <a:spLocks noGrp="1"/>
          </p:cNvSpPr>
          <p:nvPr>
            <p:ph idx="1"/>
          </p:nvPr>
        </p:nvSpPr>
        <p:spPr>
          <a:xfrm>
            <a:off x="838200" y="142504"/>
            <a:ext cx="10515600" cy="6715496"/>
          </a:xfrm>
        </p:spPr>
        <p:txBody>
          <a:bodyPr>
            <a:normAutofit/>
          </a:bodyPr>
          <a:lstStyle/>
          <a:p>
            <a:pPr marL="0" marR="0" indent="0">
              <a:lnSpc>
                <a:spcPct val="115000"/>
              </a:lnSpc>
              <a:spcAft>
                <a:spcPts val="800"/>
              </a:spcAft>
              <a:buNone/>
            </a:pP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Menaxhimi i Projekteve</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nSpc>
                <a:spcPct val="115000"/>
              </a:lnSpc>
              <a:spcAft>
                <a:spcPts val="800"/>
              </a:spcAft>
              <a:buSzPts val="1000"/>
              <a:buNone/>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Fokusohesh në arritjen e </a:t>
            </a:r>
            <a:r>
              <a:rPr lang="sq-AL" sz="2400" kern="100" dirty="0" err="1">
                <a:effectLst/>
                <a:latin typeface="Calibri" panose="020F0502020204030204" pitchFamily="34" charset="0"/>
                <a:ea typeface="Calibri" panose="020F0502020204030204" pitchFamily="34" charset="0"/>
                <a:cs typeface="Times New Roman" panose="02020603050405020304" pitchFamily="18" charset="0"/>
              </a:rPr>
              <a:t>deliverable</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-ve specifike të projektit që mbështesin objektivat e organizatës dhe strategjinë.</a:t>
            </a:r>
          </a:p>
          <a:p>
            <a:pPr marL="0" marR="0" lvl="0" indent="0">
              <a:lnSpc>
                <a:spcPct val="115000"/>
              </a:lnSpc>
              <a:spcAft>
                <a:spcPts val="800"/>
              </a:spcAft>
              <a:buSzPts val="1000"/>
              <a:buNone/>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Zhvillon dhe </a:t>
            </a:r>
            <a:r>
              <a:rPr lang="sq-AL" sz="2400" kern="100" dirty="0" err="1">
                <a:effectLst/>
                <a:latin typeface="Calibri" panose="020F0502020204030204" pitchFamily="34" charset="0"/>
                <a:ea typeface="Calibri" panose="020F0502020204030204" pitchFamily="34" charset="0"/>
                <a:cs typeface="Times New Roman" panose="02020603050405020304" pitchFamily="18" charset="0"/>
              </a:rPr>
              <a:t>implementon</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plane për të arritur një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varg të caktuar që mbështet objektivat e portofolit ose programit</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indent="0">
              <a:lnSpc>
                <a:spcPct val="115000"/>
              </a:lnSpc>
              <a:spcAft>
                <a:spcPts val="800"/>
              </a:spcAft>
              <a:buNone/>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Përputhshmëria me Strategjinë Organizative</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nSpc>
                <a:spcPct val="115000"/>
              </a:lnSpc>
              <a:spcAft>
                <a:spcPts val="800"/>
              </a:spcAft>
              <a:buSzPts val="1000"/>
              <a:buNone/>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Menaxhimi i portofolit, programeve dhe projekteve duhet të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përputhen me strategjinë organizative</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dhe të drejtohen nga faktorët e tjerë </a:t>
            </a:r>
            <a:r>
              <a:rPr lang="sq-AL" sz="2400" kern="100" dirty="0" err="1">
                <a:effectLst/>
                <a:latin typeface="Calibri" panose="020F0502020204030204" pitchFamily="34" charset="0"/>
                <a:ea typeface="Calibri" panose="020F0502020204030204" pitchFamily="34" charset="0"/>
                <a:cs typeface="Times New Roman" panose="02020603050405020304" pitchFamily="18" charset="0"/>
              </a:rPr>
              <a:t>biznesorë</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lvl="0" indent="0">
              <a:lnSpc>
                <a:spcPct val="115000"/>
              </a:lnSpc>
              <a:spcAft>
                <a:spcPts val="800"/>
              </a:spcAft>
              <a:buSzPts val="1000"/>
              <a:buNone/>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Këto menaxhime kontribuojnë në realizimin dhe implementimin e objektivave strategjikë të organizatës.</a:t>
            </a:r>
          </a:p>
          <a:p>
            <a:pPr marL="0" marR="0" lvl="0" indent="0">
              <a:lnSpc>
                <a:spcPct val="115000"/>
              </a:lnSpc>
              <a:spcAft>
                <a:spcPts val="800"/>
              </a:spcAft>
              <a:buSzPts val="1000"/>
              <a:buNone/>
              <a:tabLst>
                <a:tab pos="457200" algn="l"/>
              </a:tabLst>
            </a:pP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Menaxhimi i portofolit </a:t>
            </a:r>
            <a:r>
              <a:rPr lang="sq-AL" sz="2400" b="1" kern="100" dirty="0">
                <a:effectLst/>
                <a:latin typeface="Calibri" panose="020F0502020204030204" pitchFamily="34" charset="0"/>
                <a:ea typeface="Calibri" panose="020F0502020204030204" pitchFamily="34" charset="0"/>
                <a:cs typeface="Times New Roman" panose="02020603050405020304" pitchFamily="18" charset="0"/>
              </a:rPr>
              <a:t>përzgjedh dhe </a:t>
            </a:r>
            <a:r>
              <a:rPr lang="sq-AL" sz="2400" b="1" kern="100" dirty="0" err="1">
                <a:effectLst/>
                <a:latin typeface="Calibri" panose="020F0502020204030204" pitchFamily="34" charset="0"/>
                <a:ea typeface="Calibri" panose="020F0502020204030204" pitchFamily="34" charset="0"/>
                <a:cs typeface="Times New Roman" panose="02020603050405020304" pitchFamily="18" charset="0"/>
              </a:rPr>
              <a:t>prioritizon</a:t>
            </a:r>
            <a:r>
              <a:rPr lang="sq-AL" sz="2400" kern="100" dirty="0">
                <a:effectLst/>
                <a:latin typeface="Calibri" panose="020F0502020204030204" pitchFamily="34" charset="0"/>
                <a:ea typeface="Calibri" panose="020F0502020204030204" pitchFamily="34" charset="0"/>
                <a:cs typeface="Times New Roman" panose="02020603050405020304" pitchFamily="18" charset="0"/>
              </a:rPr>
              <a:t> komponentët më të përshtatshëm për realizimin e objektivave strategjike.</a:t>
            </a:r>
          </a:p>
          <a:p>
            <a:endParaRPr lang="sq-AL" dirty="0"/>
          </a:p>
        </p:txBody>
      </p:sp>
    </p:spTree>
    <p:extLst>
      <p:ext uri="{BB962C8B-B14F-4D97-AF65-F5344CB8AC3E}">
        <p14:creationId xmlns:p14="http://schemas.microsoft.com/office/powerpoint/2010/main" val="37194768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35D9F-8EA1-FDAA-A5D2-FF6D2C9EDB36}"/>
              </a:ext>
            </a:extLst>
          </p:cNvPr>
          <p:cNvSpPr>
            <a:spLocks noGrp="1"/>
          </p:cNvSpPr>
          <p:nvPr>
            <p:ph type="title"/>
          </p:nvPr>
        </p:nvSpPr>
        <p:spPr/>
        <p:txBody>
          <a:bodyPr/>
          <a:lstStyle/>
          <a:p>
            <a:r>
              <a:rPr lang="sv-SE" dirty="0"/>
              <a:t>Parimet e Menaxhimit të Portofolit</a:t>
            </a:r>
            <a:endParaRPr lang="sq-AL" dirty="0"/>
          </a:p>
        </p:txBody>
      </p:sp>
      <p:sp>
        <p:nvSpPr>
          <p:cNvPr id="3" name="Content Placeholder 2">
            <a:extLst>
              <a:ext uri="{FF2B5EF4-FFF2-40B4-BE49-F238E27FC236}">
                <a16:creationId xmlns:a16="http://schemas.microsoft.com/office/drawing/2014/main" id="{F6F82C55-8C0F-05D0-6104-8C40FB89328E}"/>
              </a:ext>
            </a:extLst>
          </p:cNvPr>
          <p:cNvSpPr>
            <a:spLocks noGrp="1"/>
          </p:cNvSpPr>
          <p:nvPr>
            <p:ph idx="1"/>
          </p:nvPr>
        </p:nvSpPr>
        <p:spPr>
          <a:xfrm>
            <a:off x="838200" y="1579418"/>
            <a:ext cx="10515600" cy="5278581"/>
          </a:xfrm>
        </p:spPr>
        <p:txBody>
          <a:bodyPr>
            <a:normAutofit fontScale="92500" lnSpcReduction="10000"/>
          </a:bodyPr>
          <a:lstStyle/>
          <a:p>
            <a:pPr>
              <a:buFont typeface="Arial" panose="020B0604020202020204" pitchFamily="34" charset="0"/>
              <a:buChar char="•"/>
            </a:pPr>
            <a:r>
              <a:rPr lang="en-US" b="1" dirty="0"/>
              <a:t>S</a:t>
            </a:r>
            <a:r>
              <a:rPr lang="sq-AL" b="1" dirty="0" err="1"/>
              <a:t>trategjia</a:t>
            </a:r>
            <a:r>
              <a:rPr lang="sq-AL" b="1" dirty="0"/>
              <a:t> Organizative</a:t>
            </a:r>
            <a:r>
              <a:rPr lang="sq-AL" dirty="0"/>
              <a:t>:</a:t>
            </a:r>
            <a:endParaRPr lang="en-US" dirty="0"/>
          </a:p>
          <a:p>
            <a:pPr>
              <a:buFont typeface="Arial" panose="020B0604020202020204" pitchFamily="34" charset="0"/>
              <a:buChar char="•"/>
            </a:pPr>
            <a:r>
              <a:rPr lang="sq-AL" dirty="0"/>
              <a:t>Objektivat strategjike udhëheqin vendimet dhe </a:t>
            </a:r>
            <a:r>
              <a:rPr lang="sq-AL" dirty="0" err="1"/>
              <a:t>alokimin</a:t>
            </a:r>
            <a:r>
              <a:rPr lang="sq-AL" dirty="0"/>
              <a:t> e burimeve për të arritur vlera të synuara, që mund të jenë të gjera ose të ngushta, në varësi të misionit dhe vizionit të organizatës.</a:t>
            </a:r>
          </a:p>
          <a:p>
            <a:pPr>
              <a:buFont typeface="Arial" panose="020B0604020202020204" pitchFamily="34" charset="0"/>
              <a:buChar char="•"/>
            </a:pPr>
            <a:r>
              <a:rPr lang="sq-AL" dirty="0"/>
              <a:t>Vlerat mund të jenë </a:t>
            </a:r>
            <a:r>
              <a:rPr lang="sq-AL" b="1" dirty="0"/>
              <a:t>të jashtme</a:t>
            </a:r>
            <a:r>
              <a:rPr lang="sq-AL" dirty="0"/>
              <a:t> (si tregu, politika, dhe mjedisi) ose </a:t>
            </a:r>
            <a:r>
              <a:rPr lang="sq-AL" b="1" dirty="0"/>
              <a:t>të brendshme</a:t>
            </a:r>
            <a:r>
              <a:rPr lang="sq-AL" dirty="0"/>
              <a:t> (si kompetenca, talenti, kultura dhe zhvillimi).</a:t>
            </a:r>
            <a:endParaRPr lang="en-US" dirty="0"/>
          </a:p>
          <a:p>
            <a:pPr>
              <a:buFont typeface="Arial" panose="020B0604020202020204" pitchFamily="34" charset="0"/>
              <a:buChar char="•"/>
            </a:pPr>
            <a:r>
              <a:rPr lang="sq-AL" b="1" dirty="0"/>
              <a:t>Sfida në Arritjen e Rezultateve</a:t>
            </a:r>
            <a:r>
              <a:rPr lang="sq-AL" dirty="0"/>
              <a:t>:</a:t>
            </a:r>
            <a:endParaRPr lang="en-US" dirty="0"/>
          </a:p>
          <a:p>
            <a:pPr>
              <a:buFont typeface="Arial" panose="020B0604020202020204" pitchFamily="34" charset="0"/>
              <a:buChar char="•"/>
            </a:pPr>
            <a:r>
              <a:rPr lang="sq-AL" dirty="0"/>
              <a:t>Disa nga sfidat kryesore janë përputhja e strategjisë me ekzekutimin, siguria e mbështetjes nga menaxhimi i lartë, dhe balancimi i mundësive me atë që është thelbësore.</a:t>
            </a:r>
          </a:p>
          <a:p>
            <a:pPr>
              <a:buFont typeface="Arial" panose="020B0604020202020204" pitchFamily="34" charset="0"/>
              <a:buChar char="•"/>
            </a:pPr>
            <a:r>
              <a:rPr lang="sq-AL" dirty="0"/>
              <a:t>Organizatat duhet të </a:t>
            </a:r>
            <a:r>
              <a:rPr lang="sq-AL" b="1" dirty="0"/>
              <a:t>gjejnë mënyra për të bërë projektet e duhura në kohën e duhur dhe në mënyrën e duhur</a:t>
            </a:r>
            <a:r>
              <a:rPr lang="sq-AL" dirty="0"/>
              <a:t> për të shmangur shpërdorimin e burimeve.</a:t>
            </a:r>
          </a:p>
          <a:p>
            <a:pPr>
              <a:buFont typeface="Arial" panose="020B0604020202020204" pitchFamily="34" charset="0"/>
              <a:buChar char="•"/>
            </a:pPr>
            <a:endParaRPr lang="sq-AL" dirty="0"/>
          </a:p>
          <a:p>
            <a:endParaRPr lang="sq-AL" dirty="0"/>
          </a:p>
        </p:txBody>
      </p:sp>
    </p:spTree>
    <p:extLst>
      <p:ext uri="{BB962C8B-B14F-4D97-AF65-F5344CB8AC3E}">
        <p14:creationId xmlns:p14="http://schemas.microsoft.com/office/powerpoint/2010/main" val="3662630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7ADE1-A7E0-723B-C2B8-D01E0E657C1E}"/>
              </a:ext>
            </a:extLst>
          </p:cNvPr>
          <p:cNvSpPr>
            <a:spLocks noGrp="1"/>
          </p:cNvSpPr>
          <p:nvPr>
            <p:ph type="title"/>
          </p:nvPr>
        </p:nvSpPr>
        <p:spPr/>
        <p:txBody>
          <a:bodyPr/>
          <a:lstStyle/>
          <a:p>
            <a:r>
              <a:rPr lang="sq-AL" dirty="0"/>
              <a:t>Parimet Kryesore të Menaxhimit të Portofolit</a:t>
            </a:r>
          </a:p>
        </p:txBody>
      </p:sp>
      <p:sp>
        <p:nvSpPr>
          <p:cNvPr id="3" name="Content Placeholder 2">
            <a:extLst>
              <a:ext uri="{FF2B5EF4-FFF2-40B4-BE49-F238E27FC236}">
                <a16:creationId xmlns:a16="http://schemas.microsoft.com/office/drawing/2014/main" id="{CE70614B-C55D-C3CE-81CF-972D6C252D43}"/>
              </a:ext>
            </a:extLst>
          </p:cNvPr>
          <p:cNvSpPr>
            <a:spLocks noGrp="1"/>
          </p:cNvSpPr>
          <p:nvPr>
            <p:ph idx="1"/>
          </p:nvPr>
        </p:nvSpPr>
        <p:spPr>
          <a:xfrm>
            <a:off x="838200" y="1187532"/>
            <a:ext cx="10515600" cy="5201393"/>
          </a:xfrm>
        </p:spPr>
        <p:txBody>
          <a:bodyPr>
            <a:normAutofit/>
          </a:bodyPr>
          <a:lstStyle/>
          <a:p>
            <a:pPr marL="0" marR="0">
              <a:lnSpc>
                <a:spcPct val="115000"/>
              </a:lnSpc>
              <a:spcAft>
                <a:spcPts val="800"/>
              </a:spcAft>
            </a:pPr>
            <a:r>
              <a:rPr lang="sq-AL" sz="2400" b="1" kern="100" dirty="0">
                <a:effectLst/>
                <a:ea typeface="Calibri" panose="020F0502020204030204" pitchFamily="34" charset="0"/>
                <a:cs typeface="Times New Roman" panose="02020603050405020304" pitchFamily="18" charset="0"/>
              </a:rPr>
              <a:t>Arritja e Perfeksionit në Ekzekutimin Strategjik</a:t>
            </a:r>
            <a:endParaRPr lang="sq-AL" sz="2400" kern="100" dirty="0">
              <a:effectLst/>
              <a:ea typeface="Calibri" panose="020F0502020204030204" pitchFamily="34" charset="0"/>
              <a:cs typeface="Times New Roman" panose="02020603050405020304" pitchFamily="18" charset="0"/>
            </a:endParaRPr>
          </a:p>
          <a:p>
            <a:pPr marL="0" marR="0">
              <a:lnSpc>
                <a:spcPct val="115000"/>
              </a:lnSpc>
              <a:spcAft>
                <a:spcPts val="800"/>
              </a:spcAft>
            </a:pPr>
            <a:r>
              <a:rPr lang="sq-AL" sz="2400" kern="100" dirty="0">
                <a:effectLst/>
                <a:ea typeface="Calibri" panose="020F0502020204030204" pitchFamily="34" charset="0"/>
                <a:cs typeface="Times New Roman" panose="02020603050405020304" pitchFamily="18" charset="0"/>
              </a:rPr>
              <a:t>  </a:t>
            </a:r>
            <a:r>
              <a:rPr lang="sq-AL" sz="2400" b="1" kern="100" dirty="0">
                <a:effectLst/>
                <a:ea typeface="Calibri" panose="020F0502020204030204" pitchFamily="34" charset="0"/>
                <a:cs typeface="Times New Roman" panose="02020603050405020304" pitchFamily="18" charset="0"/>
              </a:rPr>
              <a:t>Përmirësimi i Transparencës, Përgjegjësisë, dhe Drejtësisë</a:t>
            </a:r>
            <a:endParaRPr lang="sq-AL" sz="2400" kern="100" dirty="0">
              <a:effectLst/>
              <a:ea typeface="Calibri" panose="020F0502020204030204" pitchFamily="34" charset="0"/>
              <a:cs typeface="Times New Roman" panose="02020603050405020304" pitchFamily="18" charset="0"/>
            </a:endParaRPr>
          </a:p>
          <a:p>
            <a:pPr marL="0" marR="0">
              <a:lnSpc>
                <a:spcPct val="115000"/>
              </a:lnSpc>
              <a:spcAft>
                <a:spcPts val="800"/>
              </a:spcAft>
            </a:pPr>
            <a:r>
              <a:rPr lang="sq-AL" sz="2400" kern="100" dirty="0">
                <a:effectLst/>
                <a:ea typeface="Calibri" panose="020F0502020204030204" pitchFamily="34" charset="0"/>
                <a:cs typeface="Times New Roman" panose="02020603050405020304" pitchFamily="18" charset="0"/>
              </a:rPr>
              <a:t>  </a:t>
            </a:r>
            <a:r>
              <a:rPr lang="sq-AL" sz="2400" b="1" kern="100" dirty="0">
                <a:effectLst/>
                <a:ea typeface="Calibri" panose="020F0502020204030204" pitchFamily="34" charset="0"/>
                <a:cs typeface="Times New Roman" panose="02020603050405020304" pitchFamily="18" charset="0"/>
              </a:rPr>
              <a:t>Balancimi i Vlerës së Portofolit me Rreziqet e Përgjithshme</a:t>
            </a:r>
            <a:endParaRPr lang="sq-AL" sz="2400" kern="100" dirty="0">
              <a:effectLst/>
              <a:ea typeface="Calibri" panose="020F0502020204030204" pitchFamily="34" charset="0"/>
              <a:cs typeface="Times New Roman" panose="02020603050405020304" pitchFamily="18" charset="0"/>
            </a:endParaRPr>
          </a:p>
          <a:p>
            <a:pPr marL="0" marR="0">
              <a:lnSpc>
                <a:spcPct val="115000"/>
              </a:lnSpc>
              <a:spcAft>
                <a:spcPts val="800"/>
              </a:spcAft>
            </a:pPr>
            <a:r>
              <a:rPr lang="sq-AL" sz="2400" kern="100" dirty="0">
                <a:effectLst/>
                <a:ea typeface="Calibri" panose="020F0502020204030204" pitchFamily="34" charset="0"/>
                <a:cs typeface="Times New Roman" panose="02020603050405020304" pitchFamily="18" charset="0"/>
              </a:rPr>
              <a:t>  </a:t>
            </a:r>
            <a:r>
              <a:rPr lang="sq-AL" sz="2400" b="1" kern="100" dirty="0">
                <a:effectLst/>
                <a:ea typeface="Calibri" panose="020F0502020204030204" pitchFamily="34" charset="0"/>
                <a:cs typeface="Times New Roman" panose="02020603050405020304" pitchFamily="18" charset="0"/>
              </a:rPr>
              <a:t>Përputhshmëria e Investimeve me Strategjinë Organizative</a:t>
            </a:r>
            <a:endParaRPr lang="sq-AL" sz="2400" kern="100" dirty="0">
              <a:effectLst/>
              <a:ea typeface="Calibri" panose="020F0502020204030204" pitchFamily="34" charset="0"/>
              <a:cs typeface="Times New Roman" panose="02020603050405020304" pitchFamily="18" charset="0"/>
            </a:endParaRPr>
          </a:p>
          <a:p>
            <a:pPr marL="0" marR="0">
              <a:lnSpc>
                <a:spcPct val="115000"/>
              </a:lnSpc>
              <a:spcAft>
                <a:spcPts val="800"/>
              </a:spcAft>
            </a:pPr>
            <a:r>
              <a:rPr lang="sq-AL" sz="2400" kern="100" dirty="0">
                <a:effectLst/>
                <a:ea typeface="Calibri" panose="020F0502020204030204" pitchFamily="34" charset="0"/>
                <a:cs typeface="Times New Roman" panose="02020603050405020304" pitchFamily="18" charset="0"/>
              </a:rPr>
              <a:t>  </a:t>
            </a:r>
            <a:r>
              <a:rPr lang="sq-AL" sz="2400" b="1" kern="100" dirty="0">
                <a:effectLst/>
                <a:ea typeface="Calibri" panose="020F0502020204030204" pitchFamily="34" charset="0"/>
                <a:cs typeface="Times New Roman" panose="02020603050405020304" pitchFamily="18" charset="0"/>
              </a:rPr>
              <a:t>Mbështetje e Menaxhimit të Lartë dhe angazhimi i Palëve të Interesuara</a:t>
            </a:r>
            <a:endParaRPr lang="sq-AL" sz="2400" kern="100" dirty="0">
              <a:effectLst/>
              <a:ea typeface="Calibri" panose="020F0502020204030204" pitchFamily="34" charset="0"/>
              <a:cs typeface="Times New Roman" panose="02020603050405020304" pitchFamily="18" charset="0"/>
            </a:endParaRPr>
          </a:p>
          <a:p>
            <a:pPr marL="0" marR="0">
              <a:lnSpc>
                <a:spcPct val="115000"/>
              </a:lnSpc>
              <a:spcAft>
                <a:spcPts val="800"/>
              </a:spcAft>
            </a:pPr>
            <a:r>
              <a:rPr lang="sq-AL" sz="2400" kern="100" dirty="0">
                <a:effectLst/>
                <a:ea typeface="Calibri" panose="020F0502020204030204" pitchFamily="34" charset="0"/>
                <a:cs typeface="Times New Roman" panose="02020603050405020304" pitchFamily="18" charset="0"/>
              </a:rPr>
              <a:t>  </a:t>
            </a:r>
            <a:r>
              <a:rPr lang="sq-AL" sz="2400" b="1" kern="100" dirty="0">
                <a:effectLst/>
                <a:ea typeface="Calibri" panose="020F0502020204030204" pitchFamily="34" charset="0"/>
                <a:cs typeface="Times New Roman" panose="02020603050405020304" pitchFamily="18" charset="0"/>
              </a:rPr>
              <a:t>Liderizmi Aktiv dhe Vendimtar për </a:t>
            </a:r>
            <a:r>
              <a:rPr lang="sq-AL" sz="2400" b="1" kern="100" dirty="0" err="1">
                <a:effectLst/>
                <a:ea typeface="Calibri" panose="020F0502020204030204" pitchFamily="34" charset="0"/>
                <a:cs typeface="Times New Roman" panose="02020603050405020304" pitchFamily="18" charset="0"/>
              </a:rPr>
              <a:t>Optimizimin</a:t>
            </a:r>
            <a:r>
              <a:rPr lang="sq-AL" sz="2400" b="1" kern="100" dirty="0">
                <a:effectLst/>
                <a:ea typeface="Calibri" panose="020F0502020204030204" pitchFamily="34" charset="0"/>
                <a:cs typeface="Times New Roman" panose="02020603050405020304" pitchFamily="18" charset="0"/>
              </a:rPr>
              <a:t> e Burimeve</a:t>
            </a:r>
            <a:endParaRPr lang="sq-AL" sz="2400" kern="100" dirty="0">
              <a:effectLst/>
              <a:ea typeface="Calibri" panose="020F0502020204030204" pitchFamily="34" charset="0"/>
              <a:cs typeface="Times New Roman" panose="02020603050405020304" pitchFamily="18" charset="0"/>
            </a:endParaRPr>
          </a:p>
          <a:p>
            <a:pPr marL="0" marR="0">
              <a:lnSpc>
                <a:spcPct val="115000"/>
              </a:lnSpc>
              <a:spcAft>
                <a:spcPts val="800"/>
              </a:spcAft>
            </a:pPr>
            <a:r>
              <a:rPr lang="sq-AL" sz="2400" kern="100" dirty="0">
                <a:effectLst/>
                <a:ea typeface="Calibri" panose="020F0502020204030204" pitchFamily="34" charset="0"/>
                <a:cs typeface="Times New Roman" panose="02020603050405020304" pitchFamily="18" charset="0"/>
              </a:rPr>
              <a:t>  </a:t>
            </a:r>
            <a:r>
              <a:rPr lang="sq-AL" sz="2400" b="1" kern="100" dirty="0" err="1">
                <a:effectLst/>
                <a:ea typeface="Calibri" panose="020F0502020204030204" pitchFamily="34" charset="0"/>
                <a:cs typeface="Times New Roman" panose="02020603050405020304" pitchFamily="18" charset="0"/>
              </a:rPr>
              <a:t>Fostërimi</a:t>
            </a:r>
            <a:r>
              <a:rPr lang="sq-AL" sz="2400" b="1" kern="100" dirty="0">
                <a:effectLst/>
                <a:ea typeface="Calibri" panose="020F0502020204030204" pitchFamily="34" charset="0"/>
                <a:cs typeface="Times New Roman" panose="02020603050405020304" pitchFamily="18" charset="0"/>
              </a:rPr>
              <a:t> i një Kulture që Pranon Ndryshimin dhe Rrezikun</a:t>
            </a:r>
            <a:endParaRPr lang="sq-AL" sz="2400" kern="100" dirty="0">
              <a:effectLst/>
              <a:ea typeface="Calibri" panose="020F0502020204030204" pitchFamily="34" charset="0"/>
              <a:cs typeface="Times New Roman" panose="02020603050405020304" pitchFamily="18" charset="0"/>
            </a:endParaRPr>
          </a:p>
          <a:p>
            <a:pPr marL="0" marR="0">
              <a:lnSpc>
                <a:spcPct val="115000"/>
              </a:lnSpc>
              <a:spcAft>
                <a:spcPts val="800"/>
              </a:spcAft>
            </a:pPr>
            <a:r>
              <a:rPr lang="sq-AL" sz="2400" kern="100" dirty="0">
                <a:effectLst/>
                <a:ea typeface="Calibri" panose="020F0502020204030204" pitchFamily="34" charset="0"/>
                <a:cs typeface="Times New Roman" panose="02020603050405020304" pitchFamily="18" charset="0"/>
              </a:rPr>
              <a:t>  </a:t>
            </a:r>
            <a:r>
              <a:rPr lang="sq-AL" sz="2400" b="1" kern="100" dirty="0" err="1">
                <a:effectLst/>
                <a:ea typeface="Calibri" panose="020F0502020204030204" pitchFamily="34" charset="0"/>
                <a:cs typeface="Times New Roman" panose="02020603050405020304" pitchFamily="18" charset="0"/>
              </a:rPr>
              <a:t>Navigimi</a:t>
            </a:r>
            <a:r>
              <a:rPr lang="sq-AL" sz="2400" b="1" kern="100" dirty="0">
                <a:effectLst/>
                <a:ea typeface="Calibri" panose="020F0502020204030204" pitchFamily="34" charset="0"/>
                <a:cs typeface="Times New Roman" panose="02020603050405020304" pitchFamily="18" charset="0"/>
              </a:rPr>
              <a:t> i </a:t>
            </a:r>
            <a:r>
              <a:rPr lang="sq-AL" sz="2400" b="1" kern="100" dirty="0" err="1">
                <a:effectLst/>
                <a:ea typeface="Calibri" panose="020F0502020204030204" pitchFamily="34" charset="0"/>
                <a:cs typeface="Times New Roman" panose="02020603050405020304" pitchFamily="18" charset="0"/>
              </a:rPr>
              <a:t>Komplekshitetit</a:t>
            </a:r>
            <a:r>
              <a:rPr lang="sq-AL" sz="2400" b="1" kern="100" dirty="0">
                <a:effectLst/>
                <a:ea typeface="Calibri" panose="020F0502020204030204" pitchFamily="34" charset="0"/>
                <a:cs typeface="Times New Roman" panose="02020603050405020304" pitchFamily="18" charset="0"/>
              </a:rPr>
              <a:t> për të Mundësuar Rezultate të </a:t>
            </a:r>
            <a:r>
              <a:rPr lang="sq-AL" sz="2400" b="1" kern="100" dirty="0" err="1">
                <a:effectLst/>
                <a:ea typeface="Calibri" panose="020F0502020204030204" pitchFamily="34" charset="0"/>
                <a:cs typeface="Times New Roman" panose="02020603050405020304" pitchFamily="18" charset="0"/>
              </a:rPr>
              <a:t>Sukesshme</a:t>
            </a:r>
            <a:endParaRPr lang="sq-AL" sz="2400" kern="100" dirty="0">
              <a:effectLst/>
              <a:ea typeface="Calibri" panose="020F0502020204030204" pitchFamily="34" charset="0"/>
              <a:cs typeface="Times New Roman" panose="02020603050405020304" pitchFamily="18" charset="0"/>
            </a:endParaRPr>
          </a:p>
          <a:p>
            <a:endParaRPr lang="sq-AL" dirty="0"/>
          </a:p>
        </p:txBody>
      </p:sp>
    </p:spTree>
    <p:extLst>
      <p:ext uri="{BB962C8B-B14F-4D97-AF65-F5344CB8AC3E}">
        <p14:creationId xmlns:p14="http://schemas.microsoft.com/office/powerpoint/2010/main" val="37440602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D41CF-D1DC-662B-691A-0EFE9E127D1D}"/>
              </a:ext>
            </a:extLst>
          </p:cNvPr>
          <p:cNvSpPr>
            <a:spLocks noGrp="1"/>
          </p:cNvSpPr>
          <p:nvPr>
            <p:ph type="title"/>
          </p:nvPr>
        </p:nvSpPr>
        <p:spPr/>
        <p:txBody>
          <a:bodyPr/>
          <a:lstStyle/>
          <a:p>
            <a:r>
              <a:rPr lang="sq-AL" dirty="0"/>
              <a:t>Qëllimi i Parimeve</a:t>
            </a:r>
          </a:p>
        </p:txBody>
      </p:sp>
      <p:sp>
        <p:nvSpPr>
          <p:cNvPr id="3" name="Content Placeholder 2">
            <a:extLst>
              <a:ext uri="{FF2B5EF4-FFF2-40B4-BE49-F238E27FC236}">
                <a16:creationId xmlns:a16="http://schemas.microsoft.com/office/drawing/2014/main" id="{7CDAB044-3CC0-03D5-2F77-F47FA8D69372}"/>
              </a:ext>
            </a:extLst>
          </p:cNvPr>
          <p:cNvSpPr>
            <a:spLocks noGrp="1"/>
          </p:cNvSpPr>
          <p:nvPr>
            <p:ph idx="1"/>
          </p:nvPr>
        </p:nvSpPr>
        <p:spPr/>
        <p:txBody>
          <a:bodyPr/>
          <a:lstStyle/>
          <a:p>
            <a:pPr marL="0" marR="0">
              <a:lnSpc>
                <a:spcPct val="115000"/>
              </a:lnSpc>
              <a:spcAft>
                <a:spcPts val="800"/>
              </a:spcAft>
            </a:pP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Të ofrojnë udhëzime për profesionistët e menaxhimit të portofolit në konceptimin, krijimin, implementimin dhe menaxhimin e vazhdueshëm të portofolit në organizata.</a:t>
            </a:r>
            <a:endParaRPr lang="sq-AL"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Të lidhin planifikimin strategjik me ekzekutimin strategjik, duke rritur </a:t>
            </a:r>
            <a:r>
              <a:rPr lang="sq-AL" kern="100" dirty="0" err="1">
                <a:effectLst/>
                <a:latin typeface="Times New Roman" panose="02020603050405020304" pitchFamily="18" charset="0"/>
                <a:ea typeface="Calibri" panose="020F0502020204030204" pitchFamily="34" charset="0"/>
                <a:cs typeface="Times New Roman" panose="02020603050405020304" pitchFamily="18" charset="0"/>
              </a:rPr>
              <a:t>performancën</a:t>
            </a: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organizative dhe duke përmirësuar përdorimin e burimeve.</a:t>
            </a:r>
            <a:endParaRPr lang="sq-AL"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endParaRPr lang="sq-AL" dirty="0"/>
          </a:p>
        </p:txBody>
      </p:sp>
    </p:spTree>
    <p:extLst>
      <p:ext uri="{BB962C8B-B14F-4D97-AF65-F5344CB8AC3E}">
        <p14:creationId xmlns:p14="http://schemas.microsoft.com/office/powerpoint/2010/main" val="2287130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1A82AE-95E0-4A18-5A35-D63B94439C41}"/>
              </a:ext>
            </a:extLst>
          </p:cNvPr>
          <p:cNvSpPr>
            <a:spLocks noGrp="1"/>
          </p:cNvSpPr>
          <p:nvPr>
            <p:ph idx="1"/>
          </p:nvPr>
        </p:nvSpPr>
        <p:spPr>
          <a:xfrm>
            <a:off x="838200" y="973777"/>
            <a:ext cx="10515600" cy="5203186"/>
          </a:xfrm>
        </p:spPr>
        <p:txBody>
          <a:bodyPr>
            <a:normAutofit fontScale="92500"/>
          </a:bodyPr>
          <a:lstStyle/>
          <a:p>
            <a:r>
              <a:rPr lang="sq-AL" dirty="0"/>
              <a:t>.1 Qëllimi i Standardit për Menaxhimin e Portofolit</a:t>
            </a:r>
            <a:br>
              <a:rPr lang="sq-AL" dirty="0"/>
            </a:br>
            <a:r>
              <a:rPr lang="sq-AL" dirty="0"/>
              <a:t>1.2 Audienca e Standardit për Menaxhimin e Portofolit</a:t>
            </a:r>
            <a:br>
              <a:rPr lang="sq-AL" dirty="0"/>
            </a:br>
            <a:r>
              <a:rPr lang="sq-AL" dirty="0"/>
              <a:t>1.3 Çfarë është një Portofol?</a:t>
            </a:r>
            <a:br>
              <a:rPr lang="sq-AL" dirty="0"/>
            </a:br>
            <a:r>
              <a:rPr lang="sq-AL" dirty="0"/>
              <a:t>1.4 Marrëdhëniet midis Portofolit, Programeve, Projekteve dhe Operacioneve</a:t>
            </a:r>
            <a:br>
              <a:rPr lang="sq-AL" dirty="0"/>
            </a:br>
            <a:r>
              <a:rPr lang="sq-AL" dirty="0"/>
              <a:t>1.5 Çfarë është Menaxhimi i Portofolit?</a:t>
            </a:r>
            <a:br>
              <a:rPr lang="sq-AL" dirty="0"/>
            </a:br>
            <a:r>
              <a:rPr lang="sq-AL" dirty="0"/>
              <a:t>1.6 Marrëdhëniet midis Menaxhimit të Portofolit, Menaxhimit të Programeve dhe Menaxhimit të Projekteve</a:t>
            </a:r>
            <a:br>
              <a:rPr lang="sq-AL" dirty="0"/>
            </a:br>
            <a:r>
              <a:rPr lang="sq-AL" dirty="0"/>
              <a:t>1.7 Parimet e Menaxhimit të Portofolit</a:t>
            </a:r>
            <a:br>
              <a:rPr lang="sq-AL" dirty="0"/>
            </a:br>
            <a:r>
              <a:rPr lang="sq-AL" dirty="0"/>
              <a:t>1.8 Marrëdhëniet midis Menaxhimit të Portofolit, Strategjisë Organizative, Zbatimit të Biznesit Strategjik dhe Menaxhimit të Projekteve Organizative</a:t>
            </a:r>
            <a:br>
              <a:rPr lang="sq-AL" dirty="0"/>
            </a:br>
            <a:r>
              <a:rPr lang="sq-AL" dirty="0"/>
              <a:t>1.9 Komponentët e Portofolit dhe Ndërlidhjet e Tyre</a:t>
            </a:r>
            <a:br>
              <a:rPr lang="sq-AL" dirty="0"/>
            </a:br>
            <a:r>
              <a:rPr lang="sq-AL" dirty="0"/>
              <a:t>1.10 Roli i Menaxherit të Portofolit</a:t>
            </a:r>
            <a:br>
              <a:rPr lang="sq-AL" dirty="0"/>
            </a:br>
            <a:r>
              <a:rPr lang="sq-AL" dirty="0"/>
              <a:t>1.11 Roli i tjerë në Menaxhimin e Portofolit</a:t>
            </a:r>
          </a:p>
        </p:txBody>
      </p:sp>
    </p:spTree>
    <p:extLst>
      <p:ext uri="{BB962C8B-B14F-4D97-AF65-F5344CB8AC3E}">
        <p14:creationId xmlns:p14="http://schemas.microsoft.com/office/powerpoint/2010/main" val="27099761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DC900-47AC-4CDD-EA4F-D591BB3C8B54}"/>
              </a:ext>
            </a:extLst>
          </p:cNvPr>
          <p:cNvSpPr>
            <a:spLocks noGrp="1"/>
          </p:cNvSpPr>
          <p:nvPr>
            <p:ph type="title"/>
          </p:nvPr>
        </p:nvSpPr>
        <p:spPr/>
        <p:txBody>
          <a:bodyPr>
            <a:normAutofit fontScale="90000"/>
          </a:bodyPr>
          <a:lstStyle/>
          <a:p>
            <a:r>
              <a:rPr lang="sq-AL" dirty="0"/>
              <a:t>Marrëdhëniet ndërmjet Menaxhimit të Portofolit, Strategjisë Organizative, Ekzekutimit Strategjik të Biznesit dhe Menaxhimit të Projekteve</a:t>
            </a:r>
          </a:p>
        </p:txBody>
      </p:sp>
      <p:sp>
        <p:nvSpPr>
          <p:cNvPr id="3" name="Content Placeholder 2">
            <a:extLst>
              <a:ext uri="{FF2B5EF4-FFF2-40B4-BE49-F238E27FC236}">
                <a16:creationId xmlns:a16="http://schemas.microsoft.com/office/drawing/2014/main" id="{9F85F756-AB77-5483-C61C-80C3EF01B67B}"/>
              </a:ext>
            </a:extLst>
          </p:cNvPr>
          <p:cNvSpPr>
            <a:spLocks noGrp="1"/>
          </p:cNvSpPr>
          <p:nvPr>
            <p:ph idx="1"/>
          </p:nvPr>
        </p:nvSpPr>
        <p:spPr/>
        <p:txBody>
          <a:bodyPr>
            <a:normAutofit lnSpcReduction="10000"/>
          </a:bodyPr>
          <a:lstStyle/>
          <a:p>
            <a:pPr>
              <a:buFont typeface="Wingdings" panose="05000000000000000000" pitchFamily="2" charset="2"/>
              <a:buChar char="q"/>
            </a:pPr>
            <a:r>
              <a:rPr lang="en-US" b="1" dirty="0"/>
              <a:t>S</a:t>
            </a:r>
            <a:r>
              <a:rPr lang="sq-AL" b="1" dirty="0" err="1"/>
              <a:t>trategjia</a:t>
            </a:r>
            <a:r>
              <a:rPr lang="sq-AL" b="1" dirty="0"/>
              <a:t> Organizative</a:t>
            </a:r>
            <a:r>
              <a:rPr lang="sq-AL" dirty="0"/>
              <a:t>:</a:t>
            </a:r>
            <a:endParaRPr lang="en-US" dirty="0"/>
          </a:p>
          <a:p>
            <a:pPr>
              <a:buFont typeface="Arial" panose="020B0604020202020204" pitchFamily="34" charset="0"/>
              <a:buChar char="•"/>
            </a:pPr>
            <a:r>
              <a:rPr lang="sq-AL" dirty="0"/>
              <a:t>Ndihmon në përcaktimin e objektivave dhe qëllimeve të organizatës, përfshirë aktivitete </a:t>
            </a:r>
            <a:r>
              <a:rPr lang="sq-AL" dirty="0" err="1"/>
              <a:t>operacionale</a:t>
            </a:r>
            <a:r>
              <a:rPr lang="sq-AL" dirty="0"/>
              <a:t> dhe ndryshime të tjera të lidhura.</a:t>
            </a:r>
          </a:p>
          <a:p>
            <a:pPr>
              <a:buFont typeface="Arial" panose="020B0604020202020204" pitchFamily="34" charset="0"/>
              <a:buChar char="•"/>
            </a:pPr>
            <a:r>
              <a:rPr lang="sq-AL" dirty="0"/>
              <a:t>Kërkon </a:t>
            </a:r>
            <a:r>
              <a:rPr lang="sq-AL" b="1" dirty="0"/>
              <a:t>ekzekutim të planifikimeve strategjike</a:t>
            </a:r>
            <a:r>
              <a:rPr lang="sq-AL" dirty="0"/>
              <a:t>, duke përfshirë planet e zhvillimit të biznesit dhe planet operative.</a:t>
            </a:r>
            <a:endParaRPr lang="en-US" dirty="0"/>
          </a:p>
          <a:p>
            <a:pPr>
              <a:buFont typeface="Wingdings" panose="05000000000000000000" pitchFamily="2" charset="2"/>
              <a:buChar char="q"/>
            </a:pPr>
            <a:r>
              <a:rPr lang="en-US" b="1" dirty="0"/>
              <a:t>E</a:t>
            </a:r>
            <a:r>
              <a:rPr lang="sq-AL" b="1" dirty="0" err="1"/>
              <a:t>kzekutimi</a:t>
            </a:r>
            <a:r>
              <a:rPr lang="sq-AL" b="1" dirty="0"/>
              <a:t> Strategjik i Biznesit</a:t>
            </a:r>
            <a:r>
              <a:rPr lang="sq-AL" dirty="0"/>
              <a:t>:</a:t>
            </a:r>
            <a:endParaRPr lang="en-US" dirty="0"/>
          </a:p>
          <a:p>
            <a:pPr>
              <a:buFont typeface="Arial" panose="020B0604020202020204" pitchFamily="34" charset="0"/>
              <a:buChar char="•"/>
            </a:pPr>
            <a:r>
              <a:rPr lang="sq-AL" dirty="0"/>
              <a:t>Kërkon që strategjitë të zbatohet përmes aktiviteteve të ndryshimeve brenda dhe jashtë organizatës.</a:t>
            </a:r>
          </a:p>
          <a:p>
            <a:pPr>
              <a:buFont typeface="Arial" panose="020B0604020202020204" pitchFamily="34" charset="0"/>
              <a:buChar char="•"/>
            </a:pPr>
            <a:r>
              <a:rPr lang="sq-AL" dirty="0"/>
              <a:t>Aktivitetet e ndryshimit, si programet dhe projektet, janë elementë kyç për të arritur vlerën e biznesit.</a:t>
            </a:r>
          </a:p>
          <a:p>
            <a:pPr>
              <a:buFont typeface="Arial" panose="020B0604020202020204" pitchFamily="34" charset="0"/>
              <a:buChar char="•"/>
            </a:pPr>
            <a:endParaRPr lang="sq-AL" dirty="0"/>
          </a:p>
          <a:p>
            <a:endParaRPr lang="sq-AL" dirty="0"/>
          </a:p>
        </p:txBody>
      </p:sp>
    </p:spTree>
    <p:extLst>
      <p:ext uri="{BB962C8B-B14F-4D97-AF65-F5344CB8AC3E}">
        <p14:creationId xmlns:p14="http://schemas.microsoft.com/office/powerpoint/2010/main" val="18875571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C8B5BC-A2E8-BD02-A1A5-B3C952E0EEC6}"/>
              </a:ext>
            </a:extLst>
          </p:cNvPr>
          <p:cNvSpPr>
            <a:spLocks noGrp="1"/>
          </p:cNvSpPr>
          <p:nvPr>
            <p:ph idx="1"/>
          </p:nvPr>
        </p:nvSpPr>
        <p:spPr/>
        <p:txBody>
          <a:bodyPr/>
          <a:lstStyle/>
          <a:p>
            <a:pPr>
              <a:buFont typeface="Arial" panose="020B0604020202020204" pitchFamily="34" charset="0"/>
              <a:buChar char="•"/>
            </a:pPr>
            <a:r>
              <a:rPr lang="sq-AL" b="1" dirty="0"/>
              <a:t>Menaxhimi i Portofolit dhe </a:t>
            </a:r>
            <a:r>
              <a:rPr lang="sq-AL" b="1" dirty="0" err="1"/>
              <a:t>OPM</a:t>
            </a:r>
            <a:r>
              <a:rPr lang="sq-AL" dirty="0" err="1"/>
              <a:t>:</a:t>
            </a:r>
            <a:r>
              <a:rPr lang="sq-AL" b="1" dirty="0" err="1"/>
              <a:t>Menaxhimi</a:t>
            </a:r>
            <a:r>
              <a:rPr lang="sq-AL" b="1" dirty="0"/>
              <a:t> i portofolit</a:t>
            </a:r>
            <a:r>
              <a:rPr lang="sq-AL" dirty="0"/>
              <a:t> është thelbësor për krijimin e vlerës organizative dhe realizimin e objektivave strategjikë.</a:t>
            </a:r>
          </a:p>
          <a:p>
            <a:pPr>
              <a:buFont typeface="Arial" panose="020B0604020202020204" pitchFamily="34" charset="0"/>
              <a:buChar char="•"/>
            </a:pPr>
            <a:r>
              <a:rPr lang="sq-AL" b="1" dirty="0"/>
              <a:t>Menaxhimi i projekteve organizative (OPM)</a:t>
            </a:r>
            <a:r>
              <a:rPr lang="sq-AL" dirty="0"/>
              <a:t> është një kornizë ekzekutimi strategjik që përdor menaxhimin e portofolit, programeve dhe projekteve për të ofruar ekzekutim të qëndrueshëm të </a:t>
            </a:r>
            <a:r>
              <a:rPr lang="sq-AL" dirty="0" err="1"/>
              <a:t>strategjis</a:t>
            </a:r>
            <a:r>
              <a:rPr lang="en-US" dirty="0"/>
              <a:t>e</a:t>
            </a:r>
          </a:p>
          <a:p>
            <a:pPr>
              <a:buFont typeface="Arial" panose="020B0604020202020204" pitchFamily="34" charset="0"/>
              <a:buChar char="•"/>
            </a:pPr>
            <a:endParaRPr lang="sq-AL" dirty="0"/>
          </a:p>
          <a:p>
            <a:endParaRPr lang="sq-AL" dirty="0"/>
          </a:p>
        </p:txBody>
      </p:sp>
    </p:spTree>
    <p:extLst>
      <p:ext uri="{BB962C8B-B14F-4D97-AF65-F5344CB8AC3E}">
        <p14:creationId xmlns:p14="http://schemas.microsoft.com/office/powerpoint/2010/main" val="27704919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25A5F-98CE-9ADB-5F28-94AF8871EB4D}"/>
              </a:ext>
            </a:extLst>
          </p:cNvPr>
          <p:cNvSpPr>
            <a:spLocks noGrp="1"/>
          </p:cNvSpPr>
          <p:nvPr>
            <p:ph type="title"/>
          </p:nvPr>
        </p:nvSpPr>
        <p:spPr/>
        <p:txBody>
          <a:bodyPr>
            <a:normAutofit fontScale="90000"/>
          </a:bodyPr>
          <a:lstStyle/>
          <a:p>
            <a:r>
              <a:rPr lang="sv-SE" b="1" dirty="0"/>
              <a:t>Krijimi i Vlerës dhe Fokusimi i Menaxhimit të Portofolit</a:t>
            </a:r>
            <a:br>
              <a:rPr lang="sv-SE" b="1" dirty="0"/>
            </a:br>
            <a:endParaRPr lang="sq-AL" dirty="0"/>
          </a:p>
        </p:txBody>
      </p:sp>
      <p:sp>
        <p:nvSpPr>
          <p:cNvPr id="3" name="Content Placeholder 2">
            <a:extLst>
              <a:ext uri="{FF2B5EF4-FFF2-40B4-BE49-F238E27FC236}">
                <a16:creationId xmlns:a16="http://schemas.microsoft.com/office/drawing/2014/main" id="{41342782-A278-E539-5B1C-A6BDE974EADF}"/>
              </a:ext>
            </a:extLst>
          </p:cNvPr>
          <p:cNvSpPr>
            <a:spLocks noGrp="1"/>
          </p:cNvSpPr>
          <p:nvPr>
            <p:ph idx="1"/>
          </p:nvPr>
        </p:nvSpPr>
        <p:spPr/>
        <p:txBody>
          <a:bodyPr/>
          <a:lstStyle/>
          <a:p>
            <a:r>
              <a:rPr lang="sq-AL" b="1" dirty="0"/>
              <a:t>Vlera</a:t>
            </a:r>
            <a:r>
              <a:rPr lang="sq-AL" dirty="0"/>
              <a:t> është përqendrimi kryesor i menaxhimit të </a:t>
            </a:r>
            <a:r>
              <a:rPr lang="sq-AL" dirty="0" err="1"/>
              <a:t>portofolit.Përkufizohet</a:t>
            </a:r>
            <a:r>
              <a:rPr lang="sq-AL" dirty="0"/>
              <a:t> si të gjitha përfitimet, vlera dhe dobia e matshme dhe e pamatshme e organizatës, duke përfshirë elemente </a:t>
            </a:r>
            <a:r>
              <a:rPr lang="sq-AL" b="1" dirty="0" err="1"/>
              <a:t>tangibile</a:t>
            </a:r>
            <a:r>
              <a:rPr lang="sq-AL" dirty="0"/>
              <a:t> (si pasuritë financiare) dhe </a:t>
            </a:r>
            <a:r>
              <a:rPr lang="sq-AL" b="1" dirty="0" err="1"/>
              <a:t>intangibile</a:t>
            </a:r>
            <a:r>
              <a:rPr lang="sq-AL" dirty="0"/>
              <a:t> (si reputacioni dhe marka</a:t>
            </a:r>
            <a:r>
              <a:rPr lang="en-US" dirty="0"/>
              <a:t>)</a:t>
            </a:r>
          </a:p>
          <a:p>
            <a:r>
              <a:rPr lang="sq-AL" dirty="0"/>
              <a:t>Vlera mund të realizohet në </a:t>
            </a:r>
            <a:r>
              <a:rPr lang="sq-AL" b="1" dirty="0"/>
              <a:t>afate të shkurtra</a:t>
            </a:r>
            <a:r>
              <a:rPr lang="sq-AL" dirty="0"/>
              <a:t>, </a:t>
            </a:r>
            <a:r>
              <a:rPr lang="sq-AL" b="1" dirty="0"/>
              <a:t>mesme</a:t>
            </a:r>
            <a:r>
              <a:rPr lang="sq-AL" dirty="0"/>
              <a:t> dhe </a:t>
            </a:r>
            <a:r>
              <a:rPr lang="sq-AL" b="1" dirty="0"/>
              <a:t>të gjata</a:t>
            </a:r>
            <a:r>
              <a:rPr lang="en-US" b="1" dirty="0"/>
              <a:t>.</a:t>
            </a:r>
          </a:p>
          <a:p>
            <a:r>
              <a:rPr lang="sq-AL" b="1" dirty="0"/>
              <a:t>Krijimi i Vlerës</a:t>
            </a:r>
            <a:r>
              <a:rPr lang="sq-AL" dirty="0"/>
              <a:t> bëhet përmes menaxhimit efektiv të operacioneve të vazhdueshme dhe realizimit të strategjive të portofolit dhe projekteve</a:t>
            </a:r>
            <a:r>
              <a:rPr lang="en-US" b="1" dirty="0"/>
              <a:t>.</a:t>
            </a:r>
            <a:endParaRPr lang="sq-AL" dirty="0"/>
          </a:p>
          <a:p>
            <a:endParaRPr lang="sq-AL" dirty="0"/>
          </a:p>
        </p:txBody>
      </p:sp>
    </p:spTree>
    <p:extLst>
      <p:ext uri="{BB962C8B-B14F-4D97-AF65-F5344CB8AC3E}">
        <p14:creationId xmlns:p14="http://schemas.microsoft.com/office/powerpoint/2010/main" val="2449440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A9522-E12B-18F5-E26D-0DFFC965094F}"/>
              </a:ext>
            </a:extLst>
          </p:cNvPr>
          <p:cNvSpPr>
            <a:spLocks noGrp="1"/>
          </p:cNvSpPr>
          <p:nvPr>
            <p:ph type="title"/>
          </p:nvPr>
        </p:nvSpPr>
        <p:spPr/>
        <p:txBody>
          <a:bodyPr/>
          <a:lstStyle/>
          <a:p>
            <a:r>
              <a:rPr lang="it-IT" dirty="0"/>
              <a:t>Menaxhimi i Portofolit dhe Strategjia Organizative</a:t>
            </a:r>
            <a:endParaRPr lang="sq-AL" dirty="0"/>
          </a:p>
        </p:txBody>
      </p:sp>
      <p:sp>
        <p:nvSpPr>
          <p:cNvPr id="3" name="Content Placeholder 2">
            <a:extLst>
              <a:ext uri="{FF2B5EF4-FFF2-40B4-BE49-F238E27FC236}">
                <a16:creationId xmlns:a16="http://schemas.microsoft.com/office/drawing/2014/main" id="{0067133E-D9B3-F18D-B004-DC16D717D95C}"/>
              </a:ext>
            </a:extLst>
          </p:cNvPr>
          <p:cNvSpPr>
            <a:spLocks noGrp="1"/>
          </p:cNvSpPr>
          <p:nvPr>
            <p:ph idx="1"/>
          </p:nvPr>
        </p:nvSpPr>
        <p:spPr/>
        <p:txBody>
          <a:bodyPr/>
          <a:lstStyle/>
          <a:p>
            <a:pPr>
              <a:buFont typeface="Arial" panose="020B0604020202020204" pitchFamily="34" charset="0"/>
              <a:buChar char="•"/>
            </a:pPr>
            <a:r>
              <a:rPr lang="sq-AL" b="1" dirty="0"/>
              <a:t>Strategjia </a:t>
            </a:r>
            <a:r>
              <a:rPr lang="sq-AL" b="1" dirty="0" err="1"/>
              <a:t>Organizative</a:t>
            </a:r>
            <a:r>
              <a:rPr lang="sq-AL" dirty="0" err="1"/>
              <a:t>:Përbëhet</a:t>
            </a:r>
            <a:r>
              <a:rPr lang="sq-AL" dirty="0"/>
              <a:t> nga qëllime dhe politika që </a:t>
            </a:r>
            <a:r>
              <a:rPr lang="sq-AL" dirty="0" err="1"/>
              <a:t>udhëhoqen</a:t>
            </a:r>
            <a:r>
              <a:rPr lang="sq-AL" dirty="0"/>
              <a:t> drejtimin dhe fokusin e organizatës.</a:t>
            </a:r>
          </a:p>
          <a:p>
            <a:pPr>
              <a:buFont typeface="Arial" panose="020B0604020202020204" pitchFamily="34" charset="0"/>
              <a:buChar char="•"/>
            </a:pPr>
            <a:r>
              <a:rPr lang="sq-AL" dirty="0"/>
              <a:t>Ajo shërben si një </a:t>
            </a:r>
            <a:r>
              <a:rPr lang="sq-AL" dirty="0" err="1"/>
              <a:t>input</a:t>
            </a:r>
            <a:r>
              <a:rPr lang="sq-AL" dirty="0"/>
              <a:t> kryesor për menaxhimin e portofolit.</a:t>
            </a:r>
          </a:p>
          <a:p>
            <a:pPr>
              <a:buFont typeface="Arial" panose="020B0604020202020204" pitchFamily="34" charset="0"/>
              <a:buChar char="•"/>
            </a:pPr>
            <a:r>
              <a:rPr lang="sq-AL" b="1" dirty="0"/>
              <a:t>Përputhja me </a:t>
            </a:r>
            <a:r>
              <a:rPr lang="sq-AL" b="1" dirty="0" err="1"/>
              <a:t>Strategjinë</a:t>
            </a:r>
            <a:r>
              <a:rPr lang="sq-AL" dirty="0" err="1"/>
              <a:t>:Menaxhimi</a:t>
            </a:r>
            <a:r>
              <a:rPr lang="sq-AL" dirty="0"/>
              <a:t> i portofolit është pjesë integrale e drejtimit strategjik të organizatës, duke lidhur investimet strategjike dhe iniciativat e ndryshimit për të arritur qëllimet strategjike.</a:t>
            </a:r>
          </a:p>
          <a:p>
            <a:pPr>
              <a:buFont typeface="Arial" panose="020B0604020202020204" pitchFamily="34" charset="0"/>
              <a:buChar char="•"/>
            </a:pPr>
            <a:r>
              <a:rPr lang="sq-AL" dirty="0"/>
              <a:t>Menaxhimi i portofolit </a:t>
            </a:r>
            <a:r>
              <a:rPr lang="sq-AL" dirty="0" err="1"/>
              <a:t>balancion</a:t>
            </a:r>
            <a:r>
              <a:rPr lang="sq-AL" dirty="0"/>
              <a:t> përdorimin e burimeve për të maksimizuar vlerën e arritur në ekzekutimin e programeve dhe projekteve.</a:t>
            </a:r>
          </a:p>
          <a:p>
            <a:endParaRPr lang="sq-AL" dirty="0"/>
          </a:p>
        </p:txBody>
      </p:sp>
    </p:spTree>
    <p:extLst>
      <p:ext uri="{BB962C8B-B14F-4D97-AF65-F5344CB8AC3E}">
        <p14:creationId xmlns:p14="http://schemas.microsoft.com/office/powerpoint/2010/main" val="17268193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4BF3A7-A25B-F8D4-D6B0-87E9530579DB}"/>
              </a:ext>
            </a:extLst>
          </p:cNvPr>
          <p:cNvSpPr>
            <a:spLocks noGrp="1"/>
          </p:cNvSpPr>
          <p:nvPr>
            <p:ph idx="1"/>
          </p:nvPr>
        </p:nvSpPr>
        <p:spPr/>
        <p:txBody>
          <a:bodyPr/>
          <a:lstStyle/>
          <a:p>
            <a:pPr>
              <a:buFont typeface="Arial" panose="020B0604020202020204" pitchFamily="34" charset="0"/>
              <a:buChar char="•"/>
            </a:pPr>
            <a:r>
              <a:rPr lang="sq-AL" b="1" dirty="0"/>
              <a:t>Përkthimi i Strategjisë në </a:t>
            </a:r>
            <a:r>
              <a:rPr lang="sq-AL" b="1" dirty="0" err="1"/>
              <a:t>Iniciativa</a:t>
            </a:r>
            <a:r>
              <a:rPr lang="sq-AL" dirty="0" err="1"/>
              <a:t>:Strategjia</a:t>
            </a:r>
            <a:r>
              <a:rPr lang="sq-AL" dirty="0"/>
              <a:t> organizative dhe objektivat përkthehen në një set iniciativash që ndikohen nga faktorë të ndryshëm, si dinamika e tregut, kërkesat e klientëve dhe partnerëve, dhe rregulloret qeveritare.</a:t>
            </a:r>
          </a:p>
          <a:p>
            <a:pPr>
              <a:buFont typeface="Arial" panose="020B0604020202020204" pitchFamily="34" charset="0"/>
              <a:buChar char="•"/>
            </a:pPr>
            <a:r>
              <a:rPr lang="sq-AL" dirty="0"/>
              <a:t>Këto iniciativa krijojnë një portofol të programeve, projekteve dhe aktiviteteve </a:t>
            </a:r>
            <a:r>
              <a:rPr lang="sq-AL" dirty="0" err="1"/>
              <a:t>operacionale</a:t>
            </a:r>
            <a:r>
              <a:rPr lang="sq-AL" dirty="0"/>
              <a:t> për t'u realizuar në periudhën e caktuar.</a:t>
            </a:r>
          </a:p>
          <a:p>
            <a:endParaRPr lang="sq-AL" dirty="0"/>
          </a:p>
        </p:txBody>
      </p:sp>
    </p:spTree>
    <p:extLst>
      <p:ext uri="{BB962C8B-B14F-4D97-AF65-F5344CB8AC3E}">
        <p14:creationId xmlns:p14="http://schemas.microsoft.com/office/powerpoint/2010/main" val="27935861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6CF25-BFF0-9055-0E30-E0938EA94928}"/>
              </a:ext>
            </a:extLst>
          </p:cNvPr>
          <p:cNvSpPr>
            <a:spLocks noGrp="1"/>
          </p:cNvSpPr>
          <p:nvPr>
            <p:ph type="title"/>
          </p:nvPr>
        </p:nvSpPr>
        <p:spPr/>
        <p:txBody>
          <a:bodyPr/>
          <a:lstStyle/>
          <a:p>
            <a:r>
              <a:rPr lang="pt-BR" dirty="0"/>
              <a:t>Korniza e Menaxhimit të Portofolit</a:t>
            </a:r>
            <a:endParaRPr lang="sq-AL" dirty="0"/>
          </a:p>
        </p:txBody>
      </p:sp>
      <p:sp>
        <p:nvSpPr>
          <p:cNvPr id="3" name="Content Placeholder 2">
            <a:extLst>
              <a:ext uri="{FF2B5EF4-FFF2-40B4-BE49-F238E27FC236}">
                <a16:creationId xmlns:a16="http://schemas.microsoft.com/office/drawing/2014/main" id="{26731035-6C2B-2EF3-5464-A567F097986A}"/>
              </a:ext>
            </a:extLst>
          </p:cNvPr>
          <p:cNvSpPr>
            <a:spLocks noGrp="1"/>
          </p:cNvSpPr>
          <p:nvPr>
            <p:ph idx="1"/>
          </p:nvPr>
        </p:nvSpPr>
        <p:spPr/>
        <p:txBody>
          <a:bodyPr>
            <a:normAutofit lnSpcReduction="10000"/>
          </a:bodyPr>
          <a:lstStyle/>
          <a:p>
            <a:pPr>
              <a:buFont typeface="Arial" panose="020B0604020202020204" pitchFamily="34" charset="0"/>
              <a:buChar char="•"/>
            </a:pPr>
            <a:r>
              <a:rPr lang="sq-AL" b="1" dirty="0"/>
              <a:t>Kërkesat për Menaxhimin e </a:t>
            </a:r>
            <a:r>
              <a:rPr lang="sq-AL" b="1" dirty="0" err="1"/>
              <a:t>Portofolit</a:t>
            </a:r>
            <a:r>
              <a:rPr lang="sq-AL" dirty="0" err="1"/>
              <a:t>:Portfolio</a:t>
            </a:r>
            <a:r>
              <a:rPr lang="sq-AL" dirty="0"/>
              <a:t> menaxhimi përforcon </a:t>
            </a:r>
            <a:r>
              <a:rPr lang="sq-AL" dirty="0" err="1"/>
              <a:t>performancën</a:t>
            </a:r>
            <a:r>
              <a:rPr lang="sq-AL" dirty="0"/>
              <a:t> e treguesve të biznesit, si ROI, dhe përmirësimin e vlerës shoqërore, duke siguruar një kornizë gjithëpërfshirëse për ekzekutimin e strategjisë.</a:t>
            </a:r>
          </a:p>
          <a:p>
            <a:pPr>
              <a:buFont typeface="Arial" panose="020B0604020202020204" pitchFamily="34" charset="0"/>
              <a:buChar char="•"/>
            </a:pPr>
            <a:r>
              <a:rPr lang="sq-AL" b="1" dirty="0"/>
              <a:t>Përputhshmëria e vazhdueshme</a:t>
            </a:r>
            <a:r>
              <a:rPr lang="sq-AL" dirty="0"/>
              <a:t> me objektivat strategjikë dhe aftësia për të parashikuar pasojat e mundshme janë thelbësore për vendimmarrjen strategjike të portofoli</a:t>
            </a:r>
            <a:r>
              <a:rPr lang="en-US" dirty="0"/>
              <a:t>t.</a:t>
            </a:r>
          </a:p>
          <a:p>
            <a:r>
              <a:rPr lang="sq-AL" b="1" dirty="0"/>
              <a:t>Realizimi dhe Balancimi i </a:t>
            </a:r>
            <a:r>
              <a:rPr lang="sq-AL" b="1" dirty="0" err="1"/>
              <a:t>Portofolit</a:t>
            </a:r>
            <a:r>
              <a:rPr lang="sq-AL" dirty="0" err="1"/>
              <a:t>:Menaxhimi</a:t>
            </a:r>
            <a:r>
              <a:rPr lang="sq-AL" dirty="0"/>
              <a:t> i portofolit siguron përputhshmëri të vazhdueshme me objektivat strategjikë, duke ndihmuar në përshtatjen e portofolit pas vendimeve të nivelit të lartë që ndodhin për shkak të ndryshimeve në strategji.</a:t>
            </a:r>
          </a:p>
          <a:p>
            <a:pPr>
              <a:buFont typeface="Arial" panose="020B0604020202020204" pitchFamily="34" charset="0"/>
              <a:buChar char="•"/>
            </a:pPr>
            <a:endParaRPr lang="sq-AL" dirty="0"/>
          </a:p>
          <a:p>
            <a:endParaRPr lang="sq-AL" dirty="0"/>
          </a:p>
        </p:txBody>
      </p:sp>
    </p:spTree>
    <p:extLst>
      <p:ext uri="{BB962C8B-B14F-4D97-AF65-F5344CB8AC3E}">
        <p14:creationId xmlns:p14="http://schemas.microsoft.com/office/powerpoint/2010/main" val="11311596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B8A25-38EB-9485-6655-8A4F13E326CB}"/>
              </a:ext>
            </a:extLst>
          </p:cNvPr>
          <p:cNvSpPr>
            <a:spLocks noGrp="1"/>
          </p:cNvSpPr>
          <p:nvPr>
            <p:ph type="title"/>
          </p:nvPr>
        </p:nvSpPr>
        <p:spPr/>
        <p:txBody>
          <a:bodyPr/>
          <a:lstStyle/>
          <a:p>
            <a:r>
              <a:rPr lang="sq-AL" dirty="0"/>
              <a:t>Ekzekutimi Strategjik i Biznesit dhe Menaxhimi i Projekteve Organizative</a:t>
            </a:r>
          </a:p>
        </p:txBody>
      </p:sp>
      <p:sp>
        <p:nvSpPr>
          <p:cNvPr id="3" name="Content Placeholder 2">
            <a:extLst>
              <a:ext uri="{FF2B5EF4-FFF2-40B4-BE49-F238E27FC236}">
                <a16:creationId xmlns:a16="http://schemas.microsoft.com/office/drawing/2014/main" id="{7BA906DA-E20D-C290-1E1C-8B1358EA3DCB}"/>
              </a:ext>
            </a:extLst>
          </p:cNvPr>
          <p:cNvSpPr>
            <a:spLocks noGrp="1"/>
          </p:cNvSpPr>
          <p:nvPr>
            <p:ph idx="1"/>
          </p:nvPr>
        </p:nvSpPr>
        <p:spPr>
          <a:xfrm>
            <a:off x="838200" y="1555668"/>
            <a:ext cx="10515600" cy="5082638"/>
          </a:xfrm>
        </p:spPr>
        <p:txBody>
          <a:bodyPr>
            <a:normAutofit fontScale="92500" lnSpcReduction="20000"/>
          </a:bodyPr>
          <a:lstStyle/>
          <a:p>
            <a:pPr>
              <a:buFont typeface="Wingdings" panose="05000000000000000000" pitchFamily="2" charset="2"/>
              <a:buChar char="q"/>
            </a:pPr>
            <a:r>
              <a:rPr lang="sq-AL" b="1" dirty="0" err="1"/>
              <a:t>Organizational</a:t>
            </a:r>
            <a:r>
              <a:rPr lang="sq-AL" b="1" dirty="0"/>
              <a:t> Project </a:t>
            </a:r>
            <a:r>
              <a:rPr lang="sq-AL" b="1" dirty="0" err="1"/>
              <a:t>Management</a:t>
            </a:r>
            <a:r>
              <a:rPr lang="sq-AL" b="1" dirty="0"/>
              <a:t> (OPM)</a:t>
            </a:r>
            <a:r>
              <a:rPr lang="sq-AL" dirty="0"/>
              <a:t>:</a:t>
            </a:r>
            <a:endParaRPr lang="en-US" dirty="0"/>
          </a:p>
          <a:p>
            <a:pPr>
              <a:buFont typeface="Arial" panose="020B0604020202020204" pitchFamily="34" charset="0"/>
              <a:buChar char="•"/>
            </a:pPr>
            <a:r>
              <a:rPr lang="sq-AL" dirty="0"/>
              <a:t>OPM është një kornizë që integron menaxhimin e portofolit, programeve dhe projekteve me mundësitë organizative për të arritur objektivat strategjikë.</a:t>
            </a:r>
          </a:p>
          <a:p>
            <a:pPr>
              <a:buFont typeface="Arial" panose="020B0604020202020204" pitchFamily="34" charset="0"/>
              <a:buChar char="•"/>
            </a:pPr>
            <a:r>
              <a:rPr lang="sq-AL" dirty="0"/>
              <a:t>Mundëson organizatave të shfrytëzojnë sukseset e realizimit dhe përmirëson kapacitetin organizativ në një mjedis konkurrues dhe në ndryshim të shpejtë.</a:t>
            </a:r>
          </a:p>
          <a:p>
            <a:pPr>
              <a:buFont typeface="Wingdings" panose="05000000000000000000" pitchFamily="2" charset="2"/>
              <a:buChar char="q"/>
            </a:pPr>
            <a:r>
              <a:rPr lang="sq-AL" b="1" dirty="0"/>
              <a:t>Kërcënime dhe Mundësi në Menaxhimin e Portofolit</a:t>
            </a:r>
            <a:r>
              <a:rPr lang="sq-AL" dirty="0"/>
              <a:t>:</a:t>
            </a:r>
            <a:endParaRPr lang="en-US" dirty="0"/>
          </a:p>
          <a:p>
            <a:pPr>
              <a:buFont typeface="Arial" panose="020B0604020202020204" pitchFamily="34" charset="0"/>
              <a:buChar char="•"/>
            </a:pPr>
            <a:r>
              <a:rPr lang="sq-AL" dirty="0"/>
              <a:t>Menaxherët e projekteve dhe programeve ndihmojnë në monitorimin dhe mbikëqyrjen e </a:t>
            </a:r>
            <a:r>
              <a:rPr lang="sq-AL" dirty="0" err="1"/>
              <a:t>performancës</a:t>
            </a:r>
            <a:r>
              <a:rPr lang="sq-AL" dirty="0"/>
              <a:t>, duke siguruar që puna të realizohet siç është planifikuar.</a:t>
            </a:r>
          </a:p>
          <a:p>
            <a:pPr>
              <a:buFont typeface="Arial" panose="020B0604020202020204" pitchFamily="34" charset="0"/>
              <a:buChar char="•"/>
            </a:pPr>
            <a:r>
              <a:rPr lang="sq-AL" dirty="0" err="1"/>
              <a:t>Portofolët</a:t>
            </a:r>
            <a:r>
              <a:rPr lang="sq-AL" dirty="0"/>
              <a:t> përbëhen nga komponentë të ndryshëm dhe janë pjesë e një sistemi të lidhur organizativisht, duke kërkuar menaxhim të vazhdueshëm dhe mbështetje strategjike.</a:t>
            </a:r>
          </a:p>
          <a:p>
            <a:endParaRPr lang="sq-AL" dirty="0"/>
          </a:p>
        </p:txBody>
      </p:sp>
    </p:spTree>
    <p:extLst>
      <p:ext uri="{BB962C8B-B14F-4D97-AF65-F5344CB8AC3E}">
        <p14:creationId xmlns:p14="http://schemas.microsoft.com/office/powerpoint/2010/main" val="14966810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3EF7E-067E-08D8-D7A5-42F1BFBC4D6D}"/>
              </a:ext>
            </a:extLst>
          </p:cNvPr>
          <p:cNvSpPr>
            <a:spLocks noGrp="1"/>
          </p:cNvSpPr>
          <p:nvPr>
            <p:ph type="title"/>
          </p:nvPr>
        </p:nvSpPr>
        <p:spPr/>
        <p:txBody>
          <a:bodyPr/>
          <a:lstStyle/>
          <a:p>
            <a:r>
              <a:rPr lang="sq-AL" b="1" dirty="0"/>
              <a:t>Qasja </a:t>
            </a:r>
            <a:r>
              <a:rPr lang="sq-AL" b="1" dirty="0" err="1"/>
              <a:t>Sistemike</a:t>
            </a:r>
            <a:r>
              <a:rPr lang="sq-AL" b="1" dirty="0"/>
              <a:t> dhe Ekzekutimi i Objektivave</a:t>
            </a:r>
            <a:r>
              <a:rPr lang="sq-AL" dirty="0"/>
              <a:t>:</a:t>
            </a:r>
          </a:p>
        </p:txBody>
      </p:sp>
      <p:sp>
        <p:nvSpPr>
          <p:cNvPr id="3" name="Content Placeholder 2">
            <a:extLst>
              <a:ext uri="{FF2B5EF4-FFF2-40B4-BE49-F238E27FC236}">
                <a16:creationId xmlns:a16="http://schemas.microsoft.com/office/drawing/2014/main" id="{30712311-C663-ED93-EA66-970C52EDBF96}"/>
              </a:ext>
            </a:extLst>
          </p:cNvPr>
          <p:cNvSpPr>
            <a:spLocks noGrp="1"/>
          </p:cNvSpPr>
          <p:nvPr>
            <p:ph idx="1"/>
          </p:nvPr>
        </p:nvSpPr>
        <p:spPr/>
        <p:txBody>
          <a:bodyPr/>
          <a:lstStyle/>
          <a:p>
            <a:r>
              <a:rPr lang="en-US" dirty="0"/>
              <a:t>E</a:t>
            </a:r>
            <a:r>
              <a:rPr lang="sq-AL" dirty="0" err="1"/>
              <a:t>kzekutimi</a:t>
            </a:r>
            <a:r>
              <a:rPr lang="sq-AL" dirty="0"/>
              <a:t> i strategjisë organizative kërkon një plan të balancuar dhe realist që mundëson arritjen e objektivave të organizatës</a:t>
            </a:r>
            <a:r>
              <a:rPr lang="en-US" dirty="0"/>
              <a:t>.</a:t>
            </a:r>
          </a:p>
          <a:p>
            <a:r>
              <a:rPr lang="sq-AL" b="1" dirty="0"/>
              <a:t>Qasja sistematike</a:t>
            </a:r>
            <a:r>
              <a:rPr lang="sq-AL" dirty="0"/>
              <a:t> ndihmon për të kuptuar më mirë qëllimet e iniciativave të ndryshimit dhe mjetet që përdoren për realizimin e tyre.</a:t>
            </a:r>
          </a:p>
        </p:txBody>
      </p:sp>
    </p:spTree>
    <p:extLst>
      <p:ext uri="{BB962C8B-B14F-4D97-AF65-F5344CB8AC3E}">
        <p14:creationId xmlns:p14="http://schemas.microsoft.com/office/powerpoint/2010/main" val="14789693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B8D86-E46E-6BCE-73CC-523325FB8044}"/>
              </a:ext>
            </a:extLst>
          </p:cNvPr>
          <p:cNvSpPr>
            <a:spLocks noGrp="1"/>
          </p:cNvSpPr>
          <p:nvPr>
            <p:ph type="title"/>
          </p:nvPr>
        </p:nvSpPr>
        <p:spPr/>
        <p:txBody>
          <a:bodyPr/>
          <a:lstStyle/>
          <a:p>
            <a:r>
              <a:rPr lang="sq-AL" dirty="0"/>
              <a:t>Menaxhimi i </a:t>
            </a:r>
            <a:r>
              <a:rPr lang="sq-AL" dirty="0" err="1"/>
              <a:t>Performancës</a:t>
            </a:r>
            <a:r>
              <a:rPr lang="sq-AL" dirty="0"/>
              <a:t> dhe Korrigjimi i Planifikimeve Strategjike</a:t>
            </a:r>
          </a:p>
        </p:txBody>
      </p:sp>
      <p:sp>
        <p:nvSpPr>
          <p:cNvPr id="3" name="Content Placeholder 2">
            <a:extLst>
              <a:ext uri="{FF2B5EF4-FFF2-40B4-BE49-F238E27FC236}">
                <a16:creationId xmlns:a16="http://schemas.microsoft.com/office/drawing/2014/main" id="{02B94389-1F70-6B8E-234E-CB134F716929}"/>
              </a:ext>
            </a:extLst>
          </p:cNvPr>
          <p:cNvSpPr>
            <a:spLocks noGrp="1"/>
          </p:cNvSpPr>
          <p:nvPr>
            <p:ph idx="1"/>
          </p:nvPr>
        </p:nvSpPr>
        <p:spPr/>
        <p:txBody>
          <a:bodyPr/>
          <a:lstStyle/>
          <a:p>
            <a:pPr>
              <a:buFont typeface="Arial" panose="020B0604020202020204" pitchFamily="34" charset="0"/>
              <a:buChar char="•"/>
            </a:pPr>
            <a:r>
              <a:rPr lang="sq-AL" b="1" dirty="0"/>
              <a:t>Përfshirja e Menaxhimit të </a:t>
            </a:r>
            <a:r>
              <a:rPr lang="sq-AL" b="1" dirty="0" err="1"/>
              <a:t>Performancës</a:t>
            </a:r>
            <a:r>
              <a:rPr lang="sq-AL" dirty="0"/>
              <a:t>:</a:t>
            </a:r>
          </a:p>
          <a:p>
            <a:pPr marL="742950" lvl="1" indent="-285750">
              <a:buFont typeface="Arial" panose="020B0604020202020204" pitchFamily="34" charset="0"/>
              <a:buChar char="•"/>
            </a:pPr>
            <a:r>
              <a:rPr lang="sq-AL" dirty="0"/>
              <a:t>Përmes menaxhimit të </a:t>
            </a:r>
            <a:r>
              <a:rPr lang="sq-AL" dirty="0" err="1"/>
              <a:t>performancës</a:t>
            </a:r>
            <a:r>
              <a:rPr lang="sq-AL" dirty="0"/>
              <a:t> dhe ciklit të jetës së portofolit, mund të matet ndikimi i planit të menaxhimit të portofolit në realizimin e strategjisë.</a:t>
            </a:r>
          </a:p>
          <a:p>
            <a:pPr>
              <a:buFont typeface="Arial" panose="020B0604020202020204" pitchFamily="34" charset="0"/>
              <a:buChar char="•"/>
            </a:pPr>
            <a:r>
              <a:rPr lang="sq-AL" b="1" dirty="0"/>
              <a:t>Balancimi i Planifikimeve</a:t>
            </a:r>
            <a:r>
              <a:rPr lang="sq-AL" dirty="0"/>
              <a:t>:</a:t>
            </a:r>
          </a:p>
          <a:p>
            <a:pPr marL="742950" lvl="1" indent="-285750">
              <a:buFont typeface="Arial" panose="020B0604020202020204" pitchFamily="34" charset="0"/>
              <a:buChar char="•"/>
            </a:pPr>
            <a:r>
              <a:rPr lang="sq-AL" dirty="0"/>
              <a:t>Qëllimi i fundit është krijimi i një plani të balancuar që do të ndihmojë organizatën të realizojë qëllimet e saj strategjike në përputhje me nevojat dhe prioritetet e ndryshueshme të tregut.</a:t>
            </a:r>
          </a:p>
          <a:p>
            <a:endParaRPr lang="sq-AL" dirty="0"/>
          </a:p>
        </p:txBody>
      </p:sp>
    </p:spTree>
    <p:extLst>
      <p:ext uri="{BB962C8B-B14F-4D97-AF65-F5344CB8AC3E}">
        <p14:creationId xmlns:p14="http://schemas.microsoft.com/office/powerpoint/2010/main" val="29833026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8A4FD36C-060D-7EC2-512E-BD7B94A611EF}"/>
              </a:ext>
            </a:extLst>
          </p:cNvPr>
          <p:cNvSpPr>
            <a:spLocks noGrp="1"/>
          </p:cNvSpPr>
          <p:nvPr>
            <p:ph idx="1"/>
          </p:nvPr>
        </p:nvSpPr>
        <p:spPr/>
        <p:txBody>
          <a:bodyPr/>
          <a:lstStyle/>
          <a:p>
            <a:endParaRPr lang="sq-AL" dirty="0"/>
          </a:p>
        </p:txBody>
      </p:sp>
      <p:pic>
        <p:nvPicPr>
          <p:cNvPr id="9" name="Picture 8">
            <a:extLst>
              <a:ext uri="{FF2B5EF4-FFF2-40B4-BE49-F238E27FC236}">
                <a16:creationId xmlns:a16="http://schemas.microsoft.com/office/drawing/2014/main" id="{0060D359-29FA-FDEA-FD88-19B6F11720E7}"/>
              </a:ext>
            </a:extLst>
          </p:cNvPr>
          <p:cNvPicPr>
            <a:picLocks noChangeAspect="1"/>
          </p:cNvPicPr>
          <p:nvPr/>
        </p:nvPicPr>
        <p:blipFill>
          <a:blip r:embed="rId2"/>
          <a:stretch>
            <a:fillRect/>
          </a:stretch>
        </p:blipFill>
        <p:spPr>
          <a:xfrm>
            <a:off x="1995805" y="61912"/>
            <a:ext cx="7753350" cy="6734175"/>
          </a:xfrm>
          <a:prstGeom prst="rect">
            <a:avLst/>
          </a:prstGeom>
        </p:spPr>
      </p:pic>
    </p:spTree>
    <p:extLst>
      <p:ext uri="{BB962C8B-B14F-4D97-AF65-F5344CB8AC3E}">
        <p14:creationId xmlns:p14="http://schemas.microsoft.com/office/powerpoint/2010/main" val="3789798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546CD-74B3-F5AA-BCAB-E339898CDACF}"/>
              </a:ext>
            </a:extLst>
          </p:cNvPr>
          <p:cNvSpPr>
            <a:spLocks noGrp="1"/>
          </p:cNvSpPr>
          <p:nvPr>
            <p:ph type="title"/>
          </p:nvPr>
        </p:nvSpPr>
        <p:spPr/>
        <p:txBody>
          <a:bodyPr/>
          <a:lstStyle/>
          <a:p>
            <a:r>
              <a:rPr lang="it-IT" dirty="0"/>
              <a:t>QËLLIMI I STANDARDIT PËR MENAXHIMIN E PORTOFOLIOS</a:t>
            </a:r>
            <a:endParaRPr lang="sq-AL" dirty="0"/>
          </a:p>
        </p:txBody>
      </p:sp>
      <p:sp>
        <p:nvSpPr>
          <p:cNvPr id="3" name="Content Placeholder 2">
            <a:extLst>
              <a:ext uri="{FF2B5EF4-FFF2-40B4-BE49-F238E27FC236}">
                <a16:creationId xmlns:a16="http://schemas.microsoft.com/office/drawing/2014/main" id="{F1ECF562-7129-1C84-0B53-AD0612257FFA}"/>
              </a:ext>
            </a:extLst>
          </p:cNvPr>
          <p:cNvSpPr>
            <a:spLocks noGrp="1"/>
          </p:cNvSpPr>
          <p:nvPr>
            <p:ph idx="1"/>
          </p:nvPr>
        </p:nvSpPr>
        <p:spPr/>
        <p:txBody>
          <a:bodyPr/>
          <a:lstStyle/>
          <a:p>
            <a:r>
              <a:rPr lang="en-US" b="1" dirty="0"/>
              <a:t>C</a:t>
            </a:r>
            <a:r>
              <a:rPr lang="sq-AL" b="1" dirty="0"/>
              <a:t>farë është Standardi për Menaxhimin e </a:t>
            </a:r>
            <a:r>
              <a:rPr lang="sq-AL" b="1" dirty="0" err="1"/>
              <a:t>Portofolios</a:t>
            </a:r>
            <a:r>
              <a:rPr lang="sq-AL" b="1" dirty="0"/>
              <a:t>?</a:t>
            </a:r>
          </a:p>
          <a:p>
            <a:r>
              <a:rPr lang="sq-AL" dirty="0"/>
              <a:t>🔹 Një udhëzues që ndihmon organizatat të menaxhojnë </a:t>
            </a:r>
            <a:r>
              <a:rPr lang="sq-AL" b="1" dirty="0"/>
              <a:t>investime komplekse në projekte dhe programe</a:t>
            </a:r>
            <a:r>
              <a:rPr lang="sq-AL" dirty="0"/>
              <a:t>.</a:t>
            </a:r>
            <a:br>
              <a:rPr lang="sq-AL" dirty="0"/>
            </a:br>
            <a:r>
              <a:rPr lang="sq-AL" dirty="0"/>
              <a:t>🔹 Bazohet në </a:t>
            </a:r>
            <a:r>
              <a:rPr lang="sq-AL" b="1" dirty="0"/>
              <a:t>parime të njohura dhe praktika të mira</a:t>
            </a:r>
            <a:r>
              <a:rPr lang="sq-AL" dirty="0"/>
              <a:t> për menaxhimin e </a:t>
            </a:r>
            <a:r>
              <a:rPr lang="sq-AL" dirty="0" err="1"/>
              <a:t>portofolios</a:t>
            </a:r>
            <a:r>
              <a:rPr lang="sq-AL" dirty="0"/>
              <a:t>.</a:t>
            </a:r>
            <a:br>
              <a:rPr lang="sq-AL" dirty="0"/>
            </a:br>
            <a:r>
              <a:rPr lang="sq-AL" dirty="0"/>
              <a:t>🔹 Përdoret nga organizata të ndryshme për të </a:t>
            </a:r>
            <a:r>
              <a:rPr lang="sq-AL" b="1" dirty="0"/>
              <a:t>përmirësuar strategjitë dhe rezultatet</a:t>
            </a:r>
            <a:r>
              <a:rPr lang="sq-AL" dirty="0"/>
              <a:t> e projekteve.</a:t>
            </a:r>
          </a:p>
          <a:p>
            <a:endParaRPr lang="sq-AL" dirty="0"/>
          </a:p>
        </p:txBody>
      </p:sp>
    </p:spTree>
    <p:extLst>
      <p:ext uri="{BB962C8B-B14F-4D97-AF65-F5344CB8AC3E}">
        <p14:creationId xmlns:p14="http://schemas.microsoft.com/office/powerpoint/2010/main" val="39171407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0CE94-EFF1-23CA-D044-1ACDC2A1A081}"/>
              </a:ext>
            </a:extLst>
          </p:cNvPr>
          <p:cNvSpPr>
            <a:spLocks noGrp="1"/>
          </p:cNvSpPr>
          <p:nvPr>
            <p:ph type="title"/>
          </p:nvPr>
        </p:nvSpPr>
        <p:spPr/>
        <p:txBody>
          <a:bodyPr/>
          <a:lstStyle/>
          <a:p>
            <a:r>
              <a:rPr lang="sq-AL" dirty="0"/>
              <a:t>Komponentët e Portofolit dhe Marrëdhëniet e Tyre Ndërmjetësuese</a:t>
            </a:r>
          </a:p>
        </p:txBody>
      </p:sp>
      <p:sp>
        <p:nvSpPr>
          <p:cNvPr id="3" name="Content Placeholder 2">
            <a:extLst>
              <a:ext uri="{FF2B5EF4-FFF2-40B4-BE49-F238E27FC236}">
                <a16:creationId xmlns:a16="http://schemas.microsoft.com/office/drawing/2014/main" id="{8420A920-FE31-551A-F509-BC5AD74C11B2}"/>
              </a:ext>
            </a:extLst>
          </p:cNvPr>
          <p:cNvSpPr>
            <a:spLocks noGrp="1"/>
          </p:cNvSpPr>
          <p:nvPr>
            <p:ph idx="1"/>
          </p:nvPr>
        </p:nvSpPr>
        <p:spPr/>
        <p:txBody>
          <a:bodyPr/>
          <a:lstStyle/>
          <a:p>
            <a:r>
              <a:rPr lang="sq-AL" dirty="0"/>
              <a:t>Një </a:t>
            </a:r>
            <a:r>
              <a:rPr lang="sq-AL" b="1" dirty="0"/>
              <a:t>portofol</a:t>
            </a:r>
            <a:r>
              <a:rPr lang="sq-AL" dirty="0"/>
              <a:t> është një sistem i përbërë nga entitete të ndryshme të njohura si </a:t>
            </a:r>
            <a:r>
              <a:rPr lang="sq-AL" b="1" dirty="0"/>
              <a:t>komponentët e portofolit</a:t>
            </a:r>
            <a:r>
              <a:rPr lang="sq-AL" dirty="0"/>
              <a:t>, si dhe marrëdhëniet ndërmjet këtyre komponentëve. Këta komponentë punojnë së bashku me një qëllim të përbashkët: të arrijnë objektivat strategjikë të organizatës. Sistemi i portofolit menaxhohet si një tërësi e integruar në lidhje me sistemet e tjera të organizatës.</a:t>
            </a:r>
          </a:p>
        </p:txBody>
      </p:sp>
    </p:spTree>
    <p:extLst>
      <p:ext uri="{BB962C8B-B14F-4D97-AF65-F5344CB8AC3E}">
        <p14:creationId xmlns:p14="http://schemas.microsoft.com/office/powerpoint/2010/main" val="5193889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47DEF-071D-8844-7A9E-BBDC8B6D958B}"/>
              </a:ext>
            </a:extLst>
          </p:cNvPr>
          <p:cNvSpPr>
            <a:spLocks noGrp="1"/>
          </p:cNvSpPr>
          <p:nvPr>
            <p:ph type="title"/>
          </p:nvPr>
        </p:nvSpPr>
        <p:spPr/>
        <p:txBody>
          <a:bodyPr/>
          <a:lstStyle/>
          <a:p>
            <a:r>
              <a:rPr lang="sq-AL" dirty="0"/>
              <a:t>Hierarkia dhe Marrëdhëniet</a:t>
            </a:r>
          </a:p>
        </p:txBody>
      </p:sp>
      <p:sp>
        <p:nvSpPr>
          <p:cNvPr id="3" name="Content Placeholder 2">
            <a:extLst>
              <a:ext uri="{FF2B5EF4-FFF2-40B4-BE49-F238E27FC236}">
                <a16:creationId xmlns:a16="http://schemas.microsoft.com/office/drawing/2014/main" id="{FCCCF3CA-C24E-A358-3EF7-1D3BB716E431}"/>
              </a:ext>
            </a:extLst>
          </p:cNvPr>
          <p:cNvSpPr>
            <a:spLocks noGrp="1"/>
          </p:cNvSpPr>
          <p:nvPr>
            <p:ph idx="1"/>
          </p:nvPr>
        </p:nvSpPr>
        <p:spPr/>
        <p:txBody>
          <a:bodyPr>
            <a:normAutofit fontScale="92500"/>
          </a:bodyPr>
          <a:lstStyle/>
          <a:p>
            <a:r>
              <a:rPr lang="en-US" b="1" dirty="0"/>
              <a:t>S</a:t>
            </a:r>
            <a:r>
              <a:rPr lang="sq-AL" b="1" dirty="0" err="1"/>
              <a:t>istemi</a:t>
            </a:r>
            <a:r>
              <a:rPr lang="sq-AL" b="1" dirty="0"/>
              <a:t> i portofolit</a:t>
            </a:r>
            <a:r>
              <a:rPr lang="sq-AL" dirty="0"/>
              <a:t> ka një marrëdhënie </a:t>
            </a:r>
            <a:r>
              <a:rPr lang="sq-AL" b="1" dirty="0"/>
              <a:t>prind-fëmijë</a:t>
            </a:r>
            <a:r>
              <a:rPr lang="sq-AL" dirty="0"/>
              <a:t> me komponentët e tij, ashtu si një program ka një marrëdhënie prind-fëmijë me projektet e tij</a:t>
            </a:r>
            <a:r>
              <a:rPr lang="en-US" dirty="0"/>
              <a:t>.</a:t>
            </a:r>
          </a:p>
          <a:p>
            <a:r>
              <a:rPr lang="sq-AL" dirty="0"/>
              <a:t>Komponentët e portofolit menaxhohen në përputhje me standarde të tilla si </a:t>
            </a:r>
            <a:r>
              <a:rPr lang="sq-AL" b="1" dirty="0"/>
              <a:t>Udhëzuesi i Menaxhimit të Njohurive të Menaxhimit të Projekteve (PMBOK® </a:t>
            </a:r>
            <a:r>
              <a:rPr lang="sq-AL" b="1" dirty="0" err="1"/>
              <a:t>Guide</a:t>
            </a:r>
            <a:r>
              <a:rPr lang="sq-AL" b="1" dirty="0"/>
              <a:t>)</a:t>
            </a:r>
            <a:r>
              <a:rPr lang="sq-AL" dirty="0"/>
              <a:t> dhe </a:t>
            </a:r>
            <a:r>
              <a:rPr lang="sq-AL" b="1" dirty="0"/>
              <a:t>Standardi për Menaxhimin e Programeve</a:t>
            </a:r>
            <a:r>
              <a:rPr lang="en-US" b="1" dirty="0"/>
              <a:t>.</a:t>
            </a:r>
          </a:p>
          <a:p>
            <a:r>
              <a:rPr lang="sq-AL" dirty="0"/>
              <a:t>Portofolat më të mëdha mund të përmbajnë </a:t>
            </a:r>
            <a:r>
              <a:rPr lang="sq-AL" b="1" dirty="0"/>
              <a:t>portofola nënshkrues</a:t>
            </a:r>
            <a:r>
              <a:rPr lang="sq-AL" dirty="0"/>
              <a:t>—grupime të programeve, projekteve ose operacioneve të cilat grupohen për të arritur objektiva strategjikë më të gjerë. Këto portofola nënshkrues mund të ekzistojnë për arsye të ndryshme, si grupimi </a:t>
            </a:r>
            <a:r>
              <a:rPr lang="sq-AL" dirty="0" err="1"/>
              <a:t>menaxherial</a:t>
            </a:r>
            <a:r>
              <a:rPr lang="sq-AL" dirty="0"/>
              <a:t>, fonde të </a:t>
            </a:r>
            <a:r>
              <a:rPr lang="sq-AL" dirty="0" err="1"/>
              <a:t>disponueshme</a:t>
            </a:r>
            <a:r>
              <a:rPr lang="sq-AL" dirty="0"/>
              <a:t>, kërkesat e klientëve, burimet, dhe interesat e palëve të interesuara.</a:t>
            </a:r>
          </a:p>
        </p:txBody>
      </p:sp>
    </p:spTree>
    <p:extLst>
      <p:ext uri="{BB962C8B-B14F-4D97-AF65-F5344CB8AC3E}">
        <p14:creationId xmlns:p14="http://schemas.microsoft.com/office/powerpoint/2010/main" val="7214099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65CC8-77CC-011E-752E-3430263E8BDB}"/>
              </a:ext>
            </a:extLst>
          </p:cNvPr>
          <p:cNvSpPr>
            <a:spLocks noGrp="1"/>
          </p:cNvSpPr>
          <p:nvPr>
            <p:ph type="title"/>
          </p:nvPr>
        </p:nvSpPr>
        <p:spPr/>
        <p:txBody>
          <a:bodyPr/>
          <a:lstStyle/>
          <a:p>
            <a:r>
              <a:rPr lang="sq-AL" dirty="0"/>
              <a:t>Menaxhimi i Programeve</a:t>
            </a:r>
          </a:p>
        </p:txBody>
      </p:sp>
      <p:sp>
        <p:nvSpPr>
          <p:cNvPr id="3" name="Content Placeholder 2">
            <a:extLst>
              <a:ext uri="{FF2B5EF4-FFF2-40B4-BE49-F238E27FC236}">
                <a16:creationId xmlns:a16="http://schemas.microsoft.com/office/drawing/2014/main" id="{2ECAD2AB-B35B-8D08-D1F5-C6116CE1D669}"/>
              </a:ext>
            </a:extLst>
          </p:cNvPr>
          <p:cNvSpPr>
            <a:spLocks noGrp="1"/>
          </p:cNvSpPr>
          <p:nvPr>
            <p:ph idx="1"/>
          </p:nvPr>
        </p:nvSpPr>
        <p:spPr/>
        <p:txBody>
          <a:bodyPr/>
          <a:lstStyle/>
          <a:p>
            <a:r>
              <a:rPr lang="sq-AL" b="1" dirty="0"/>
              <a:t>Menaxhimi i Programeve</a:t>
            </a:r>
            <a:r>
              <a:rPr lang="sq-AL" dirty="0"/>
              <a:t> përfshin përdorimin e njohurive, aftësive, mjeteve dhe teknikave për të përmbushur kërkesat e programit dhe për të arritur përfitime dhe kontroll që nuk mund të arrihen nëse menaxhohen projektet individualisht. Ai </a:t>
            </a:r>
            <a:r>
              <a:rPr lang="sq-AL" dirty="0" err="1"/>
              <a:t>optimizon</a:t>
            </a:r>
            <a:r>
              <a:rPr lang="sq-AL" dirty="0"/>
              <a:t> kostot, afatet dhe burimet përmes menaxhimit të projekteve të lidhura</a:t>
            </a:r>
            <a:r>
              <a:rPr lang="en-US" dirty="0"/>
              <a:t>.</a:t>
            </a:r>
          </a:p>
          <a:p>
            <a:r>
              <a:rPr lang="sq-AL" dirty="0"/>
              <a:t>Komponentët e një programi janë të lidhur përmes një rezultati të përbashkët ose një seti kolektiv përfitimesh. Megjithatë, nëse marrëdhënia është vetëm për burime të përbashkëta (p.sh., klientë, shitës, ose teknologji), atëherë duhet të menaxhohet si një portofol i projekteve të pavarura dhe jo si një program</a:t>
            </a:r>
          </a:p>
        </p:txBody>
      </p:sp>
    </p:spTree>
    <p:extLst>
      <p:ext uri="{BB962C8B-B14F-4D97-AF65-F5344CB8AC3E}">
        <p14:creationId xmlns:p14="http://schemas.microsoft.com/office/powerpoint/2010/main" val="14260163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2C770-A03F-7013-0786-438FA8D68212}"/>
              </a:ext>
            </a:extLst>
          </p:cNvPr>
          <p:cNvSpPr>
            <a:spLocks noGrp="1"/>
          </p:cNvSpPr>
          <p:nvPr>
            <p:ph type="title"/>
          </p:nvPr>
        </p:nvSpPr>
        <p:spPr/>
        <p:txBody>
          <a:bodyPr/>
          <a:lstStyle/>
          <a:p>
            <a:endParaRPr lang="sq-AL"/>
          </a:p>
        </p:txBody>
      </p:sp>
      <p:sp>
        <p:nvSpPr>
          <p:cNvPr id="3" name="Content Placeholder 2">
            <a:extLst>
              <a:ext uri="{FF2B5EF4-FFF2-40B4-BE49-F238E27FC236}">
                <a16:creationId xmlns:a16="http://schemas.microsoft.com/office/drawing/2014/main" id="{4FE4251F-ECFD-2B0D-5BF7-94B63F5AC8DD}"/>
              </a:ext>
            </a:extLst>
          </p:cNvPr>
          <p:cNvSpPr>
            <a:spLocks noGrp="1"/>
          </p:cNvSpPr>
          <p:nvPr>
            <p:ph idx="1"/>
          </p:nvPr>
        </p:nvSpPr>
        <p:spPr/>
        <p:txBody>
          <a:bodyPr/>
          <a:lstStyle/>
          <a:p>
            <a:pPr>
              <a:buFont typeface="Arial" panose="020B0604020202020204" pitchFamily="34" charset="0"/>
              <a:buChar char="•"/>
            </a:pPr>
            <a:r>
              <a:rPr lang="sq-AL" dirty="0"/>
              <a:t>Disa fusha kryesore të fokusit në menaxhimin e programeve </a:t>
            </a:r>
            <a:r>
              <a:rPr lang="sq-AL" dirty="0" err="1"/>
              <a:t>përfshijnë:</a:t>
            </a:r>
            <a:r>
              <a:rPr lang="sq-AL" b="1" dirty="0" err="1"/>
              <a:t>Përshtatja</a:t>
            </a:r>
            <a:r>
              <a:rPr lang="sq-AL" b="1" dirty="0"/>
              <a:t> e Strategjisë së Programit</a:t>
            </a:r>
            <a:endParaRPr lang="sq-AL" dirty="0"/>
          </a:p>
          <a:p>
            <a:pPr>
              <a:buFont typeface="Arial" panose="020B0604020202020204" pitchFamily="34" charset="0"/>
              <a:buChar char="•"/>
            </a:pPr>
            <a:r>
              <a:rPr lang="sq-AL" b="1" dirty="0"/>
              <a:t>Menaxhimi i Përfitimeve të Programit</a:t>
            </a:r>
            <a:endParaRPr lang="sq-AL" dirty="0"/>
          </a:p>
          <a:p>
            <a:pPr>
              <a:buFont typeface="Arial" panose="020B0604020202020204" pitchFamily="34" charset="0"/>
              <a:buChar char="•"/>
            </a:pPr>
            <a:r>
              <a:rPr lang="sq-AL" b="1" dirty="0"/>
              <a:t>Angazhimi i Palëve të Interesuara të Programit</a:t>
            </a:r>
            <a:endParaRPr lang="sq-AL" dirty="0"/>
          </a:p>
          <a:p>
            <a:pPr>
              <a:buFont typeface="Arial" panose="020B0604020202020204" pitchFamily="34" charset="0"/>
              <a:buChar char="•"/>
            </a:pPr>
            <a:r>
              <a:rPr lang="sq-AL" b="1" dirty="0"/>
              <a:t>Administrata e Programit</a:t>
            </a:r>
            <a:endParaRPr lang="sq-AL" dirty="0"/>
          </a:p>
          <a:p>
            <a:pPr>
              <a:buFont typeface="Arial" panose="020B0604020202020204" pitchFamily="34" charset="0"/>
              <a:buChar char="•"/>
            </a:pPr>
            <a:r>
              <a:rPr lang="sq-AL" b="1" dirty="0"/>
              <a:t>Menaxhimi i Ciklit të Jetës së Programit</a:t>
            </a:r>
            <a:endParaRPr lang="sq-AL" dirty="0"/>
          </a:p>
          <a:p>
            <a:r>
              <a:rPr lang="sq-AL" dirty="0"/>
              <a:t>Këto fusha ndihmojnë në menaxhimin e ndërvarësive dhe sigurojnë që programi të arrijë përfitimet strategjike të tij.</a:t>
            </a:r>
          </a:p>
        </p:txBody>
      </p:sp>
    </p:spTree>
    <p:extLst>
      <p:ext uri="{BB962C8B-B14F-4D97-AF65-F5344CB8AC3E}">
        <p14:creationId xmlns:p14="http://schemas.microsoft.com/office/powerpoint/2010/main" val="40275407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FF60D-9BA7-F199-8795-FD49FF2CFCE2}"/>
              </a:ext>
            </a:extLst>
          </p:cNvPr>
          <p:cNvSpPr>
            <a:spLocks noGrp="1"/>
          </p:cNvSpPr>
          <p:nvPr>
            <p:ph type="title"/>
          </p:nvPr>
        </p:nvSpPr>
        <p:spPr/>
        <p:txBody>
          <a:bodyPr/>
          <a:lstStyle/>
          <a:p>
            <a:r>
              <a:rPr lang="sq-AL" dirty="0"/>
              <a:t>Menaxhimi i Projekteve</a:t>
            </a:r>
          </a:p>
        </p:txBody>
      </p:sp>
      <p:sp>
        <p:nvSpPr>
          <p:cNvPr id="3" name="Content Placeholder 2">
            <a:extLst>
              <a:ext uri="{FF2B5EF4-FFF2-40B4-BE49-F238E27FC236}">
                <a16:creationId xmlns:a16="http://schemas.microsoft.com/office/drawing/2014/main" id="{29570A17-6B65-AA48-44DB-E56CDFABCA61}"/>
              </a:ext>
            </a:extLst>
          </p:cNvPr>
          <p:cNvSpPr>
            <a:spLocks noGrp="1"/>
          </p:cNvSpPr>
          <p:nvPr>
            <p:ph idx="1"/>
          </p:nvPr>
        </p:nvSpPr>
        <p:spPr/>
        <p:txBody>
          <a:bodyPr>
            <a:normAutofit lnSpcReduction="10000"/>
          </a:bodyPr>
          <a:lstStyle/>
          <a:p>
            <a:r>
              <a:rPr lang="sq-AL" b="1" dirty="0"/>
              <a:t>Menaxhimi i Projekteve</a:t>
            </a:r>
            <a:r>
              <a:rPr lang="sq-AL" dirty="0"/>
              <a:t> është përdorimi i njohurive, aftësive, mjeteve dhe teknikave për të përmbushur kërkesat e projektit dhe për të ofruar </a:t>
            </a:r>
            <a:r>
              <a:rPr lang="sq-AL" dirty="0" err="1"/>
              <a:t>deliverables</a:t>
            </a:r>
            <a:r>
              <a:rPr lang="sq-AL" dirty="0"/>
              <a:t> (rezultate). Kjo kërkon balancimin e ndryshmeve kufizimeve të projektit si </a:t>
            </a:r>
            <a:r>
              <a:rPr lang="sq-AL" b="1" dirty="0"/>
              <a:t>shtrirja, cilësia, afati, buxheti, burimet, dhe rreziqet</a:t>
            </a:r>
            <a:r>
              <a:rPr lang="en-US" b="1" dirty="0"/>
              <a:t>.</a:t>
            </a:r>
          </a:p>
          <a:p>
            <a:r>
              <a:rPr lang="sv-SE" dirty="0"/>
              <a:t>Menaxhimi i projektit përfshin aktivitete të tilla si:</a:t>
            </a:r>
          </a:p>
          <a:p>
            <a:pPr marL="0" marR="0">
              <a:lnSpc>
                <a:spcPct val="115000"/>
              </a:lnSpc>
              <a:spcAft>
                <a:spcPts val="800"/>
              </a:spcAft>
            </a:pPr>
            <a:r>
              <a:rPr lang="sq-AL" sz="2400" kern="100" dirty="0">
                <a:effectLst/>
                <a:latin typeface="Times New Roman" panose="02020603050405020304" pitchFamily="18" charset="0"/>
                <a:ea typeface="Calibri" panose="020F0502020204030204" pitchFamily="34" charset="0"/>
                <a:cs typeface="Times New Roman" panose="02020603050405020304" pitchFamily="18" charset="0"/>
              </a:rPr>
              <a:t>Identifikimin, analizimin dhe dokumentimin e kërkesave të projektit.</a:t>
            </a:r>
            <a:endParaRPr lang="sq-AL"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sq-AL" sz="2400" kern="100" dirty="0">
                <a:effectLst/>
                <a:latin typeface="Times New Roman" panose="02020603050405020304" pitchFamily="18" charset="0"/>
                <a:ea typeface="Calibri" panose="020F0502020204030204" pitchFamily="34" charset="0"/>
                <a:cs typeface="Times New Roman" panose="02020603050405020304" pitchFamily="18" charset="0"/>
              </a:rPr>
              <a:t>  Menaxhimin e </a:t>
            </a:r>
            <a:r>
              <a:rPr lang="sq-AL" sz="2400" kern="100" dirty="0" err="1">
                <a:effectLst/>
                <a:latin typeface="Times New Roman" panose="02020603050405020304" pitchFamily="18" charset="0"/>
                <a:ea typeface="Calibri" panose="020F0502020204030204" pitchFamily="34" charset="0"/>
                <a:cs typeface="Times New Roman" panose="02020603050405020304" pitchFamily="18" charset="0"/>
              </a:rPr>
              <a:t>pritshmërive</a:t>
            </a:r>
            <a:r>
              <a:rPr lang="sq-AL" sz="2400" kern="100" dirty="0">
                <a:effectLst/>
                <a:latin typeface="Times New Roman" panose="02020603050405020304" pitchFamily="18" charset="0"/>
                <a:ea typeface="Calibri" panose="020F0502020204030204" pitchFamily="34" charset="0"/>
                <a:cs typeface="Times New Roman" panose="02020603050405020304" pitchFamily="18" charset="0"/>
              </a:rPr>
              <a:t> dhe komunikimit me palët e interesuara.</a:t>
            </a:r>
            <a:endParaRPr lang="sq-AL"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sq-AL" sz="2400" kern="100" dirty="0">
                <a:effectLst/>
                <a:latin typeface="Times New Roman" panose="02020603050405020304" pitchFamily="18" charset="0"/>
                <a:ea typeface="Calibri" panose="020F0502020204030204" pitchFamily="34" charset="0"/>
                <a:cs typeface="Times New Roman" panose="02020603050405020304" pitchFamily="18" charset="0"/>
              </a:rPr>
              <a:t>  Balancimin e kufizimeve konkurruese, si </a:t>
            </a:r>
            <a:r>
              <a:rPr lang="sq-AL" sz="2400" b="1" kern="100" dirty="0">
                <a:effectLst/>
                <a:latin typeface="Times New Roman" panose="02020603050405020304" pitchFamily="18" charset="0"/>
                <a:ea typeface="Calibri" panose="020F0502020204030204" pitchFamily="34" charset="0"/>
                <a:cs typeface="Times New Roman" panose="02020603050405020304" pitchFamily="18" charset="0"/>
              </a:rPr>
              <a:t>shtrirja, afatet dhe burimet</a:t>
            </a:r>
            <a:endParaRPr lang="sq-AL"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sq-AL" dirty="0"/>
          </a:p>
        </p:txBody>
      </p:sp>
    </p:spTree>
    <p:extLst>
      <p:ext uri="{BB962C8B-B14F-4D97-AF65-F5344CB8AC3E}">
        <p14:creationId xmlns:p14="http://schemas.microsoft.com/office/powerpoint/2010/main" val="18556921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0D4324-016C-0ED4-3218-64062ADAA61C}"/>
              </a:ext>
            </a:extLst>
          </p:cNvPr>
          <p:cNvSpPr>
            <a:spLocks noGrp="1"/>
          </p:cNvSpPr>
          <p:nvPr>
            <p:ph idx="1"/>
          </p:nvPr>
        </p:nvSpPr>
        <p:spPr/>
        <p:txBody>
          <a:bodyPr/>
          <a:lstStyle/>
          <a:p>
            <a:r>
              <a:rPr lang="sq-AL" dirty="0"/>
              <a:t>Plani i projektit është </a:t>
            </a:r>
            <a:r>
              <a:rPr lang="sq-AL" b="1" dirty="0" err="1"/>
              <a:t>iterativ</a:t>
            </a:r>
            <a:r>
              <a:rPr lang="sq-AL" dirty="0"/>
              <a:t> dhe zhvillohet gjatë gjithë ciklit të jetës së projektit, duke i lejuar ekipit të projektit të adaptohet ndaj informacionit dhe rreziqeve të reja që dalin gjatë ekzekutimit të projektit.</a:t>
            </a:r>
          </a:p>
        </p:txBody>
      </p:sp>
    </p:spTree>
    <p:extLst>
      <p:ext uri="{BB962C8B-B14F-4D97-AF65-F5344CB8AC3E}">
        <p14:creationId xmlns:p14="http://schemas.microsoft.com/office/powerpoint/2010/main" val="7567521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B243E-579B-B0BD-3358-1A5FF06E6B76}"/>
              </a:ext>
            </a:extLst>
          </p:cNvPr>
          <p:cNvSpPr>
            <a:spLocks noGrp="1"/>
          </p:cNvSpPr>
          <p:nvPr>
            <p:ph type="title"/>
          </p:nvPr>
        </p:nvSpPr>
        <p:spPr/>
        <p:txBody>
          <a:bodyPr/>
          <a:lstStyle/>
          <a:p>
            <a:r>
              <a:rPr lang="sq-AL" dirty="0"/>
              <a:t>Menaxhimi i Operacioneve</a:t>
            </a:r>
          </a:p>
        </p:txBody>
      </p:sp>
      <p:sp>
        <p:nvSpPr>
          <p:cNvPr id="3" name="Content Placeholder 2">
            <a:extLst>
              <a:ext uri="{FF2B5EF4-FFF2-40B4-BE49-F238E27FC236}">
                <a16:creationId xmlns:a16="http://schemas.microsoft.com/office/drawing/2014/main" id="{55CA39BA-E1B3-CDD2-41C3-B639F128E143}"/>
              </a:ext>
            </a:extLst>
          </p:cNvPr>
          <p:cNvSpPr>
            <a:spLocks noGrp="1"/>
          </p:cNvSpPr>
          <p:nvPr>
            <p:ph idx="1"/>
          </p:nvPr>
        </p:nvSpPr>
        <p:spPr/>
        <p:txBody>
          <a:bodyPr/>
          <a:lstStyle/>
          <a:p>
            <a:r>
              <a:rPr lang="sq-AL" b="1" dirty="0"/>
              <a:t>Menaxhimi i Operacioneve</a:t>
            </a:r>
            <a:r>
              <a:rPr lang="sq-AL" dirty="0"/>
              <a:t> përqendrohet në aktivitetet ditore të organizatës, të cilat zakonisht janë të përsëritura dhe ciklike. Këto quhen aktivitete </a:t>
            </a:r>
            <a:r>
              <a:rPr lang="sq-AL" b="1" dirty="0"/>
              <a:t>siç është puna e zakonshme (BAU)</a:t>
            </a:r>
            <a:r>
              <a:rPr lang="en-US" b="1" dirty="0"/>
              <a:t>.</a:t>
            </a:r>
          </a:p>
          <a:p>
            <a:r>
              <a:rPr lang="sq-AL" dirty="0"/>
              <a:t>Menaxhimi i operacioneve përfshin planifikimin, koordinimin, burimet dhe kontrollin e këtyre aktiviteteve të vazhdueshme. Kur ndryshime të jashtme ose mundësi për përmirësim dalin, burimet redaktohen në programe dhe projekte për të </a:t>
            </a:r>
            <a:r>
              <a:rPr lang="sq-AL" dirty="0" err="1"/>
              <a:t>implementuar</a:t>
            </a:r>
            <a:r>
              <a:rPr lang="sq-AL" dirty="0"/>
              <a:t> ndryshimet</a:t>
            </a:r>
            <a:r>
              <a:rPr lang="en-US" b="1" dirty="0"/>
              <a:t>.</a:t>
            </a:r>
          </a:p>
          <a:p>
            <a:r>
              <a:rPr lang="sq-AL" dirty="0"/>
              <a:t>Integrimi i ndryshimeve operative me nismat strategjike (programet dhe projektet) lejon përdorimin optimal të burimeve dhe përshtatjen me objektivat strategjikë.</a:t>
            </a:r>
          </a:p>
        </p:txBody>
      </p:sp>
    </p:spTree>
    <p:extLst>
      <p:ext uri="{BB962C8B-B14F-4D97-AF65-F5344CB8AC3E}">
        <p14:creationId xmlns:p14="http://schemas.microsoft.com/office/powerpoint/2010/main" val="18928937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F47EF-A751-B336-C3A5-89EA8B2995F3}"/>
              </a:ext>
            </a:extLst>
          </p:cNvPr>
          <p:cNvSpPr>
            <a:spLocks noGrp="1"/>
          </p:cNvSpPr>
          <p:nvPr>
            <p:ph type="title"/>
          </p:nvPr>
        </p:nvSpPr>
        <p:spPr/>
        <p:txBody>
          <a:bodyPr/>
          <a:lstStyle/>
          <a:p>
            <a:r>
              <a:rPr lang="sq-AL" dirty="0"/>
              <a:t>Roli i Menaxherit të Portofolit</a:t>
            </a:r>
          </a:p>
        </p:txBody>
      </p:sp>
      <p:sp>
        <p:nvSpPr>
          <p:cNvPr id="3" name="Content Placeholder 2">
            <a:extLst>
              <a:ext uri="{FF2B5EF4-FFF2-40B4-BE49-F238E27FC236}">
                <a16:creationId xmlns:a16="http://schemas.microsoft.com/office/drawing/2014/main" id="{CE0AFE5A-9A75-D8C1-8EA6-BB8C75D45556}"/>
              </a:ext>
            </a:extLst>
          </p:cNvPr>
          <p:cNvSpPr>
            <a:spLocks noGrp="1"/>
          </p:cNvSpPr>
          <p:nvPr>
            <p:ph idx="1"/>
          </p:nvPr>
        </p:nvSpPr>
        <p:spPr/>
        <p:txBody>
          <a:bodyPr/>
          <a:lstStyle/>
          <a:p>
            <a:r>
              <a:rPr lang="sq-AL" dirty="0"/>
              <a:t>Menaxherët e portofolit janë përgjegjës për krijimin dhe zbatimin e proceseve të menaxhimit të portofolit. Ndërsa menaxherët e programeve dhe projekteve fokusohen në "bërjen e punës siç duhet", roli kryesor i menaxherit të portofolit është të sigurojë që organizata "po bën punën e duhur"—përputhja e nismave me strategjinë organizative.</a:t>
            </a:r>
            <a:endParaRPr lang="en-US" dirty="0"/>
          </a:p>
          <a:p>
            <a:r>
              <a:rPr lang="sq-AL" dirty="0"/>
              <a:t>Menaxherët e portofolit kanë disa role të rëndësishme</a:t>
            </a:r>
            <a:r>
              <a:rPr lang="en-US" dirty="0"/>
              <a:t>.</a:t>
            </a:r>
          </a:p>
          <a:p>
            <a:endParaRPr lang="sq-AL" dirty="0"/>
          </a:p>
        </p:txBody>
      </p:sp>
    </p:spTree>
    <p:extLst>
      <p:ext uri="{BB962C8B-B14F-4D97-AF65-F5344CB8AC3E}">
        <p14:creationId xmlns:p14="http://schemas.microsoft.com/office/powerpoint/2010/main" val="41950875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F150D-E044-04FE-A866-41D0FA1364D4}"/>
              </a:ext>
            </a:extLst>
          </p:cNvPr>
          <p:cNvSpPr>
            <a:spLocks noGrp="1"/>
          </p:cNvSpPr>
          <p:nvPr>
            <p:ph type="title"/>
          </p:nvPr>
        </p:nvSpPr>
        <p:spPr/>
        <p:txBody>
          <a:bodyPr/>
          <a:lstStyle/>
          <a:p>
            <a:endParaRPr lang="sq-AL"/>
          </a:p>
        </p:txBody>
      </p:sp>
      <p:sp>
        <p:nvSpPr>
          <p:cNvPr id="3" name="Content Placeholder 2">
            <a:extLst>
              <a:ext uri="{FF2B5EF4-FFF2-40B4-BE49-F238E27FC236}">
                <a16:creationId xmlns:a16="http://schemas.microsoft.com/office/drawing/2014/main" id="{D275E736-5CAE-5DF3-A735-735055B6CBFC}"/>
              </a:ext>
            </a:extLst>
          </p:cNvPr>
          <p:cNvSpPr>
            <a:spLocks noGrp="1"/>
          </p:cNvSpPr>
          <p:nvPr>
            <p:ph idx="1"/>
          </p:nvPr>
        </p:nvSpPr>
        <p:spPr/>
        <p:txBody>
          <a:bodyPr/>
          <a:lstStyle/>
          <a:p>
            <a:r>
              <a:rPr lang="sq-AL" b="1" dirty="0"/>
              <a:t>Arkitekt</a:t>
            </a:r>
            <a:r>
              <a:rPr lang="sq-AL" dirty="0"/>
              <a:t> - </a:t>
            </a:r>
            <a:r>
              <a:rPr lang="sq-AL" dirty="0" err="1"/>
              <a:t>Dizajnimi</a:t>
            </a:r>
            <a:r>
              <a:rPr lang="sq-AL" dirty="0"/>
              <a:t> i proceseve të përshtatshme dhe vlerësimi i planeve të menaxhimit të portofolit</a:t>
            </a:r>
            <a:endParaRPr lang="en-US" dirty="0"/>
          </a:p>
          <a:p>
            <a:r>
              <a:rPr lang="sq-AL" b="1" dirty="0"/>
              <a:t>Lehtësues</a:t>
            </a:r>
            <a:r>
              <a:rPr lang="sq-AL" dirty="0"/>
              <a:t> - Përshtatja e proceseve të menaxhimit të portofolit dhe riorientimi i komponentëve për të siguruar një përputhje me ndryshimet strategjike</a:t>
            </a:r>
            <a:r>
              <a:rPr lang="en-US" dirty="0"/>
              <a:t>.</a:t>
            </a:r>
          </a:p>
          <a:p>
            <a:r>
              <a:rPr lang="sq-AL" b="1" dirty="0"/>
              <a:t>Lehtësues në Ekzekutim</a:t>
            </a:r>
            <a:r>
              <a:rPr lang="sq-AL" dirty="0"/>
              <a:t> - Menaxhimi i operacioneve ditore dhe sigurimi që proceset e menaxhimit të portofolit realizohen në mënyrë të efektshme</a:t>
            </a:r>
          </a:p>
        </p:txBody>
      </p:sp>
    </p:spTree>
    <p:extLst>
      <p:ext uri="{BB962C8B-B14F-4D97-AF65-F5344CB8AC3E}">
        <p14:creationId xmlns:p14="http://schemas.microsoft.com/office/powerpoint/2010/main" val="204104424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CE16FC-E0B2-4668-B610-168CEC1ACCDA}"/>
              </a:ext>
            </a:extLst>
          </p:cNvPr>
          <p:cNvSpPr>
            <a:spLocks noGrp="1"/>
          </p:cNvSpPr>
          <p:nvPr>
            <p:ph idx="1"/>
          </p:nvPr>
        </p:nvSpPr>
        <p:spPr>
          <a:xfrm>
            <a:off x="838200" y="356260"/>
            <a:ext cx="10515600" cy="6136615"/>
          </a:xfrm>
        </p:spPr>
        <p:txBody>
          <a:bodyPr>
            <a:normAutofit fontScale="92500" lnSpcReduction="20000"/>
          </a:bodyPr>
          <a:lstStyle/>
          <a:p>
            <a:r>
              <a:rPr lang="sq-AL" dirty="0"/>
              <a:t>Përgjegjësitë kyçe të menaxherit të portofolit përfshijnë</a:t>
            </a:r>
            <a:r>
              <a:rPr lang="en-US" dirty="0"/>
              <a:t>.</a:t>
            </a:r>
          </a:p>
          <a:p>
            <a:pPr marL="0" marR="0">
              <a:lnSpc>
                <a:spcPct val="115000"/>
              </a:lnSpc>
              <a:spcAft>
                <a:spcPts val="800"/>
              </a:spcAft>
            </a:pPr>
            <a:r>
              <a:rPr lang="sq-AL" dirty="0"/>
              <a:t>Sigurimin e komunikimit dhe koordinimit ndërmjet komponentëve të portofolit.</a:t>
            </a:r>
          </a:p>
          <a:p>
            <a:pPr marL="0" marR="0">
              <a:lnSpc>
                <a:spcPct val="115000"/>
              </a:lnSpc>
              <a:spcAft>
                <a:spcPts val="800"/>
              </a:spcAft>
            </a:pPr>
            <a:r>
              <a:rPr lang="sq-AL" dirty="0"/>
              <a:t>  Përshtatjen e komponentëve të portofolit me objektivat strategjikë.</a:t>
            </a:r>
          </a:p>
          <a:p>
            <a:pPr marL="0" marR="0">
              <a:lnSpc>
                <a:spcPct val="115000"/>
              </a:lnSpc>
              <a:spcAft>
                <a:spcPts val="800"/>
              </a:spcAft>
            </a:pPr>
            <a:r>
              <a:rPr lang="sq-AL" dirty="0"/>
              <a:t>  Monitorimin e </a:t>
            </a:r>
            <a:r>
              <a:rPr lang="sq-AL" dirty="0" err="1"/>
              <a:t>performancës</a:t>
            </a:r>
            <a:r>
              <a:rPr lang="sq-AL" dirty="0"/>
              <a:t> së portofolit dhe rekomandimin e ndryshimeve për të siguruar përshtatjen me strategjinë.</a:t>
            </a:r>
          </a:p>
          <a:p>
            <a:pPr marL="0" marR="0">
              <a:lnSpc>
                <a:spcPct val="115000"/>
              </a:lnSpc>
              <a:spcAft>
                <a:spcPts val="800"/>
              </a:spcAft>
            </a:pPr>
            <a:r>
              <a:rPr lang="sq-AL" dirty="0"/>
              <a:t>  Balancimin e portofolit (p.sh., balancimi i qëllimeve afatshkurtra dhe afatgjata ose riskut dhe kthimit).</a:t>
            </a:r>
          </a:p>
          <a:p>
            <a:pPr marL="0" marR="0">
              <a:lnSpc>
                <a:spcPct val="115000"/>
              </a:lnSpc>
              <a:spcAft>
                <a:spcPts val="800"/>
              </a:spcAft>
            </a:pPr>
            <a:r>
              <a:rPr lang="sq-AL" dirty="0"/>
              <a:t>  Angazhimin me palët e interesuara dhe sigurimi i shpërndarjes së burimeve optimale.</a:t>
            </a:r>
          </a:p>
          <a:p>
            <a:pPr marL="0" marR="0">
              <a:lnSpc>
                <a:spcPct val="115000"/>
              </a:lnSpc>
              <a:spcAft>
                <a:spcPts val="800"/>
              </a:spcAft>
            </a:pPr>
            <a:r>
              <a:rPr lang="sq-AL" dirty="0"/>
              <a:t>  Raportimi i përparimit te menaxhimi i lartë dhe sigurimi që afatet dhe objektivat të arrihen.</a:t>
            </a:r>
          </a:p>
          <a:p>
            <a:endParaRPr lang="en-US" dirty="0"/>
          </a:p>
          <a:p>
            <a:endParaRPr lang="sq-AL" dirty="0"/>
          </a:p>
        </p:txBody>
      </p:sp>
    </p:spTree>
    <p:extLst>
      <p:ext uri="{BB962C8B-B14F-4D97-AF65-F5344CB8AC3E}">
        <p14:creationId xmlns:p14="http://schemas.microsoft.com/office/powerpoint/2010/main" val="1626788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9A3D0-04C2-A1C1-7E35-67668F3A3DBC}"/>
              </a:ext>
            </a:extLst>
          </p:cNvPr>
          <p:cNvSpPr>
            <a:spLocks noGrp="1"/>
          </p:cNvSpPr>
          <p:nvPr>
            <p:ph type="title"/>
          </p:nvPr>
        </p:nvSpPr>
        <p:spPr/>
        <p:txBody>
          <a:bodyPr/>
          <a:lstStyle/>
          <a:p>
            <a:r>
              <a:rPr lang="en-US" b="1" dirty="0"/>
              <a:t>P</a:t>
            </a:r>
            <a:r>
              <a:rPr lang="sq-AL" b="1" dirty="0" err="1"/>
              <a:t>arimet</a:t>
            </a:r>
            <a:r>
              <a:rPr lang="sq-AL" b="1" dirty="0"/>
              <a:t> kryesore të standardit</a:t>
            </a:r>
            <a:br>
              <a:rPr lang="sq-AL" b="1" dirty="0"/>
            </a:br>
            <a:endParaRPr lang="sq-AL" dirty="0"/>
          </a:p>
        </p:txBody>
      </p:sp>
      <p:sp>
        <p:nvSpPr>
          <p:cNvPr id="3" name="Content Placeholder 2">
            <a:extLst>
              <a:ext uri="{FF2B5EF4-FFF2-40B4-BE49-F238E27FC236}">
                <a16:creationId xmlns:a16="http://schemas.microsoft.com/office/drawing/2014/main" id="{40EF2B7F-12E3-81E2-2663-A007F9B5E14C}"/>
              </a:ext>
            </a:extLst>
          </p:cNvPr>
          <p:cNvSpPr>
            <a:spLocks noGrp="1"/>
          </p:cNvSpPr>
          <p:nvPr>
            <p:ph idx="1"/>
          </p:nvPr>
        </p:nvSpPr>
        <p:spPr/>
        <p:txBody>
          <a:bodyPr/>
          <a:lstStyle/>
          <a:p>
            <a:r>
              <a:rPr lang="sq-AL" dirty="0"/>
              <a:t>✔ </a:t>
            </a:r>
            <a:r>
              <a:rPr lang="sq-AL" b="1" dirty="0"/>
              <a:t>"I njohur gjerësisht"</a:t>
            </a:r>
            <a:r>
              <a:rPr lang="sq-AL" dirty="0"/>
              <a:t> – Zbatohet në shumicën e organizatave, duke reflektuar praktikat më të mira.</a:t>
            </a:r>
            <a:br>
              <a:rPr lang="sq-AL" dirty="0"/>
            </a:br>
            <a:r>
              <a:rPr lang="sq-AL" dirty="0"/>
              <a:t>✔ </a:t>
            </a:r>
            <a:r>
              <a:rPr lang="sq-AL" b="1" dirty="0"/>
              <a:t>"Praktikë e mirë"</a:t>
            </a:r>
            <a:r>
              <a:rPr lang="sq-AL" dirty="0"/>
              <a:t> – Siguron teknika të </a:t>
            </a:r>
            <a:r>
              <a:rPr lang="sq-AL" dirty="0" err="1"/>
              <a:t>testuara</a:t>
            </a:r>
            <a:r>
              <a:rPr lang="sq-AL" dirty="0"/>
              <a:t> që përmirësojnë suksesin e </a:t>
            </a:r>
            <a:r>
              <a:rPr lang="sq-AL" dirty="0" err="1"/>
              <a:t>portofolios</a:t>
            </a:r>
            <a:r>
              <a:rPr lang="sq-AL" dirty="0"/>
              <a:t>.</a:t>
            </a:r>
            <a:br>
              <a:rPr lang="sq-AL" dirty="0"/>
            </a:br>
            <a:r>
              <a:rPr lang="sq-AL" dirty="0"/>
              <a:t>✔ </a:t>
            </a:r>
            <a:r>
              <a:rPr lang="sq-AL" b="1" dirty="0"/>
              <a:t>Fleksibiliteti</a:t>
            </a:r>
            <a:r>
              <a:rPr lang="sq-AL" dirty="0"/>
              <a:t> – Nuk është një metodë e rreptë, por një udhëzues që përshtatet sipas nevojave të organizatës.</a:t>
            </a:r>
            <a:r>
              <a:rPr lang="en-US" dirty="0"/>
              <a:t> </a:t>
            </a:r>
          </a:p>
          <a:p>
            <a:r>
              <a:rPr lang="sq-AL" b="1" dirty="0"/>
              <a:t>Kush e përshtat standardin?</a:t>
            </a:r>
          </a:p>
          <a:p>
            <a:r>
              <a:rPr lang="sq-AL" dirty="0"/>
              <a:t>📌 </a:t>
            </a:r>
            <a:r>
              <a:rPr lang="sq-AL" b="1" dirty="0"/>
              <a:t>Organizata dhe menaxheri i </a:t>
            </a:r>
            <a:r>
              <a:rPr lang="sq-AL" b="1" dirty="0" err="1"/>
              <a:t>portofolios</a:t>
            </a:r>
            <a:r>
              <a:rPr lang="sq-AL" dirty="0"/>
              <a:t> përcaktojnë mënyrën më të mirë për të aplikuar standardin brenda strukturës së tyre.</a:t>
            </a:r>
          </a:p>
          <a:p>
            <a:endParaRPr lang="sq-AL" dirty="0"/>
          </a:p>
          <a:p>
            <a:pPr marL="0" indent="0">
              <a:buNone/>
            </a:pPr>
            <a:endParaRPr lang="sq-AL" dirty="0"/>
          </a:p>
        </p:txBody>
      </p:sp>
    </p:spTree>
    <p:extLst>
      <p:ext uri="{BB962C8B-B14F-4D97-AF65-F5344CB8AC3E}">
        <p14:creationId xmlns:p14="http://schemas.microsoft.com/office/powerpoint/2010/main" val="42558637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2D2242-7229-4FE1-FDAE-851D188C2025}"/>
              </a:ext>
            </a:extLst>
          </p:cNvPr>
          <p:cNvSpPr>
            <a:spLocks noGrp="1"/>
          </p:cNvSpPr>
          <p:nvPr>
            <p:ph idx="1"/>
          </p:nvPr>
        </p:nvSpPr>
        <p:spPr>
          <a:xfrm>
            <a:off x="933202" y="320635"/>
            <a:ext cx="10515600" cy="8752114"/>
          </a:xfrm>
        </p:spPr>
        <p:txBody>
          <a:bodyPr>
            <a:normAutofit/>
          </a:bodyPr>
          <a:lstStyle/>
          <a:p>
            <a:r>
              <a:rPr lang="sq-AL" dirty="0"/>
              <a:t>Menaxherët e portofolit gjithashtu kërkojnë </a:t>
            </a:r>
            <a:r>
              <a:rPr lang="sq-AL" b="1" dirty="0"/>
              <a:t>aftësi specifike</a:t>
            </a:r>
            <a:r>
              <a:rPr lang="sq-AL" dirty="0"/>
              <a:t> për të pasur sukses:</a:t>
            </a:r>
            <a:endParaRPr lang="en-US" dirty="0"/>
          </a:p>
          <a:p>
            <a:pPr marL="0" marR="0">
              <a:lnSpc>
                <a:spcPct val="115000"/>
              </a:lnSpc>
              <a:spcAft>
                <a:spcPts val="800"/>
              </a:spcAft>
            </a:pP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P</a:t>
            </a:r>
            <a:r>
              <a:rPr lang="sq-AL" b="1" kern="100" dirty="0">
                <a:effectLst/>
                <a:latin typeface="Times New Roman" panose="02020603050405020304" pitchFamily="18" charset="0"/>
                <a:ea typeface="Calibri" panose="020F0502020204030204" pitchFamily="34" charset="0"/>
                <a:cs typeface="Times New Roman" panose="02020603050405020304" pitchFamily="18" charset="0"/>
              </a:rPr>
              <a:t>ërshtatja Strategjike</a:t>
            </a: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Sigurimi që portofoli të përshtatet me vizionin dhe objektivat e organizatës.</a:t>
            </a:r>
            <a:endParaRPr lang="sq-AL"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sq-AL" b="1" kern="100" dirty="0">
                <a:effectLst/>
                <a:latin typeface="Times New Roman" panose="02020603050405020304" pitchFamily="18" charset="0"/>
                <a:ea typeface="Calibri" panose="020F0502020204030204" pitchFamily="34" charset="0"/>
                <a:cs typeface="Times New Roman" panose="02020603050405020304" pitchFamily="18" charset="0"/>
              </a:rPr>
              <a:t>Metoda dhe Teknikat e Menaxhimit të Portofolit</a:t>
            </a: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Ekspertizë në aplikimin e metodave dhe teknikave të menaxhimit të portofolit.</a:t>
            </a:r>
            <a:endParaRPr lang="sq-AL"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sq-AL" b="1" kern="100" dirty="0">
                <a:effectLst/>
                <a:latin typeface="Times New Roman" panose="02020603050405020304" pitchFamily="18" charset="0"/>
                <a:ea typeface="Calibri" panose="020F0502020204030204" pitchFamily="34" charset="0"/>
                <a:cs typeface="Times New Roman" panose="02020603050405020304" pitchFamily="18" charset="0"/>
              </a:rPr>
              <a:t>Angazhimi i Palëve të Interesuara</a:t>
            </a: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Komunikimi efektiv dhe bashkëpunimi me palët e interesuara për të maksimizuar </a:t>
            </a:r>
            <a:r>
              <a:rPr lang="sq-AL" kern="100" dirty="0" err="1">
                <a:effectLst/>
                <a:latin typeface="Times New Roman" panose="02020603050405020304" pitchFamily="18" charset="0"/>
                <a:ea typeface="Calibri" panose="020F0502020204030204" pitchFamily="34" charset="0"/>
                <a:cs typeface="Times New Roman" panose="02020603050405020304" pitchFamily="18" charset="0"/>
              </a:rPr>
              <a:t>performancën</a:t>
            </a: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e portofolit.</a:t>
            </a:r>
            <a:endParaRPr lang="sq-AL"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sq-AL" b="1" kern="100" dirty="0">
                <a:effectLst/>
                <a:latin typeface="Times New Roman" panose="02020603050405020304" pitchFamily="18" charset="0"/>
                <a:ea typeface="Calibri" panose="020F0502020204030204" pitchFamily="34" charset="0"/>
                <a:cs typeface="Times New Roman" panose="02020603050405020304" pitchFamily="18" charset="0"/>
              </a:rPr>
              <a:t>Aftësi të Menaxhimit dhe </a:t>
            </a:r>
            <a:r>
              <a:rPr lang="sq-AL" b="1" kern="100" dirty="0" err="1">
                <a:effectLst/>
                <a:latin typeface="Times New Roman" panose="02020603050405020304" pitchFamily="18" charset="0"/>
                <a:ea typeface="Calibri" panose="020F0502020204030204" pitchFamily="34" charset="0"/>
                <a:cs typeface="Times New Roman" panose="02020603050405020304" pitchFamily="18" charset="0"/>
              </a:rPr>
              <a:t>Lidershipit</a:t>
            </a: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Aftësi të forta për të udhëhequr ekipet dhe menaxhuar njerëzit.</a:t>
            </a:r>
            <a:endParaRPr lang="sq-AL"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endParaRPr lang="sq-AL" dirty="0"/>
          </a:p>
        </p:txBody>
      </p:sp>
    </p:spTree>
    <p:extLst>
      <p:ext uri="{BB962C8B-B14F-4D97-AF65-F5344CB8AC3E}">
        <p14:creationId xmlns:p14="http://schemas.microsoft.com/office/powerpoint/2010/main" val="11774116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3C79C6-E47F-3715-203D-B91D8C7B6C99}"/>
              </a:ext>
            </a:extLst>
          </p:cNvPr>
          <p:cNvSpPr>
            <a:spLocks noGrp="1"/>
          </p:cNvSpPr>
          <p:nvPr>
            <p:ph idx="1"/>
          </p:nvPr>
        </p:nvSpPr>
        <p:spPr/>
        <p:txBody>
          <a:bodyPr>
            <a:normAutofit lnSpcReduction="10000"/>
          </a:bodyPr>
          <a:lstStyle/>
          <a:p>
            <a:pPr marL="0" marR="0">
              <a:lnSpc>
                <a:spcPct val="115000"/>
              </a:lnSpc>
              <a:spcAft>
                <a:spcPts val="800"/>
              </a:spcAft>
            </a:pPr>
            <a:r>
              <a:rPr lang="sq-AL" b="1" kern="100" dirty="0">
                <a:effectLst/>
                <a:latin typeface="Times New Roman" panose="02020603050405020304" pitchFamily="18" charset="0"/>
                <a:ea typeface="Calibri" panose="020F0502020204030204" pitchFamily="34" charset="0"/>
                <a:cs typeface="Times New Roman" panose="02020603050405020304" pitchFamily="18" charset="0"/>
              </a:rPr>
              <a:t>Menaxhimi i Rreziqeve</a:t>
            </a: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Identifikimi dhe menaxhimi i rreziqeve që janë të brendshme dhe të jashtme për organizatën.</a:t>
            </a:r>
            <a:endParaRPr lang="sq-AL"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sq-AL" b="1" kern="100" dirty="0">
                <a:effectLst/>
                <a:latin typeface="Times New Roman" panose="02020603050405020304" pitchFamily="18" charset="0"/>
                <a:ea typeface="Calibri" panose="020F0502020204030204" pitchFamily="34" charset="0"/>
                <a:cs typeface="Times New Roman" panose="02020603050405020304" pitchFamily="18" charset="0"/>
              </a:rPr>
              <a:t>Menaxhimi i Ndryshimeve Organizative</a:t>
            </a: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Menaxhimi i ndikimit të ndryshimeve në organizatë dhe vlerësimi i gatishmërisë për ndryshime.</a:t>
            </a:r>
            <a:endParaRPr lang="sq-AL"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pP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sq-AL" b="1" kern="100" dirty="0">
                <a:effectLst/>
                <a:latin typeface="Times New Roman" panose="02020603050405020304" pitchFamily="18" charset="0"/>
                <a:ea typeface="Calibri" panose="020F0502020204030204" pitchFamily="34" charset="0"/>
                <a:cs typeface="Times New Roman" panose="02020603050405020304" pitchFamily="18" charset="0"/>
              </a:rPr>
              <a:t>Mendimi i Sistemit</a:t>
            </a:r>
            <a:r>
              <a:rPr lang="sq-AL" kern="100" dirty="0">
                <a:effectLst/>
                <a:latin typeface="Times New Roman" panose="02020603050405020304" pitchFamily="18" charset="0"/>
                <a:ea typeface="Calibri" panose="020F0502020204030204" pitchFamily="34" charset="0"/>
                <a:cs typeface="Times New Roman" panose="02020603050405020304" pitchFamily="18" charset="0"/>
              </a:rPr>
              <a:t>: Kuptimi i ndërvarësive ndërmjet komponentëve të portofolit dhe si ata kontribuojnë në arritjen e objektivave strategjikë të organizatës</a:t>
            </a:r>
            <a:endParaRPr lang="sq-AL"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sq-AL" dirty="0"/>
          </a:p>
        </p:txBody>
      </p:sp>
    </p:spTree>
    <p:extLst>
      <p:ext uri="{BB962C8B-B14F-4D97-AF65-F5344CB8AC3E}">
        <p14:creationId xmlns:p14="http://schemas.microsoft.com/office/powerpoint/2010/main" val="200411596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05A7F4-0E03-EB2F-237D-692E5BA853DD}"/>
              </a:ext>
            </a:extLst>
          </p:cNvPr>
          <p:cNvSpPr>
            <a:spLocks noGrp="1"/>
          </p:cNvSpPr>
          <p:nvPr>
            <p:ph idx="1"/>
          </p:nvPr>
        </p:nvSpPr>
        <p:spPr/>
        <p:txBody>
          <a:bodyPr/>
          <a:lstStyle/>
          <a:p>
            <a:pPr marL="0" indent="0">
              <a:buNone/>
            </a:pPr>
            <a:r>
              <a:rPr lang="en-US" dirty="0"/>
              <a:t>  </a:t>
            </a:r>
            <a:endParaRPr lang="sq-AL" dirty="0"/>
          </a:p>
        </p:txBody>
      </p:sp>
      <p:sp>
        <p:nvSpPr>
          <p:cNvPr id="4" name="Rectangle 3">
            <a:extLst>
              <a:ext uri="{FF2B5EF4-FFF2-40B4-BE49-F238E27FC236}">
                <a16:creationId xmlns:a16="http://schemas.microsoft.com/office/drawing/2014/main" id="{5210B063-7911-7118-97C2-1C997C4DAB07}"/>
              </a:ext>
            </a:extLst>
          </p:cNvPr>
          <p:cNvSpPr/>
          <p:nvPr/>
        </p:nvSpPr>
        <p:spPr>
          <a:xfrm>
            <a:off x="1963137" y="2967335"/>
            <a:ext cx="8265725" cy="923330"/>
          </a:xfrm>
          <a:prstGeom prst="rect">
            <a:avLst/>
          </a:prstGeom>
          <a:noFill/>
        </p:spPr>
        <p:txBody>
          <a:bodyPr wrap="none" lIns="91440" tIns="45720" rIns="91440" bIns="45720">
            <a:spAutoFit/>
          </a:bodyPr>
          <a:lstStyle/>
          <a:p>
            <a:pPr algn="ctr"/>
            <a:r>
              <a:rPr lang="en-US" sz="5400" b="1" cap="none" spc="0" dirty="0" err="1">
                <a:ln w="22225">
                  <a:solidFill>
                    <a:schemeClr val="accent2"/>
                  </a:solidFill>
                  <a:prstDash val="solid"/>
                </a:ln>
                <a:solidFill>
                  <a:schemeClr val="accent2">
                    <a:lumMod val="40000"/>
                    <a:lumOff val="60000"/>
                  </a:schemeClr>
                </a:solidFill>
                <a:effectLst/>
              </a:rPr>
              <a:t>Faleminderit</a:t>
            </a:r>
            <a:r>
              <a:rPr lang="en-US" sz="5400" b="1" cap="none" spc="0" dirty="0">
                <a:ln w="22225">
                  <a:solidFill>
                    <a:schemeClr val="accent2"/>
                  </a:solidFill>
                  <a:prstDash val="solid"/>
                </a:ln>
                <a:solidFill>
                  <a:schemeClr val="accent2">
                    <a:lumMod val="40000"/>
                    <a:lumOff val="60000"/>
                  </a:schemeClr>
                </a:solidFill>
                <a:effectLst/>
              </a:rPr>
              <a:t> per </a:t>
            </a:r>
            <a:r>
              <a:rPr lang="en-US" sz="5400" b="1" cap="none" spc="0" dirty="0" err="1">
                <a:ln w="22225">
                  <a:solidFill>
                    <a:schemeClr val="accent2"/>
                  </a:solidFill>
                  <a:prstDash val="solid"/>
                </a:ln>
                <a:solidFill>
                  <a:schemeClr val="accent2">
                    <a:lumMod val="40000"/>
                    <a:lumOff val="60000"/>
                  </a:schemeClr>
                </a:solidFill>
                <a:effectLst/>
              </a:rPr>
              <a:t>vemendje</a:t>
            </a:r>
            <a:r>
              <a:rPr lang="en-US" sz="5400" b="1" cap="none" spc="0" dirty="0">
                <a:ln w="22225">
                  <a:solidFill>
                    <a:schemeClr val="accent2"/>
                  </a:solidFill>
                  <a:prstDash val="solid"/>
                </a:ln>
                <a:solidFill>
                  <a:schemeClr val="accent2">
                    <a:lumMod val="40000"/>
                    <a:lumOff val="60000"/>
                  </a:schemeClr>
                </a:solidFill>
                <a:effectLst/>
              </a:rPr>
              <a:t>  </a:t>
            </a:r>
            <a:endParaRPr lang="sq-AL"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782882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8983A-1D17-F304-0B51-F8801DFE1D56}"/>
              </a:ext>
            </a:extLst>
          </p:cNvPr>
          <p:cNvSpPr>
            <a:spLocks noGrp="1"/>
          </p:cNvSpPr>
          <p:nvPr>
            <p:ph type="title"/>
          </p:nvPr>
        </p:nvSpPr>
        <p:spPr/>
        <p:txBody>
          <a:bodyPr/>
          <a:lstStyle/>
          <a:p>
            <a:r>
              <a:rPr lang="sq-AL" dirty="0"/>
              <a:t>PËRDORIMI DHE KOMUNIKIMI I PËRBASHKËT</a:t>
            </a:r>
          </a:p>
        </p:txBody>
      </p:sp>
      <p:sp>
        <p:nvSpPr>
          <p:cNvPr id="3" name="Content Placeholder 2">
            <a:extLst>
              <a:ext uri="{FF2B5EF4-FFF2-40B4-BE49-F238E27FC236}">
                <a16:creationId xmlns:a16="http://schemas.microsoft.com/office/drawing/2014/main" id="{2E8A4BF7-E0BD-0474-D9BA-135405897A10}"/>
              </a:ext>
            </a:extLst>
          </p:cNvPr>
          <p:cNvSpPr>
            <a:spLocks noGrp="1"/>
          </p:cNvSpPr>
          <p:nvPr>
            <p:ph idx="1"/>
          </p:nvPr>
        </p:nvSpPr>
        <p:spPr/>
        <p:txBody>
          <a:bodyPr/>
          <a:lstStyle/>
          <a:p>
            <a:r>
              <a:rPr lang="sq-AL" b="1" dirty="0"/>
              <a:t>Pse është i rëndësishëm një </a:t>
            </a:r>
            <a:r>
              <a:rPr lang="en-US" b="1" dirty="0" err="1"/>
              <a:t>perdorim</a:t>
            </a:r>
            <a:r>
              <a:rPr lang="en-US" b="1" dirty="0"/>
              <a:t> </a:t>
            </a:r>
            <a:r>
              <a:rPr lang="sq-AL" b="1" dirty="0"/>
              <a:t>i unifikuar?</a:t>
            </a:r>
          </a:p>
          <a:p>
            <a:r>
              <a:rPr lang="sq-AL" dirty="0"/>
              <a:t>💡 </a:t>
            </a:r>
            <a:r>
              <a:rPr lang="sq-AL" b="1" dirty="0"/>
              <a:t>Qartësi</a:t>
            </a:r>
            <a:r>
              <a:rPr lang="sq-AL" dirty="0"/>
              <a:t>: Termat e përbashkët ndihmojnë në shmangien e konfuzionit.</a:t>
            </a:r>
            <a:br>
              <a:rPr lang="sq-AL" dirty="0"/>
            </a:br>
            <a:r>
              <a:rPr lang="sq-AL" dirty="0"/>
              <a:t>🌎 </a:t>
            </a:r>
            <a:r>
              <a:rPr lang="sq-AL" b="1" dirty="0"/>
              <a:t>Përdorim global</a:t>
            </a:r>
            <a:r>
              <a:rPr lang="sq-AL" dirty="0"/>
              <a:t>: Kuptohet nga profesionistë në vende, industri dhe kultura të ndryshme.</a:t>
            </a:r>
            <a:br>
              <a:rPr lang="sq-AL" dirty="0"/>
            </a:br>
            <a:r>
              <a:rPr lang="sq-AL" dirty="0"/>
              <a:t>🤝 </a:t>
            </a:r>
            <a:r>
              <a:rPr lang="sq-AL" b="1" dirty="0"/>
              <a:t>Bashkëpunim i lehtë</a:t>
            </a:r>
            <a:r>
              <a:rPr lang="sq-AL" dirty="0"/>
              <a:t>: Ndihmon në diskutime, kërkime dhe zbatime praktike të menaxhimit të </a:t>
            </a:r>
            <a:r>
              <a:rPr lang="sq-AL" dirty="0" err="1"/>
              <a:t>portofolios</a:t>
            </a:r>
            <a:r>
              <a:rPr lang="sq-AL" dirty="0"/>
              <a:t>.</a:t>
            </a:r>
          </a:p>
          <a:p>
            <a:endParaRPr lang="sq-AL" dirty="0"/>
          </a:p>
        </p:txBody>
      </p:sp>
    </p:spTree>
    <p:extLst>
      <p:ext uri="{BB962C8B-B14F-4D97-AF65-F5344CB8AC3E}">
        <p14:creationId xmlns:p14="http://schemas.microsoft.com/office/powerpoint/2010/main" val="3030284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75249-6C29-FC81-B5E2-B30E90E8E14E}"/>
              </a:ext>
            </a:extLst>
          </p:cNvPr>
          <p:cNvSpPr>
            <a:spLocks noGrp="1"/>
          </p:cNvSpPr>
          <p:nvPr>
            <p:ph type="title"/>
          </p:nvPr>
        </p:nvSpPr>
        <p:spPr/>
        <p:txBody>
          <a:bodyPr/>
          <a:lstStyle/>
          <a:p>
            <a:r>
              <a:rPr lang="sq-AL" dirty="0"/>
              <a:t>Si ndihmon ky standard?</a:t>
            </a:r>
          </a:p>
        </p:txBody>
      </p:sp>
      <p:sp>
        <p:nvSpPr>
          <p:cNvPr id="3" name="Content Placeholder 2">
            <a:extLst>
              <a:ext uri="{FF2B5EF4-FFF2-40B4-BE49-F238E27FC236}">
                <a16:creationId xmlns:a16="http://schemas.microsoft.com/office/drawing/2014/main" id="{D3399FA3-D420-57DE-BC79-68A8999DB476}"/>
              </a:ext>
            </a:extLst>
          </p:cNvPr>
          <p:cNvSpPr>
            <a:spLocks noGrp="1"/>
          </p:cNvSpPr>
          <p:nvPr>
            <p:ph idx="1"/>
          </p:nvPr>
        </p:nvSpPr>
        <p:spPr/>
        <p:txBody>
          <a:bodyPr/>
          <a:lstStyle/>
          <a:p>
            <a:r>
              <a:rPr lang="sq-AL" b="1" dirty="0"/>
              <a:t>Përcakton konceptet bazë</a:t>
            </a:r>
            <a:r>
              <a:rPr lang="sq-AL" dirty="0"/>
              <a:t> të menaxhimit të </a:t>
            </a:r>
            <a:r>
              <a:rPr lang="sq-AL" dirty="0" err="1"/>
              <a:t>portofolios</a:t>
            </a:r>
            <a:r>
              <a:rPr lang="sq-AL" dirty="0"/>
              <a:t>.</a:t>
            </a:r>
            <a:br>
              <a:rPr lang="sq-AL" dirty="0"/>
            </a:br>
            <a:r>
              <a:rPr lang="sq-AL" dirty="0"/>
              <a:t>🔹 </a:t>
            </a:r>
            <a:r>
              <a:rPr lang="sq-AL" b="1" dirty="0"/>
              <a:t>Siguron një gjuhë të përbashkët</a:t>
            </a:r>
            <a:r>
              <a:rPr lang="sq-AL" dirty="0"/>
              <a:t> për menaxherët dhe organizatat.</a:t>
            </a:r>
            <a:br>
              <a:rPr lang="sq-AL" dirty="0"/>
            </a:br>
            <a:r>
              <a:rPr lang="sq-AL" dirty="0"/>
              <a:t>🔹 </a:t>
            </a:r>
            <a:r>
              <a:rPr lang="sq-AL" b="1" dirty="0"/>
              <a:t>Mbështet zbatimin e strategjive</a:t>
            </a:r>
            <a:r>
              <a:rPr lang="sq-AL" dirty="0"/>
              <a:t> përmes qasjes së organizuar.</a:t>
            </a:r>
          </a:p>
          <a:p>
            <a:r>
              <a:rPr lang="sq-AL" dirty="0"/>
              <a:t>📘 </a:t>
            </a:r>
            <a:r>
              <a:rPr lang="sq-AL" b="1" dirty="0"/>
              <a:t>Në cilat organizata përdoret?</a:t>
            </a:r>
            <a:br>
              <a:rPr lang="sq-AL" dirty="0"/>
            </a:br>
            <a:r>
              <a:rPr lang="sq-AL" dirty="0"/>
              <a:t>✅ Biznese private dhe publike</a:t>
            </a:r>
            <a:br>
              <a:rPr lang="sq-AL" dirty="0"/>
            </a:br>
            <a:r>
              <a:rPr lang="sq-AL" dirty="0"/>
              <a:t>✅ Organizata jofitimprurëse</a:t>
            </a:r>
            <a:br>
              <a:rPr lang="sq-AL" dirty="0"/>
            </a:br>
            <a:r>
              <a:rPr lang="sq-AL" dirty="0"/>
              <a:t>✅ Institucione qeveritare</a:t>
            </a:r>
            <a:br>
              <a:rPr lang="sq-AL" dirty="0"/>
            </a:br>
            <a:r>
              <a:rPr lang="sq-AL" dirty="0"/>
              <a:t>✅ Korporata të mëdha dhe të vogla</a:t>
            </a:r>
          </a:p>
          <a:p>
            <a:endParaRPr lang="sq-AL" dirty="0"/>
          </a:p>
        </p:txBody>
      </p:sp>
    </p:spTree>
    <p:extLst>
      <p:ext uri="{BB962C8B-B14F-4D97-AF65-F5344CB8AC3E}">
        <p14:creationId xmlns:p14="http://schemas.microsoft.com/office/powerpoint/2010/main" val="4184883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CA432-6DE6-2D47-6020-3ACA3FB4215A}"/>
              </a:ext>
            </a:extLst>
          </p:cNvPr>
          <p:cNvSpPr>
            <a:spLocks noGrp="1"/>
          </p:cNvSpPr>
          <p:nvPr>
            <p:ph type="title"/>
          </p:nvPr>
        </p:nvSpPr>
        <p:spPr/>
        <p:txBody>
          <a:bodyPr/>
          <a:lstStyle/>
          <a:p>
            <a:r>
              <a:rPr lang="sq-AL" dirty="0"/>
              <a:t>LIDHJA ME STANDARDET E TJERA DHE ETIKËN PROFESIONALE</a:t>
            </a:r>
          </a:p>
        </p:txBody>
      </p:sp>
      <p:sp>
        <p:nvSpPr>
          <p:cNvPr id="3" name="Content Placeholder 2">
            <a:extLst>
              <a:ext uri="{FF2B5EF4-FFF2-40B4-BE49-F238E27FC236}">
                <a16:creationId xmlns:a16="http://schemas.microsoft.com/office/drawing/2014/main" id="{DEE71DE7-756B-18CC-A34D-6706A40C4819}"/>
              </a:ext>
            </a:extLst>
          </p:cNvPr>
          <p:cNvSpPr>
            <a:spLocks noGrp="1"/>
          </p:cNvSpPr>
          <p:nvPr>
            <p:ph idx="1"/>
          </p:nvPr>
        </p:nvSpPr>
        <p:spPr/>
        <p:txBody>
          <a:bodyPr/>
          <a:lstStyle/>
          <a:p>
            <a:r>
              <a:rPr lang="sq-AL" b="1" dirty="0"/>
              <a:t>Lidhja me standardet e tjera</a:t>
            </a:r>
          </a:p>
          <a:p>
            <a:r>
              <a:rPr lang="sq-AL" dirty="0"/>
              <a:t>📘 </a:t>
            </a:r>
            <a:r>
              <a:rPr lang="sq-AL" b="1" dirty="0"/>
              <a:t>Standardi për Menaxhimin e </a:t>
            </a:r>
            <a:r>
              <a:rPr lang="sq-AL" b="1" dirty="0" err="1"/>
              <a:t>Portofolios</a:t>
            </a:r>
            <a:r>
              <a:rPr lang="sq-AL" dirty="0"/>
              <a:t> nuk funksionon i izoluar, por është pjesë e një grupi standardesh të PMI:</a:t>
            </a:r>
            <a:br>
              <a:rPr lang="sq-AL" dirty="0"/>
            </a:br>
            <a:r>
              <a:rPr lang="sq-AL" dirty="0"/>
              <a:t>✔ </a:t>
            </a:r>
            <a:r>
              <a:rPr lang="sq-AL" b="1" dirty="0"/>
              <a:t>PMBOK® </a:t>
            </a:r>
            <a:r>
              <a:rPr lang="sq-AL" b="1" dirty="0" err="1"/>
              <a:t>Guide</a:t>
            </a:r>
            <a:r>
              <a:rPr lang="sq-AL" b="1" dirty="0"/>
              <a:t> – </a:t>
            </a:r>
            <a:r>
              <a:rPr lang="sq-AL" b="1" dirty="0" err="1"/>
              <a:t>Sixth</a:t>
            </a:r>
            <a:r>
              <a:rPr lang="sq-AL" b="1" dirty="0"/>
              <a:t> </a:t>
            </a:r>
            <a:r>
              <a:rPr lang="sq-AL" b="1" dirty="0" err="1"/>
              <a:t>Edition</a:t>
            </a:r>
            <a:r>
              <a:rPr lang="sq-AL" dirty="0"/>
              <a:t> – Udhëzuesi për menaxhimin e projekteve.</a:t>
            </a:r>
            <a:br>
              <a:rPr lang="sq-AL" dirty="0"/>
            </a:br>
            <a:r>
              <a:rPr lang="sq-AL" dirty="0"/>
              <a:t>✔ </a:t>
            </a:r>
            <a:r>
              <a:rPr lang="sq-AL" b="1" dirty="0"/>
              <a:t>The Standard </a:t>
            </a:r>
            <a:r>
              <a:rPr lang="sq-AL" b="1" dirty="0" err="1"/>
              <a:t>for</a:t>
            </a:r>
            <a:r>
              <a:rPr lang="sq-AL" b="1" dirty="0"/>
              <a:t> Program </a:t>
            </a:r>
            <a:r>
              <a:rPr lang="sq-AL" b="1" dirty="0" err="1"/>
              <a:t>Management</a:t>
            </a:r>
            <a:r>
              <a:rPr lang="sq-AL" b="1" dirty="0"/>
              <a:t> – </a:t>
            </a:r>
            <a:r>
              <a:rPr lang="sq-AL" b="1" dirty="0" err="1"/>
              <a:t>Fourth</a:t>
            </a:r>
            <a:r>
              <a:rPr lang="sq-AL" b="1" dirty="0"/>
              <a:t> </a:t>
            </a:r>
            <a:r>
              <a:rPr lang="sq-AL" b="1" dirty="0" err="1"/>
              <a:t>Edition</a:t>
            </a:r>
            <a:r>
              <a:rPr lang="sq-AL" dirty="0"/>
              <a:t> – Standardi për menaxhimin e programeve.</a:t>
            </a:r>
          </a:p>
          <a:p>
            <a:r>
              <a:rPr lang="sq-AL" b="1" dirty="0"/>
              <a:t>Ky standard është një udhëzues, jo një metodologji fikse</a:t>
            </a:r>
            <a:r>
              <a:rPr lang="sq-AL" dirty="0"/>
              <a:t>. Organizatat mund të përdorin mjete dhe teknika të ndryshme për zbatimin e tij.</a:t>
            </a:r>
          </a:p>
        </p:txBody>
      </p:sp>
    </p:spTree>
    <p:extLst>
      <p:ext uri="{BB962C8B-B14F-4D97-AF65-F5344CB8AC3E}">
        <p14:creationId xmlns:p14="http://schemas.microsoft.com/office/powerpoint/2010/main" val="2293241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5C8FC-07A4-3E41-7669-658972FC8485}"/>
              </a:ext>
            </a:extLst>
          </p:cNvPr>
          <p:cNvSpPr>
            <a:spLocks noGrp="1"/>
          </p:cNvSpPr>
          <p:nvPr>
            <p:ph type="title"/>
          </p:nvPr>
        </p:nvSpPr>
        <p:spPr/>
        <p:txBody>
          <a:bodyPr/>
          <a:lstStyle/>
          <a:p>
            <a:r>
              <a:rPr lang="nn-NO" dirty="0"/>
              <a:t>Kodi Etik dhe Sjellja Profesionale</a:t>
            </a:r>
            <a:endParaRPr lang="sq-AL" dirty="0"/>
          </a:p>
        </p:txBody>
      </p:sp>
      <p:sp>
        <p:nvSpPr>
          <p:cNvPr id="3" name="Content Placeholder 2">
            <a:extLst>
              <a:ext uri="{FF2B5EF4-FFF2-40B4-BE49-F238E27FC236}">
                <a16:creationId xmlns:a16="http://schemas.microsoft.com/office/drawing/2014/main" id="{7FC63805-EC47-78D8-0FB9-34930D190959}"/>
              </a:ext>
            </a:extLst>
          </p:cNvPr>
          <p:cNvSpPr>
            <a:spLocks noGrp="1"/>
          </p:cNvSpPr>
          <p:nvPr>
            <p:ph idx="1"/>
          </p:nvPr>
        </p:nvSpPr>
        <p:spPr/>
        <p:txBody>
          <a:bodyPr/>
          <a:lstStyle/>
          <a:p>
            <a:r>
              <a:rPr lang="sq-AL" dirty="0"/>
              <a:t>PMI ka një </a:t>
            </a:r>
            <a:r>
              <a:rPr lang="sq-AL" b="1" dirty="0"/>
              <a:t>Kod Etik</a:t>
            </a:r>
            <a:r>
              <a:rPr lang="sq-AL" dirty="0"/>
              <a:t> që përcakton sjelljen e duhur për profesionistët:</a:t>
            </a:r>
            <a:br>
              <a:rPr lang="sq-AL" dirty="0"/>
            </a:br>
            <a:r>
              <a:rPr lang="sq-AL" dirty="0"/>
              <a:t>✅ </a:t>
            </a:r>
            <a:r>
              <a:rPr lang="sq-AL" b="1" dirty="0"/>
              <a:t>Përgjegjësi</a:t>
            </a:r>
            <a:r>
              <a:rPr lang="sq-AL" dirty="0"/>
              <a:t> – Të veprojnë me profesionalizëm dhe ndershmëri.</a:t>
            </a:r>
            <a:br>
              <a:rPr lang="sq-AL" dirty="0"/>
            </a:br>
            <a:r>
              <a:rPr lang="sq-AL" dirty="0"/>
              <a:t>✅ </a:t>
            </a:r>
            <a:r>
              <a:rPr lang="sq-AL" b="1" dirty="0"/>
              <a:t>Respekt</a:t>
            </a:r>
            <a:r>
              <a:rPr lang="sq-AL" dirty="0"/>
              <a:t> – Të trajtojnë të gjithë aktorët me ndershmëri dhe etikë.</a:t>
            </a:r>
            <a:br>
              <a:rPr lang="sq-AL" dirty="0"/>
            </a:br>
            <a:r>
              <a:rPr lang="sq-AL" dirty="0"/>
              <a:t>✅ </a:t>
            </a:r>
            <a:r>
              <a:rPr lang="sq-AL" b="1" dirty="0" err="1"/>
              <a:t>Ndërshmëri</a:t>
            </a:r>
            <a:r>
              <a:rPr lang="sq-AL" dirty="0"/>
              <a:t> – Të jenë transparentë dhe të shmangin konfliktet e interesit.</a:t>
            </a:r>
            <a:br>
              <a:rPr lang="sq-AL" dirty="0"/>
            </a:br>
            <a:r>
              <a:rPr lang="sq-AL" dirty="0"/>
              <a:t>✅ </a:t>
            </a:r>
            <a:r>
              <a:rPr lang="sq-AL" b="1" dirty="0"/>
              <a:t>Drejtësi</a:t>
            </a:r>
            <a:r>
              <a:rPr lang="sq-AL" dirty="0"/>
              <a:t> – Të veprojnë në mënyrë të barabartë dhe të paanshme.</a:t>
            </a:r>
          </a:p>
          <a:p>
            <a:r>
              <a:rPr lang="sq-AL" dirty="0"/>
              <a:t>🌍 </a:t>
            </a:r>
            <a:r>
              <a:rPr lang="sq-AL" b="1" dirty="0"/>
              <a:t>Kodi Etik zbatohet globalisht</a:t>
            </a:r>
            <a:r>
              <a:rPr lang="sq-AL" dirty="0"/>
              <a:t> dhe është një kriter i detyrueshëm për të gjithë ata që duan të jenë të certifikuar në menaxhimin e </a:t>
            </a:r>
            <a:r>
              <a:rPr lang="sq-AL" dirty="0" err="1"/>
              <a:t>portofolios</a:t>
            </a:r>
            <a:r>
              <a:rPr lang="sq-AL" dirty="0"/>
              <a:t>.</a:t>
            </a:r>
          </a:p>
          <a:p>
            <a:endParaRPr lang="sq-AL" dirty="0"/>
          </a:p>
        </p:txBody>
      </p:sp>
    </p:spTree>
    <p:extLst>
      <p:ext uri="{BB962C8B-B14F-4D97-AF65-F5344CB8AC3E}">
        <p14:creationId xmlns:p14="http://schemas.microsoft.com/office/powerpoint/2010/main" val="31441252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3197</TotalTime>
  <Words>3910</Words>
  <Application>Microsoft Office PowerPoint</Application>
  <PresentationFormat>Widescreen</PresentationFormat>
  <Paragraphs>216</Paragraphs>
  <Slides>52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52</vt:i4>
      </vt:variant>
    </vt:vector>
  </HeadingPairs>
  <TitlesOfParts>
    <vt:vector size="59" baseType="lpstr">
      <vt:lpstr>Arial</vt:lpstr>
      <vt:lpstr>Calibri</vt:lpstr>
      <vt:lpstr>Calibri Light</vt:lpstr>
      <vt:lpstr>Symbol</vt:lpstr>
      <vt:lpstr>Times New Roman</vt:lpstr>
      <vt:lpstr>Wingdings</vt:lpstr>
      <vt:lpstr>Office Theme</vt:lpstr>
      <vt:lpstr>Qëllimi i Standardeve për Menaxhimin e Portofolit</vt:lpstr>
      <vt:lpstr>HYRJE</vt:lpstr>
      <vt:lpstr>PowerPoint Presentation</vt:lpstr>
      <vt:lpstr>QËLLIMI I STANDARDIT PËR MENAXHIMIN E PORTOFOLIOS</vt:lpstr>
      <vt:lpstr>Parimet kryesore të standardit </vt:lpstr>
      <vt:lpstr>PËRDORIMI DHE KOMUNIKIMI I PËRBASHKËT</vt:lpstr>
      <vt:lpstr>Si ndihmon ky standard?</vt:lpstr>
      <vt:lpstr>LIDHJA ME STANDARDET E TJERA DHE ETIKËN PROFESIONALE</vt:lpstr>
      <vt:lpstr>Kodi Etik dhe Sjellja Profesionale</vt:lpstr>
      <vt:lpstr>AUDIENCA PËR STANDARDIN E MENAXHIMIT TË PORTOFOLIOS </vt:lpstr>
      <vt:lpstr>PROFESIONISTËT DHE SPECIALISTËT E PËRFSHIRË </vt:lpstr>
      <vt:lpstr>PowerPoint Presentation</vt:lpstr>
      <vt:lpstr>Çfarë është një Portofol?</vt:lpstr>
      <vt:lpstr>Cikli i Jetës dhe Struktura e Portofolit</vt:lpstr>
      <vt:lpstr>Rëndësia e Portofolit në Organizatë</vt:lpstr>
      <vt:lpstr>PowerPoint Presentation</vt:lpstr>
      <vt:lpstr>Marrëdhëniet mes Portofolit, Programeve, Projekteve dhe Operacioneve</vt:lpstr>
      <vt:lpstr>PowerPoint Presentation</vt:lpstr>
      <vt:lpstr>Ndikimi i Planifikimit Organizativ në Prioritizimin e Projekteve dhe Menaxhimin e Burimeve </vt:lpstr>
      <vt:lpstr>PowerPoint Presentation</vt:lpstr>
      <vt:lpstr>Karakteristikat Kryesore të Komponentëve të Portofolit dhe Rëndësia e Menaxhimit të Tij</vt:lpstr>
      <vt:lpstr>PowerPoint Presentation</vt:lpstr>
      <vt:lpstr>Menaxhimi i Portofolit</vt:lpstr>
      <vt:lpstr>PowerPoint Presentation</vt:lpstr>
      <vt:lpstr>Marrëdhëniet ndërmjet Menaxhimit të Portofolit, Menaxhimit të Programeve dhe Menaxhimit të Projekteve</vt:lpstr>
      <vt:lpstr>PowerPoint Presentation</vt:lpstr>
      <vt:lpstr>Parimet e Menaxhimit të Portofolit</vt:lpstr>
      <vt:lpstr>Parimet Kryesore të Menaxhimit të Portofolit</vt:lpstr>
      <vt:lpstr>Qëllimi i Parimeve</vt:lpstr>
      <vt:lpstr>Marrëdhëniet ndërmjet Menaxhimit të Portofolit, Strategjisë Organizative, Ekzekutimit Strategjik të Biznesit dhe Menaxhimit të Projekteve</vt:lpstr>
      <vt:lpstr>PowerPoint Presentation</vt:lpstr>
      <vt:lpstr>Krijimi i Vlerës dhe Fokusimi i Menaxhimit të Portofolit </vt:lpstr>
      <vt:lpstr>Menaxhimi i Portofolit dhe Strategjia Organizative</vt:lpstr>
      <vt:lpstr>PowerPoint Presentation</vt:lpstr>
      <vt:lpstr>Korniza e Menaxhimit të Portofolit</vt:lpstr>
      <vt:lpstr>Ekzekutimi Strategjik i Biznesit dhe Menaxhimi i Projekteve Organizative</vt:lpstr>
      <vt:lpstr>Qasja Sistemike dhe Ekzekutimi i Objektivave:</vt:lpstr>
      <vt:lpstr>Menaxhimi i Performancës dhe Korrigjimi i Planifikimeve Strategjike</vt:lpstr>
      <vt:lpstr>PowerPoint Presentation</vt:lpstr>
      <vt:lpstr>Komponentët e Portofolit dhe Marrëdhëniet e Tyre Ndërmjetësuese</vt:lpstr>
      <vt:lpstr>Hierarkia dhe Marrëdhëniet</vt:lpstr>
      <vt:lpstr>Menaxhimi i Programeve</vt:lpstr>
      <vt:lpstr>PowerPoint Presentation</vt:lpstr>
      <vt:lpstr>Menaxhimi i Projekteve</vt:lpstr>
      <vt:lpstr>PowerPoint Presentation</vt:lpstr>
      <vt:lpstr>Menaxhimi i Operacioneve</vt:lpstr>
      <vt:lpstr>Roli i Menaxherit të Portofolit</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Qëllimi i Standardit për Menaxhimin e Portofolit</dc:title>
  <dc:creator>arbana</dc:creator>
  <cp:lastModifiedBy>arbana</cp:lastModifiedBy>
  <cp:revision>8</cp:revision>
  <dcterms:created xsi:type="dcterms:W3CDTF">2023-02-28T12:41:51Z</dcterms:created>
  <dcterms:modified xsi:type="dcterms:W3CDTF">2025-02-26T19:37:54Z</dcterms:modified>
</cp:coreProperties>
</file>