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sq-A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8" d="100"/>
          <a:sy n="78" d="100"/>
        </p:scale>
        <p:origin x="1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5B00BD-AC8E-C077-19F2-D3DFAE3D30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6D6FFB-BAAB-9340-AAD5-14EEB59ABF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q-A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7C3C0F-547E-7AA3-EE93-94BC136C4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6BDD-A032-4843-9088-CE10B5449076}" type="datetimeFigureOut">
              <a:rPr lang="sq-AL" smtClean="0"/>
              <a:t>21.2.2023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A4ABA9-0025-313C-5103-5A5D728EC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F5193D-82F2-56DE-F955-CA62F64C4D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0751-CD3D-4A40-9B76-5043E7D4660A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1712397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3D6EE7-7C66-908C-B135-CEF42315FA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6992378-48EC-76F9-3735-8BE9D193E6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396573-ECFE-5F73-D167-9D81387CCC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6BDD-A032-4843-9088-CE10B5449076}" type="datetimeFigureOut">
              <a:rPr lang="sq-AL" smtClean="0"/>
              <a:t>21.2.2023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36E226-8F91-D10D-A64A-512C32AAF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9DD5F1-46C2-61D7-05A6-812BF689FC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0751-CD3D-4A40-9B76-5043E7D4660A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4231808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30204E-1386-27FA-00C1-DC34A992CD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57BDD7-EE4A-D5FF-CB38-3380BC3A97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463E08-5F85-0D74-E23D-D0B1085DA4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6BDD-A032-4843-9088-CE10B5449076}" type="datetimeFigureOut">
              <a:rPr lang="sq-AL" smtClean="0"/>
              <a:t>21.2.2023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0B96AF-6189-5DF9-A8EA-9BA9F00BA6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137636-38AC-1EDB-49FB-77413A3536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0751-CD3D-4A40-9B76-5043E7D4660A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554287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8CBFA1-607C-9838-B1AA-7364563B2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1A1406-3AD2-7362-039E-3D734A28F1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F67225-A649-84C3-0DFB-A67AD7E4B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6BDD-A032-4843-9088-CE10B5449076}" type="datetimeFigureOut">
              <a:rPr lang="sq-AL" smtClean="0"/>
              <a:t>21.2.2023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EEBEA9-CB93-109D-512A-4DD5CE72A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886E9B-E983-8440-FEEE-9B75BAB326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0751-CD3D-4A40-9B76-5043E7D4660A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3676211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677AD5-9D59-9439-29E3-31F9584D67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81774A-0BC9-AEC9-689D-DF1334514E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A6BCCB-B084-5564-5A84-F05F5359B6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6BDD-A032-4843-9088-CE10B5449076}" type="datetimeFigureOut">
              <a:rPr lang="sq-AL" smtClean="0"/>
              <a:t>21.2.2023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D45283-7610-B55B-C669-677670FC4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A5E3D3-3DCF-4889-992C-D5692DC5F9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0751-CD3D-4A40-9B76-5043E7D4660A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39050127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FE8BAA-2ED4-FBF4-08D0-B3B5EDF71F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125F18-6DA9-C55B-DF91-BD3AE38BB7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B1299D-92F2-B1CB-0499-41A335F986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D56289-C511-2932-A736-4AD7D4FBAA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6BDD-A032-4843-9088-CE10B5449076}" type="datetimeFigureOut">
              <a:rPr lang="sq-AL" smtClean="0"/>
              <a:t>21.2.2023</a:t>
            </a:fld>
            <a:endParaRPr lang="sq-A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C2898D-2591-655A-EA9D-97594E853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52748C-0B70-FEF9-2BA2-930B35F98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0751-CD3D-4A40-9B76-5043E7D4660A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1701125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C44FAF-6DAA-6D36-3867-F79A2CF72C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7FA825-469E-A29A-747D-1C3071CEFD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94F8F7-470F-466E-351B-4EEDF5872D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F24D4ED-EC0C-CEBD-7B07-76F7F1F934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FB8BB1E-EA99-6CF2-2C5C-A2BCFD29CB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6FD27CC-16C9-8C1E-3A6A-1E7D4D8163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6BDD-A032-4843-9088-CE10B5449076}" type="datetimeFigureOut">
              <a:rPr lang="sq-AL" smtClean="0"/>
              <a:t>21.2.2023</a:t>
            </a:fld>
            <a:endParaRPr lang="sq-A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F38620-1ED4-46BB-AA1C-A8F1D04F3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347FCC2-1C75-CEF6-EB55-666DFA58E4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0751-CD3D-4A40-9B76-5043E7D4660A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2879170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CF9272-AA74-9868-4949-2E101DC7D9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9AF7CD1-089D-4104-F426-97D1DA2974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6BDD-A032-4843-9088-CE10B5449076}" type="datetimeFigureOut">
              <a:rPr lang="sq-AL" smtClean="0"/>
              <a:t>21.2.2023</a:t>
            </a:fld>
            <a:endParaRPr lang="sq-A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00E8B5-56D4-4084-0991-D9ED22203C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4E4905-99F0-EF1B-0471-80034643C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0751-CD3D-4A40-9B76-5043E7D4660A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112304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439D5E1-DE9E-34E4-773B-31A2EB6BF3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6BDD-A032-4843-9088-CE10B5449076}" type="datetimeFigureOut">
              <a:rPr lang="sq-AL" smtClean="0"/>
              <a:t>21.2.2023</a:t>
            </a:fld>
            <a:endParaRPr lang="sq-A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101AA6F-9B6D-D8DE-AF2B-671E377C8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10D274-9663-4F3B-F556-7F5AD03D3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0751-CD3D-4A40-9B76-5043E7D4660A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41885193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CB3BEC-C7B9-F627-4F08-DAEBF5FA1C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19F78C-2D1B-D415-72DC-3C9C43EDF6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9BEAFE-2D3E-4B50-36C3-476FED28C3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B3C28C-27AA-E5C1-26AB-AFFBDF2595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6BDD-A032-4843-9088-CE10B5449076}" type="datetimeFigureOut">
              <a:rPr lang="sq-AL" smtClean="0"/>
              <a:t>21.2.2023</a:t>
            </a:fld>
            <a:endParaRPr lang="sq-A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65F377-A90D-9B52-30FB-FA1FBFF7B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FEC68D-FE3E-36F9-BF21-94A7C295BE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0751-CD3D-4A40-9B76-5043E7D4660A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2426547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06CA1B-814A-EB73-35E4-1A1B6E63DE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E64E6D2-6726-5982-35A0-26C6901E2D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q-A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4BC7C5-A6D7-6A78-2ACF-0752567B73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43C5F9-7C94-A389-C487-34014E39C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76BDD-A032-4843-9088-CE10B5449076}" type="datetimeFigureOut">
              <a:rPr lang="sq-AL" smtClean="0"/>
              <a:t>21.2.2023</a:t>
            </a:fld>
            <a:endParaRPr lang="sq-A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F0399A-4443-496D-6CFB-6643BE86A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DF4F7A-DAFA-B2EA-FF47-1FE31CF3D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0751-CD3D-4A40-9B76-5043E7D4660A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2230933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C923AF0-7377-65A4-8D7B-5E1A200B29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5F3D35-7DFE-5046-CF83-DE790358C0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7AA407-A511-0A3A-2B6E-10BBECB850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276BDD-A032-4843-9088-CE10B5449076}" type="datetimeFigureOut">
              <a:rPr lang="sq-AL" smtClean="0"/>
              <a:t>21.2.2023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FEA812-7FFD-439B-E8A4-4D773A0419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q-A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13204A-084C-A6EF-97DB-7B7E9D1A2B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A40751-CD3D-4A40-9B76-5043E7D4660A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4106969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q-A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42A1B1-AB84-C1F7-E28D-6A6F8AA978A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Menaxhimi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portofolios</a:t>
            </a:r>
            <a:endParaRPr lang="sq-AL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81CAA3-D123-CD62-999D-116FDDC65D8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/>
              <a:t>Prof. Ass. Dr. Arbana </a:t>
            </a:r>
            <a:r>
              <a:rPr lang="en-US" b="1" dirty="0" err="1"/>
              <a:t>Sahiti</a:t>
            </a:r>
            <a:r>
              <a:rPr lang="en-US" b="1" dirty="0"/>
              <a:t> </a:t>
            </a:r>
            <a:r>
              <a:rPr lang="en-US" b="1" dirty="0" err="1"/>
              <a:t>Ramushi</a:t>
            </a:r>
            <a:r>
              <a:rPr lang="en-US" b="1" dirty="0"/>
              <a:t> </a:t>
            </a:r>
            <a:endParaRPr lang="sq-AL" b="1" dirty="0"/>
          </a:p>
        </p:txBody>
      </p:sp>
    </p:spTree>
    <p:extLst>
      <p:ext uri="{BB962C8B-B14F-4D97-AF65-F5344CB8AC3E}">
        <p14:creationId xmlns:p14="http://schemas.microsoft.com/office/powerpoint/2010/main" val="8957706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A8B8C28-ED31-8C71-A4E1-91B27CB5C4D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4453340"/>
              </p:ext>
            </p:extLst>
          </p:nvPr>
        </p:nvGraphicFramePr>
        <p:xfrm>
          <a:off x="538843" y="889907"/>
          <a:ext cx="10058400" cy="56578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87029">
                  <a:extLst>
                    <a:ext uri="{9D8B030D-6E8A-4147-A177-3AD203B41FA5}">
                      <a16:colId xmlns:a16="http://schemas.microsoft.com/office/drawing/2014/main" val="3649403052"/>
                    </a:ext>
                  </a:extLst>
                </a:gridCol>
                <a:gridCol w="6971371">
                  <a:extLst>
                    <a:ext uri="{9D8B030D-6E8A-4147-A177-3AD203B41FA5}">
                      <a16:colId xmlns:a16="http://schemas.microsoft.com/office/drawing/2014/main" val="2669698230"/>
                    </a:ext>
                  </a:extLst>
                </a:gridCol>
              </a:tblGrid>
              <a:tr h="35361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Java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Ligjërata që do të zhvillohet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8770713"/>
                  </a:ext>
                </a:extLst>
              </a:tr>
              <a:tr h="353616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Java e parë: </a:t>
                      </a:r>
                      <a:endParaRPr lang="sq-AL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Qëllimi i Standardit për Menaxhimin e Portofolit</a:t>
                      </a:r>
                      <a:endParaRPr lang="sq-AL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45729582"/>
                  </a:ext>
                </a:extLst>
              </a:tr>
              <a:tr h="353616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Java e dytë: </a:t>
                      </a:r>
                      <a:endParaRPr lang="sq-AL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 Cikli i jetës së portofolit</a:t>
                      </a:r>
                      <a:endParaRPr lang="sq-AL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79839732"/>
                  </a:ext>
                </a:extLst>
              </a:tr>
              <a:tr h="353616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Java e tretë: </a:t>
                      </a:r>
                      <a:endParaRPr lang="sq-AL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 dirty="0">
                          <a:effectLst/>
                        </a:rPr>
                        <a:t> Menaxhimi i strategjisë së portofolit</a:t>
                      </a:r>
                      <a:endParaRPr lang="sq-AL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11021045"/>
                  </a:ext>
                </a:extLst>
              </a:tr>
              <a:tr h="353616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Java e katërt: </a:t>
                      </a:r>
                      <a:endParaRPr lang="sq-AL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Qeverisja e portofolit</a:t>
                      </a:r>
                      <a:endParaRPr lang="sq-AL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58348541"/>
                  </a:ext>
                </a:extLst>
              </a:tr>
              <a:tr h="353616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Java e pestë: </a:t>
                      </a:r>
                      <a:endParaRPr lang="sq-AL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Kapaciteti portfolios dhe aftësitë e menaxhimit </a:t>
                      </a:r>
                      <a:endParaRPr lang="sq-AL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71932371"/>
                  </a:ext>
                </a:extLst>
              </a:tr>
              <a:tr h="353616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Java e gjashtë: </a:t>
                      </a:r>
                      <a:endParaRPr lang="sq-AL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Angazhimi i grupeve të interesit  të portfolios</a:t>
                      </a:r>
                      <a:endParaRPr lang="sq-AL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33887560"/>
                  </a:ext>
                </a:extLst>
              </a:tr>
              <a:tr h="353616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Java e shtatë: </a:t>
                      </a:r>
                      <a:endParaRPr lang="sq-AL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Menaxhimi i vlerës së portofolios</a:t>
                      </a:r>
                      <a:endParaRPr lang="sq-AL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84377098"/>
                  </a:ext>
                </a:extLst>
              </a:tr>
              <a:tr h="353616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Java e tetë: </a:t>
                      </a:r>
                      <a:endParaRPr lang="sq-AL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Testi i parë vlerësues (Kolokfiumi I)</a:t>
                      </a:r>
                      <a:endParaRPr lang="sq-AL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35334323"/>
                  </a:ext>
                </a:extLst>
              </a:tr>
              <a:tr h="353616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Java e nëntë: </a:t>
                      </a:r>
                      <a:endParaRPr lang="sq-AL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Menaxhimi i riskut të portofolit</a:t>
                      </a:r>
                      <a:endParaRPr lang="sq-AL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46536037"/>
                  </a:ext>
                </a:extLst>
              </a:tr>
              <a:tr h="353616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Java e dhjetë: </a:t>
                      </a:r>
                      <a:endParaRPr lang="sq-AL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Menaxhimi i Portfoliove të Investitorëve Institucionalë</a:t>
                      </a:r>
                      <a:endParaRPr lang="sq-AL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94197286"/>
                  </a:ext>
                </a:extLst>
              </a:tr>
              <a:tr h="353616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Java e njëmbëdhjetë: </a:t>
                      </a:r>
                      <a:endParaRPr lang="sq-AL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Alokimi i Aseteve</a:t>
                      </a:r>
                      <a:endParaRPr lang="sq-AL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67187165"/>
                  </a:ext>
                </a:extLst>
              </a:tr>
              <a:tr h="353616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Java e dymbëdhjetë: </a:t>
                      </a:r>
                      <a:endParaRPr lang="sq-AL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Menaxhimi i portofolit të të ardhurave fikse</a:t>
                      </a:r>
                      <a:endParaRPr lang="sq-AL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09597444"/>
                  </a:ext>
                </a:extLst>
              </a:tr>
              <a:tr h="353616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Java e trembëdhjetë: </a:t>
                      </a:r>
                      <a:endParaRPr lang="sq-AL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Menaxhimi i portofolit të ekuitetit</a:t>
                      </a:r>
                      <a:endParaRPr lang="sq-AL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07521493"/>
                  </a:ext>
                </a:extLst>
              </a:tr>
              <a:tr h="353616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Java e katërmbëdhjetë: </a:t>
                      </a:r>
                      <a:endParaRPr lang="sq-AL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Menaxhimi i portofolit të ekuitetit</a:t>
                      </a:r>
                      <a:endParaRPr lang="sq-AL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07012231"/>
                  </a:ext>
                </a:extLst>
              </a:tr>
              <a:tr h="353616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Java e pesëmbëdhjetë: </a:t>
                      </a:r>
                      <a:endParaRPr lang="sq-AL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 dirty="0">
                          <a:effectLst/>
                        </a:rPr>
                        <a:t>Testi i dytë vlerësues (</a:t>
                      </a:r>
                      <a:r>
                        <a:rPr lang="sq-AL" sz="1800" dirty="0" err="1">
                          <a:effectLst/>
                        </a:rPr>
                        <a:t>Kolokimi</a:t>
                      </a:r>
                      <a:r>
                        <a:rPr lang="sq-AL" sz="1800" dirty="0">
                          <a:effectLst/>
                        </a:rPr>
                        <a:t> II)</a:t>
                      </a:r>
                      <a:endParaRPr lang="sq-AL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139677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40630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C9AA62-A647-6C99-4EE6-7F6BAB0A8C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q-AL" sz="4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Përshkrimi i lëndës</a:t>
            </a:r>
            <a:endParaRPr lang="sq-AL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936300-D9C1-928B-3A22-A3AC8A280B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41954"/>
            <a:ext cx="10515600" cy="4351338"/>
          </a:xfrm>
        </p:spPr>
        <p:txBody>
          <a:bodyPr>
            <a:noAutofit/>
          </a:bodyPr>
          <a:lstStyle/>
          <a:p>
            <a:r>
              <a:rPr lang="sq-AL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Menaxhimi i Portofolit - identifikon parimet e menaxhimit të portofolit të projektit dhe fushat e menaxhimit të </a:t>
            </a:r>
            <a:r>
              <a:rPr lang="sq-AL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performancës</a:t>
            </a:r>
            <a:r>
              <a:rPr lang="sq-AL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të cilat përgjithësisht njihen si praktika të mira për organizatat që kanë nevojë për biznes për të menaxhuar në mënyrë efektive investime komplekse dhe intensive të programeve dhe projekteve. 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sq-AL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"Në përgjithësi do të thotë se parimet dhe fushat e menaxhimit të </a:t>
            </a:r>
            <a:r>
              <a:rPr lang="sq-AL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performancës</a:t>
            </a:r>
            <a:r>
              <a:rPr lang="sq-AL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të përshkruara janë të zbatueshme për shumicën e portofolave ​​në shumicën e kohës dhe se ekziston një konsensus i gjerë për vlerën dhe dobinë e tyre. </a:t>
            </a:r>
            <a:endParaRPr lang="sq-AL" sz="3200" dirty="0"/>
          </a:p>
        </p:txBody>
      </p:sp>
    </p:spTree>
    <p:extLst>
      <p:ext uri="{BB962C8B-B14F-4D97-AF65-F5344CB8AC3E}">
        <p14:creationId xmlns:p14="http://schemas.microsoft.com/office/powerpoint/2010/main" val="19034965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F1DB33-72BF-385E-5B9E-CC99EB60AC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73578"/>
            <a:ext cx="10515600" cy="5584371"/>
          </a:xfrm>
        </p:spPr>
        <p:txBody>
          <a:bodyPr>
            <a:noAutofit/>
          </a:bodyPr>
          <a:lstStyle/>
          <a:p>
            <a:r>
              <a:rPr lang="sq-A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"Në përgjithësi do të thotë se parimet dhe fushat e menaxhimit të </a:t>
            </a:r>
            <a:r>
              <a:rPr lang="sq-AL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performancës</a:t>
            </a:r>
            <a:r>
              <a:rPr lang="sq-A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të përshkruara janë të zbatueshme për shumicën e portofolave ​​në shumicën e kohës dhe se ekziston një konsensus i gjerë për vlerën dhe dobinë e tyre. "Praktikë e mirë" do të thotë se ekziston një pajtim i përgjithshëm se zbatimi i këtyre parimeve dhe aktiviteteve të menaxhimit të </a:t>
            </a:r>
            <a:r>
              <a:rPr lang="sq-AL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performancës</a:t>
            </a:r>
            <a:r>
              <a:rPr lang="sq-A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mund të përmirësohet shanset e suksesit dhe janë provuar të punojnë në një gamë të gjerë të portofolave. 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sq-A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Praktika e mirë nuk do të thotë se aktivitetet e menaxhimit të përshkruara duhet të zbatohen në mënyrë uniforme në </a:t>
            </a:r>
            <a:r>
              <a:rPr lang="sq-AL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portofolet</a:t>
            </a:r>
            <a:r>
              <a:rPr lang="sq-A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qeverisja e organizatës dhe menaxheri i portofolit janë përgjegjës për përcaktimin e asaj që është e përshtatshme për çdo portofol të dhënë në mjedisin e saj dhe në kontekstin e kornizës së organizatës për menaxhimin e projektit dhe programit</a:t>
            </a:r>
            <a:endParaRPr lang="sq-AL" dirty="0"/>
          </a:p>
        </p:txBody>
      </p:sp>
    </p:spTree>
    <p:extLst>
      <p:ext uri="{BB962C8B-B14F-4D97-AF65-F5344CB8AC3E}">
        <p14:creationId xmlns:p14="http://schemas.microsoft.com/office/powerpoint/2010/main" val="24754160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CA0EF5-A3C9-90E0-B1B1-1005CDAF4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q-A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Qëllimet e lëndës:</a:t>
            </a:r>
            <a:endParaRPr lang="sq-AL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70ED75-8A6F-B818-A4F2-110FDA45FA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sq-A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Qëllimi i lëndës është që studentet të njohin thelbin  teorik të modernizimit të portofolave grupet kryesore të investitorëve dhe objektivat e tyre të investimeve, kufizimet, në mënyrë që të zotërojnë aftësitë praktike në menaxhimin e investimeve, duke formuar tregun e kapitalit pritjet dhe parashikimin e aktivitetit të tregjeve për të justifikuar portofolin e investimeve të mëdha strategjia e menaxhimit për barazinë dhe instrumentet me të ardhura fikse. 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sq-A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Një tipar dallues i kursit është që të përqendrohet në çështjet praktike të menaxhimit të portofoli të investimeve, bazohet në rezultatet e hulumtimeve të fundit akademike në fushën e menaxhimi i portofolit.</a:t>
            </a:r>
          </a:p>
          <a:p>
            <a:endParaRPr lang="sq-AL" dirty="0"/>
          </a:p>
        </p:txBody>
      </p:sp>
    </p:spTree>
    <p:extLst>
      <p:ext uri="{BB962C8B-B14F-4D97-AF65-F5344CB8AC3E}">
        <p14:creationId xmlns:p14="http://schemas.microsoft.com/office/powerpoint/2010/main" val="41355629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2BDACB-709C-7991-71AA-25CC863ECD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q-AL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Rezultatet e pritura të nxënies:</a:t>
            </a:r>
            <a:endParaRPr lang="sq-AL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D3511F-EAED-6518-3703-2655C77507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sz="18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sq-AL" sz="3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Studentët do të njohin</a:t>
            </a:r>
            <a:r>
              <a:rPr lang="en-US" sz="3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sz="18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q-AL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bazat themelore teorike të teorisë së portofolit,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q-AL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kuptojnë qëllimin dhe fazat e procesit të investimeve,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q-AL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të jenë në gjendje të formojnë pritjet e tregut 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q-AL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dhe të krijojnë </a:t>
            </a:r>
            <a:r>
              <a:rPr lang="sq-AL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alokimin</a:t>
            </a:r>
            <a:r>
              <a:rPr lang="sq-AL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strategjik të </a:t>
            </a:r>
            <a:r>
              <a:rPr lang="sq-AL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aseteve</a:t>
            </a:r>
            <a:r>
              <a:rPr lang="sq-AL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</a:p>
          <a:p>
            <a:r>
              <a:rPr lang="sq-AL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të zgjedhin strategjinë optimale të investimeve</a:t>
            </a:r>
            <a:endParaRPr lang="sq-AL" sz="3200" dirty="0"/>
          </a:p>
        </p:txBody>
      </p:sp>
    </p:spTree>
    <p:extLst>
      <p:ext uri="{BB962C8B-B14F-4D97-AF65-F5344CB8AC3E}">
        <p14:creationId xmlns:p14="http://schemas.microsoft.com/office/powerpoint/2010/main" val="8363024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D7D6837-7808-8C37-A3C9-A20C6288D07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8167694"/>
              </p:ext>
            </p:extLst>
          </p:nvPr>
        </p:nvGraphicFramePr>
        <p:xfrm>
          <a:off x="734787" y="408214"/>
          <a:ext cx="9723664" cy="64540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11407">
                  <a:extLst>
                    <a:ext uri="{9D8B030D-6E8A-4147-A177-3AD203B41FA5}">
                      <a16:colId xmlns:a16="http://schemas.microsoft.com/office/drawing/2014/main" val="2513245218"/>
                    </a:ext>
                  </a:extLst>
                </a:gridCol>
                <a:gridCol w="1537165">
                  <a:extLst>
                    <a:ext uri="{9D8B030D-6E8A-4147-A177-3AD203B41FA5}">
                      <a16:colId xmlns:a16="http://schemas.microsoft.com/office/drawing/2014/main" val="3153028918"/>
                    </a:ext>
                  </a:extLst>
                </a:gridCol>
                <a:gridCol w="2408956">
                  <a:extLst>
                    <a:ext uri="{9D8B030D-6E8A-4147-A177-3AD203B41FA5}">
                      <a16:colId xmlns:a16="http://schemas.microsoft.com/office/drawing/2014/main" val="125156184"/>
                    </a:ext>
                  </a:extLst>
                </a:gridCol>
                <a:gridCol w="2366136">
                  <a:extLst>
                    <a:ext uri="{9D8B030D-6E8A-4147-A177-3AD203B41FA5}">
                      <a16:colId xmlns:a16="http://schemas.microsoft.com/office/drawing/2014/main" val="456136728"/>
                    </a:ext>
                  </a:extLst>
                </a:gridCol>
              </a:tblGrid>
              <a:tr h="307848">
                <a:tc gridSpan="4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 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q-A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q-A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q-A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691733"/>
                  </a:ext>
                </a:extLst>
              </a:tr>
              <a:tr h="335835"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Kontributi nё ngarkesën e studentit ( gjë që duhet tё korrespondoj me rezultatet e tё nxënesit tё studentit)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q-A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q-A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q-A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8045199"/>
                  </a:ext>
                </a:extLst>
              </a:tr>
              <a:tr h="30784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Aktiviteti 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Orë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 dirty="0">
                          <a:effectLst/>
                        </a:rPr>
                        <a:t>Ditë/javë</a:t>
                      </a:r>
                      <a:endParaRPr lang="sq-A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Gjithsej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66322775"/>
                  </a:ext>
                </a:extLst>
              </a:tr>
              <a:tr h="33583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Ligjërata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2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15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30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47002572"/>
                  </a:ext>
                </a:extLst>
              </a:tr>
              <a:tr h="33583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Ushtrime teorike/laboratorike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1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15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15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75072842"/>
                  </a:ext>
                </a:extLst>
              </a:tr>
              <a:tr h="33583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Punë praktike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 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 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 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40963327"/>
                  </a:ext>
                </a:extLst>
              </a:tr>
              <a:tr h="61569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Kontaktet me mësimdhënësin/konsultimet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1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5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5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91499588"/>
                  </a:ext>
                </a:extLst>
              </a:tr>
              <a:tr h="33583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Ushtrime  në teren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 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 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 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84973890"/>
                  </a:ext>
                </a:extLst>
              </a:tr>
              <a:tr h="33583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Kollokfiume, seminare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 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 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 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07197328"/>
                  </a:ext>
                </a:extLst>
              </a:tr>
              <a:tr h="33583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Detyra të  shtëpisë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1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15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15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77619753"/>
                  </a:ext>
                </a:extLst>
              </a:tr>
              <a:tr h="61569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Koha e studimit vetanak të studentit (në bibliotekë ose në shtëpi)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2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15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30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5651091"/>
                  </a:ext>
                </a:extLst>
              </a:tr>
              <a:tr h="33583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Përgatitja përfundimtare për provim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1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15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15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72378295"/>
                  </a:ext>
                </a:extLst>
              </a:tr>
              <a:tr h="61569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Koha e kaluar në vlerësim (teste, kuiz, provim final)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 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 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 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0610074"/>
                  </a:ext>
                </a:extLst>
              </a:tr>
              <a:tr h="33583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Projektet, prezantimet, etj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2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15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30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04939847"/>
                  </a:ext>
                </a:extLst>
              </a:tr>
              <a:tr h="33583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Totali 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 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>
                          <a:effectLst/>
                        </a:rPr>
                        <a:t> </a:t>
                      </a:r>
                      <a:endParaRPr lang="sq-A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80390" algn="ctr"/>
                          <a:tab pos="1160780" algn="r"/>
                        </a:tabLst>
                      </a:pPr>
                      <a:r>
                        <a:rPr lang="sq-AL" sz="1800" dirty="0">
                          <a:effectLst/>
                        </a:rPr>
                        <a:t>150</a:t>
                      </a:r>
                      <a:endParaRPr lang="sq-A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569509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01358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1EC2B8-D813-94F0-DAA3-8A093D6CFB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q-AL" sz="4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Metodologjia e mësimdhënies: </a:t>
            </a:r>
            <a:endParaRPr lang="sq-AL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D56E0A-257B-8F34-C82A-8204E49313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sq-AL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Ligjëratat, ushtrimet gjatë orëve të mësimit duke përdorë materiale të ndryshme, punë në grup prej 2-3 studentëve në një projekt (punë e pavarur), detyrë shtëpie individuale.</a:t>
            </a:r>
            <a:endParaRPr lang="sq-AL" sz="3200" dirty="0"/>
          </a:p>
        </p:txBody>
      </p:sp>
    </p:spTree>
    <p:extLst>
      <p:ext uri="{BB962C8B-B14F-4D97-AF65-F5344CB8AC3E}">
        <p14:creationId xmlns:p14="http://schemas.microsoft.com/office/powerpoint/2010/main" val="20602326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B817B3-E673-DCCB-9E8F-6C953B3BF7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q-AL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Metodat e vlerësimit:</a:t>
            </a:r>
            <a:endParaRPr lang="sq-AL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6BDCF-31CB-C8C5-5ECC-82B0DAB7BF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sq-AL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Kufiri i kalueshmërisë së lëndës është 51%. </a:t>
            </a:r>
            <a:r>
              <a:rPr lang="en-US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(55 % ne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kollokfium</a:t>
            </a:r>
            <a:r>
              <a:rPr lang="en-US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endParaRPr lang="sq-AL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3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Aktiviteti</a:t>
            </a:r>
            <a:r>
              <a:rPr lang="en-US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10</a:t>
            </a:r>
            <a:r>
              <a:rPr lang="sq-AL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%;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3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Punimet</a:t>
            </a:r>
            <a:r>
              <a:rPr lang="en-US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seminarike</a:t>
            </a:r>
            <a:r>
              <a:rPr lang="en-US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20 %</a:t>
            </a:r>
            <a:endParaRPr lang="sq-AL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sq-AL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Vlerësimi nga testet 7</a:t>
            </a:r>
            <a:r>
              <a:rPr lang="en-US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0</a:t>
            </a:r>
            <a:r>
              <a:rPr lang="sq-AL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%; </a:t>
            </a:r>
          </a:p>
          <a:p>
            <a:pPr marL="0" indent="0">
              <a:buNone/>
            </a:pPr>
            <a:endParaRPr lang="sq-AL" dirty="0"/>
          </a:p>
        </p:txBody>
      </p:sp>
    </p:spTree>
    <p:extLst>
      <p:ext uri="{BB962C8B-B14F-4D97-AF65-F5344CB8AC3E}">
        <p14:creationId xmlns:p14="http://schemas.microsoft.com/office/powerpoint/2010/main" val="18078297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B5ABFA-2584-258F-6116-BAD0A214D6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q-AL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Literatura bazë: </a:t>
            </a:r>
            <a:endParaRPr lang="sq-AL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44F289-A4F8-1652-7F4F-02E05992D5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sq-AL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John</a:t>
            </a:r>
            <a:r>
              <a:rPr lang="sq-AL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L. </a:t>
            </a:r>
            <a:r>
              <a:rPr lang="sq-AL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Maginn</a:t>
            </a:r>
            <a:r>
              <a:rPr lang="sq-AL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sq-AL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Donald</a:t>
            </a:r>
            <a:r>
              <a:rPr lang="sq-AL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L. </a:t>
            </a:r>
            <a:r>
              <a:rPr lang="sq-AL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Tuttle</a:t>
            </a:r>
            <a:r>
              <a:rPr lang="sq-AL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sq-AL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Dennis</a:t>
            </a:r>
            <a:r>
              <a:rPr lang="sq-AL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W. </a:t>
            </a:r>
            <a:r>
              <a:rPr lang="sq-AL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McLeavey</a:t>
            </a:r>
            <a:r>
              <a:rPr lang="sq-AL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sq-AL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Jerald</a:t>
            </a:r>
            <a:r>
              <a:rPr lang="sq-AL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E. </a:t>
            </a:r>
            <a:r>
              <a:rPr lang="sq-AL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Pinto</a:t>
            </a:r>
            <a:r>
              <a:rPr lang="sq-AL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(2007) The </a:t>
            </a:r>
            <a:r>
              <a:rPr lang="sq-AL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portofolio</a:t>
            </a:r>
            <a:r>
              <a:rPr lang="sq-AL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q-AL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Management</a:t>
            </a:r>
            <a:r>
              <a:rPr lang="sq-AL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q-AL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Process</a:t>
            </a:r>
            <a:r>
              <a:rPr lang="sq-AL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q-AL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and</a:t>
            </a:r>
            <a:r>
              <a:rPr lang="sq-AL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the  </a:t>
            </a:r>
            <a:r>
              <a:rPr lang="sq-AL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Investment</a:t>
            </a:r>
            <a:r>
              <a:rPr lang="sq-AL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q-AL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Policy</a:t>
            </a:r>
            <a:r>
              <a:rPr lang="sq-AL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q-AL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Statement</a:t>
            </a:r>
            <a:r>
              <a:rPr lang="sq-AL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r>
              <a:rPr lang="sq-A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Project </a:t>
            </a:r>
            <a:r>
              <a:rPr lang="sq-AL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Management</a:t>
            </a:r>
            <a:r>
              <a:rPr lang="sq-A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Institute </a:t>
            </a:r>
            <a:r>
              <a:rPr lang="sq-AL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Inc</a:t>
            </a:r>
            <a:r>
              <a:rPr lang="sq-A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(2017)  , The Standard </a:t>
            </a:r>
            <a:r>
              <a:rPr lang="sq-AL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for</a:t>
            </a:r>
            <a:r>
              <a:rPr lang="sq-A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q-AL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Portfolio</a:t>
            </a:r>
            <a:r>
              <a:rPr lang="sq-A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q-AL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Management</a:t>
            </a:r>
            <a:r>
              <a:rPr lang="sq-A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sq-AL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Fourth</a:t>
            </a:r>
            <a:r>
              <a:rPr lang="sq-A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q-AL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edition</a:t>
            </a:r>
            <a:endParaRPr lang="sq-AL" dirty="0"/>
          </a:p>
        </p:txBody>
      </p:sp>
    </p:spTree>
    <p:extLst>
      <p:ext uri="{BB962C8B-B14F-4D97-AF65-F5344CB8AC3E}">
        <p14:creationId xmlns:p14="http://schemas.microsoft.com/office/powerpoint/2010/main" val="27741356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802</Words>
  <Application>Microsoft Office PowerPoint</Application>
  <PresentationFormat>Widescreen</PresentationFormat>
  <Paragraphs>119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Symbol</vt:lpstr>
      <vt:lpstr>Times New Roman</vt:lpstr>
      <vt:lpstr>Office Theme</vt:lpstr>
      <vt:lpstr>Menaxhimi i portofolios</vt:lpstr>
      <vt:lpstr>Përshkrimi i lëndës</vt:lpstr>
      <vt:lpstr>PowerPoint Presentation</vt:lpstr>
      <vt:lpstr>Qëllimet e lëndës:</vt:lpstr>
      <vt:lpstr>Rezultatet e pritura të nxënies:</vt:lpstr>
      <vt:lpstr>PowerPoint Presentation</vt:lpstr>
      <vt:lpstr>Metodologjia e mësimdhënies: </vt:lpstr>
      <vt:lpstr>Metodat e vlerësimit:</vt:lpstr>
      <vt:lpstr>Literatura bazë: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Menaxhimi i portofolios</dc:title>
  <dc:creator>arbana</dc:creator>
  <cp:lastModifiedBy>arbana</cp:lastModifiedBy>
  <cp:revision>1</cp:revision>
  <dcterms:created xsi:type="dcterms:W3CDTF">2023-02-21T10:26:47Z</dcterms:created>
  <dcterms:modified xsi:type="dcterms:W3CDTF">2023-02-21T10:27:00Z</dcterms:modified>
</cp:coreProperties>
</file>