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12192000" cy="6858000"/>
  <p:notesSz cx="6858000" cy="9144000"/>
  <p:defaultTextStyle>
    <a:defPPr>
      <a:defRPr lang="sq-A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00" autoAdjust="0"/>
    <p:restoredTop sz="94660"/>
  </p:normalViewPr>
  <p:slideViewPr>
    <p:cSldViewPr snapToGrid="0">
      <p:cViewPr varScale="1">
        <p:scale>
          <a:sx n="56" d="100"/>
          <a:sy n="56" d="100"/>
        </p:scale>
        <p:origin x="876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551E18-A4EF-582B-78F7-B6B15E88941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sq-AL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F3EC5A5-F842-CA2B-E7C9-22C42AAB080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sq-A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5C6FF5C-14B1-5230-F307-CEECD02833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79D687-A96F-4BBA-A596-40B516083FF3}" type="datetimeFigureOut">
              <a:rPr lang="sq-AL" smtClean="0"/>
              <a:t>3.10.2022</a:t>
            </a:fld>
            <a:endParaRPr lang="sq-A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6C89AF9-F397-1F42-5872-C33B103DD8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q-A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AFEB9C1-0E60-60E5-C2D3-779EBB5F71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83F3D-0844-4C86-8C3F-02B8CF4903BD}" type="slidenum">
              <a:rPr lang="sq-AL" smtClean="0"/>
              <a:t>‹#›</a:t>
            </a:fld>
            <a:endParaRPr lang="sq-AL"/>
          </a:p>
        </p:txBody>
      </p:sp>
    </p:spTree>
    <p:extLst>
      <p:ext uri="{BB962C8B-B14F-4D97-AF65-F5344CB8AC3E}">
        <p14:creationId xmlns:p14="http://schemas.microsoft.com/office/powerpoint/2010/main" val="30381091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7F2A4F-D0A7-4FEF-8ACB-188928D090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q-AL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5AF8AD1-03C6-6AB2-11D3-E09A4A1F3CE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q-A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0C1EE81-44E5-B782-CBBC-A3D8EC71F1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79D687-A96F-4BBA-A596-40B516083FF3}" type="datetimeFigureOut">
              <a:rPr lang="sq-AL" smtClean="0"/>
              <a:t>3.10.2022</a:t>
            </a:fld>
            <a:endParaRPr lang="sq-A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33D0E08-856C-B06C-4AEB-8004F38DA4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q-A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8A161BB-5A30-9A1B-0628-00A916038F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83F3D-0844-4C86-8C3F-02B8CF4903BD}" type="slidenum">
              <a:rPr lang="sq-AL" smtClean="0"/>
              <a:t>‹#›</a:t>
            </a:fld>
            <a:endParaRPr lang="sq-AL"/>
          </a:p>
        </p:txBody>
      </p:sp>
    </p:spTree>
    <p:extLst>
      <p:ext uri="{BB962C8B-B14F-4D97-AF65-F5344CB8AC3E}">
        <p14:creationId xmlns:p14="http://schemas.microsoft.com/office/powerpoint/2010/main" val="29408651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7B7F6B8-D5B2-B2B2-520F-9079736C3EF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sq-AL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CEB3E06-4D3F-9854-56F0-5940D7F8694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q-A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C30D391-940F-805D-5F07-2090A48F20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79D687-A96F-4BBA-A596-40B516083FF3}" type="datetimeFigureOut">
              <a:rPr lang="sq-AL" smtClean="0"/>
              <a:t>3.10.2022</a:t>
            </a:fld>
            <a:endParaRPr lang="sq-A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F31864-0FE0-807C-888E-8D58ED2D56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q-A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9B4050E-BEF7-8BE0-5001-08E610ED0D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83F3D-0844-4C86-8C3F-02B8CF4903BD}" type="slidenum">
              <a:rPr lang="sq-AL" smtClean="0"/>
              <a:t>‹#›</a:t>
            </a:fld>
            <a:endParaRPr lang="sq-AL"/>
          </a:p>
        </p:txBody>
      </p:sp>
    </p:spTree>
    <p:extLst>
      <p:ext uri="{BB962C8B-B14F-4D97-AF65-F5344CB8AC3E}">
        <p14:creationId xmlns:p14="http://schemas.microsoft.com/office/powerpoint/2010/main" val="29438312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D7607C-BEC7-CA42-3869-732CC0ED35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q-AL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AD3457-99E8-AE9D-5EBE-C1D29AE9BB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q-A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E62A97E-1B54-4D90-F6A9-B371F40BF9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79D687-A96F-4BBA-A596-40B516083FF3}" type="datetimeFigureOut">
              <a:rPr lang="sq-AL" smtClean="0"/>
              <a:t>3.10.2022</a:t>
            </a:fld>
            <a:endParaRPr lang="sq-A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5C1FC77-1213-48BB-9A96-89F2E4EF27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q-A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B3F1DC4-4A10-E8E2-1C11-0A78DC2CDF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83F3D-0844-4C86-8C3F-02B8CF4903BD}" type="slidenum">
              <a:rPr lang="sq-AL" smtClean="0"/>
              <a:t>‹#›</a:t>
            </a:fld>
            <a:endParaRPr lang="sq-AL"/>
          </a:p>
        </p:txBody>
      </p:sp>
    </p:spTree>
    <p:extLst>
      <p:ext uri="{BB962C8B-B14F-4D97-AF65-F5344CB8AC3E}">
        <p14:creationId xmlns:p14="http://schemas.microsoft.com/office/powerpoint/2010/main" val="4106353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299B05-07D2-131C-0B7D-45D6BE0C2B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sq-AL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13B8AE6-4069-9E97-5BA6-4E057340DC5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5729A3-7206-A24A-9A47-37B1AE584A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79D687-A96F-4BBA-A596-40B516083FF3}" type="datetimeFigureOut">
              <a:rPr lang="sq-AL" smtClean="0"/>
              <a:t>3.10.2022</a:t>
            </a:fld>
            <a:endParaRPr lang="sq-A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B29BC7-50B6-168D-892F-4A115D9BB3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q-A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FF3848F-A975-2CD8-E9DB-D5F8483832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83F3D-0844-4C86-8C3F-02B8CF4903BD}" type="slidenum">
              <a:rPr lang="sq-AL" smtClean="0"/>
              <a:t>‹#›</a:t>
            </a:fld>
            <a:endParaRPr lang="sq-AL"/>
          </a:p>
        </p:txBody>
      </p:sp>
    </p:spTree>
    <p:extLst>
      <p:ext uri="{BB962C8B-B14F-4D97-AF65-F5344CB8AC3E}">
        <p14:creationId xmlns:p14="http://schemas.microsoft.com/office/powerpoint/2010/main" val="27910829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8B9115-D1FC-B8A9-D4BA-16084753F9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q-AL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86A169-840E-89FE-3510-7705B98E352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q-AL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E95B2BB-2D30-77AA-4370-4D2A6AB280F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q-AL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6ED62BF-9A85-1D11-82CE-B344311593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79D687-A96F-4BBA-A596-40B516083FF3}" type="datetimeFigureOut">
              <a:rPr lang="sq-AL" smtClean="0"/>
              <a:t>3.10.2022</a:t>
            </a:fld>
            <a:endParaRPr lang="sq-AL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2288126-2683-B63C-EE3A-DB21E73125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q-AL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E286CFC-40C6-011B-4EB9-0955498B6A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83F3D-0844-4C86-8C3F-02B8CF4903BD}" type="slidenum">
              <a:rPr lang="sq-AL" smtClean="0"/>
              <a:t>‹#›</a:t>
            </a:fld>
            <a:endParaRPr lang="sq-AL"/>
          </a:p>
        </p:txBody>
      </p:sp>
    </p:spTree>
    <p:extLst>
      <p:ext uri="{BB962C8B-B14F-4D97-AF65-F5344CB8AC3E}">
        <p14:creationId xmlns:p14="http://schemas.microsoft.com/office/powerpoint/2010/main" val="14986279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1F33DF-45CF-3B07-E02F-8D92A9AA7C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sq-AL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7E92531-DAB0-862A-60E9-44AFC38A402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CD4C305-034F-C60E-A96E-6466B383F4F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q-AL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068D715-6C24-501F-95DD-E07B2E065C5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EEB0844-3B17-D944-C74E-06D343B9BF1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q-AL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D4CD815-037D-CF8A-86E5-B1A95DDAA8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79D687-A96F-4BBA-A596-40B516083FF3}" type="datetimeFigureOut">
              <a:rPr lang="sq-AL" smtClean="0"/>
              <a:t>3.10.2022</a:t>
            </a:fld>
            <a:endParaRPr lang="sq-AL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0A58F38-F464-15DA-F13C-65671FD978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q-AL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4B5A5C7-FB75-FC26-105C-8856261125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83F3D-0844-4C86-8C3F-02B8CF4903BD}" type="slidenum">
              <a:rPr lang="sq-AL" smtClean="0"/>
              <a:t>‹#›</a:t>
            </a:fld>
            <a:endParaRPr lang="sq-AL"/>
          </a:p>
        </p:txBody>
      </p:sp>
    </p:spTree>
    <p:extLst>
      <p:ext uri="{BB962C8B-B14F-4D97-AF65-F5344CB8AC3E}">
        <p14:creationId xmlns:p14="http://schemas.microsoft.com/office/powerpoint/2010/main" val="15645205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459ACB-C46F-60DC-C247-7D212B10D6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q-AL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5817237-EB86-FBB7-D19D-FF40145F5A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79D687-A96F-4BBA-A596-40B516083FF3}" type="datetimeFigureOut">
              <a:rPr lang="sq-AL" smtClean="0"/>
              <a:t>3.10.2022</a:t>
            </a:fld>
            <a:endParaRPr lang="sq-AL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1FFADAF-EDC6-FEA4-8D47-A3DB5F5A03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q-AL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737C083-D850-3DCE-F1BD-2EE7DF2EAD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83F3D-0844-4C86-8C3F-02B8CF4903BD}" type="slidenum">
              <a:rPr lang="sq-AL" smtClean="0"/>
              <a:t>‹#›</a:t>
            </a:fld>
            <a:endParaRPr lang="sq-AL"/>
          </a:p>
        </p:txBody>
      </p:sp>
    </p:spTree>
    <p:extLst>
      <p:ext uri="{BB962C8B-B14F-4D97-AF65-F5344CB8AC3E}">
        <p14:creationId xmlns:p14="http://schemas.microsoft.com/office/powerpoint/2010/main" val="20919999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A021C2C-08F2-891E-17AB-CD231FB145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79D687-A96F-4BBA-A596-40B516083FF3}" type="datetimeFigureOut">
              <a:rPr lang="sq-AL" smtClean="0"/>
              <a:t>3.10.2022</a:t>
            </a:fld>
            <a:endParaRPr lang="sq-AL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AB37139-A350-F0D4-8FE9-7D477BBA0D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q-AL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0E555FF-49B3-126E-0D8E-483534C035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83F3D-0844-4C86-8C3F-02B8CF4903BD}" type="slidenum">
              <a:rPr lang="sq-AL" smtClean="0"/>
              <a:t>‹#›</a:t>
            </a:fld>
            <a:endParaRPr lang="sq-AL"/>
          </a:p>
        </p:txBody>
      </p:sp>
    </p:spTree>
    <p:extLst>
      <p:ext uri="{BB962C8B-B14F-4D97-AF65-F5344CB8AC3E}">
        <p14:creationId xmlns:p14="http://schemas.microsoft.com/office/powerpoint/2010/main" val="31993270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B2BA4F-739A-D039-CFE0-22E1C27468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sq-AL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504EB1-570D-10DF-CF14-F1707D71FE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q-AL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3F2634E-2C83-18BE-C6DF-AAD5628B21A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5296497-2545-F303-98D1-C4CA4610CE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79D687-A96F-4BBA-A596-40B516083FF3}" type="datetimeFigureOut">
              <a:rPr lang="sq-AL" smtClean="0"/>
              <a:t>3.10.2022</a:t>
            </a:fld>
            <a:endParaRPr lang="sq-AL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B93F69B-5EC0-070B-9FE0-2A33A40C50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q-AL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0F6DBDD-7A8A-DD72-9B52-D225BEADC1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83F3D-0844-4C86-8C3F-02B8CF4903BD}" type="slidenum">
              <a:rPr lang="sq-AL" smtClean="0"/>
              <a:t>‹#›</a:t>
            </a:fld>
            <a:endParaRPr lang="sq-AL"/>
          </a:p>
        </p:txBody>
      </p:sp>
    </p:spTree>
    <p:extLst>
      <p:ext uri="{BB962C8B-B14F-4D97-AF65-F5344CB8AC3E}">
        <p14:creationId xmlns:p14="http://schemas.microsoft.com/office/powerpoint/2010/main" val="25069262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198B82-A989-F37F-71F3-ACE76384F2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sq-AL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565D3C7-5C38-FB98-C5E5-BD9105368D3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q-AL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C9B7F97-8C3B-A6BB-373E-071C6A67097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A1F40C1-6A55-EB4B-CBD0-5C2EFD0EC8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79D687-A96F-4BBA-A596-40B516083FF3}" type="datetimeFigureOut">
              <a:rPr lang="sq-AL" smtClean="0"/>
              <a:t>3.10.2022</a:t>
            </a:fld>
            <a:endParaRPr lang="sq-AL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22EFB25-CEE5-10FD-2929-6C1C1856FA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q-AL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24D5C06-AA34-55F2-B715-ECAB91E8FC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83F3D-0844-4C86-8C3F-02B8CF4903BD}" type="slidenum">
              <a:rPr lang="sq-AL" smtClean="0"/>
              <a:t>‹#›</a:t>
            </a:fld>
            <a:endParaRPr lang="sq-AL"/>
          </a:p>
        </p:txBody>
      </p:sp>
    </p:spTree>
    <p:extLst>
      <p:ext uri="{BB962C8B-B14F-4D97-AF65-F5344CB8AC3E}">
        <p14:creationId xmlns:p14="http://schemas.microsoft.com/office/powerpoint/2010/main" val="20588602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C1652F2-76F2-3E53-2C6D-CBA3D6A065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sq-AL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D8004E6-99CC-A674-F573-165A95E8E2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q-A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409D4F5-735B-6C5D-DE96-97DDD843D35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79D687-A96F-4BBA-A596-40B516083FF3}" type="datetimeFigureOut">
              <a:rPr lang="sq-AL" smtClean="0"/>
              <a:t>3.10.2022</a:t>
            </a:fld>
            <a:endParaRPr lang="sq-A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20574C5-4528-A9B5-C83C-A5C0BF69D68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q-A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E49498E-68DF-D07F-A1DE-477BB20C1D8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E83F3D-0844-4C86-8C3F-02B8CF4903BD}" type="slidenum">
              <a:rPr lang="sq-AL" smtClean="0"/>
              <a:t>‹#›</a:t>
            </a:fld>
            <a:endParaRPr lang="sq-AL"/>
          </a:p>
        </p:txBody>
      </p:sp>
    </p:spTree>
    <p:extLst>
      <p:ext uri="{BB962C8B-B14F-4D97-AF65-F5344CB8AC3E}">
        <p14:creationId xmlns:p14="http://schemas.microsoft.com/office/powerpoint/2010/main" val="47004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q-A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s://b-ok.cc/g/Adam%20Szyszka%20(auth.)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b-ok.cc/g/Edwin%20Burton" TargetMode="External"/><Relationship Id="rId2" Type="http://schemas.openxmlformats.org/officeDocument/2006/relationships/hyperlink" Target="https://b-ok.cc/g/Richard%20H.%20Thaler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b-ok.cc/g/Sunit%20N.%20Shah" TargetMode="Externa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4385A1-DC9B-CB67-9E45-0959CC8C911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/>
              <a:t>Financat</a:t>
            </a:r>
            <a:r>
              <a:rPr lang="en-US" dirty="0"/>
              <a:t> </a:t>
            </a:r>
            <a:r>
              <a:rPr lang="en-US" dirty="0" err="1"/>
              <a:t>bihevioristike</a:t>
            </a:r>
            <a:endParaRPr lang="sq-AL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8DDC986-78E9-FAE2-468F-7E0B34F9A03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sq-AL"/>
          </a:p>
        </p:txBody>
      </p:sp>
    </p:spTree>
    <p:extLst>
      <p:ext uri="{BB962C8B-B14F-4D97-AF65-F5344CB8AC3E}">
        <p14:creationId xmlns:p14="http://schemas.microsoft.com/office/powerpoint/2010/main" val="205682367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D6EF40-7E10-DF9D-902E-9D179011B4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q-AL" sz="3200" b="1" dirty="0">
                <a:latin typeface="Times New Roman" panose="02020603050405020304" pitchFamily="18" charset="0"/>
              </a:rPr>
              <a:t>Metod</a:t>
            </a:r>
            <a:r>
              <a:rPr lang="sq-AL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ologjia e mësimdhënies: </a:t>
            </a:r>
            <a:endParaRPr lang="sq-AL" sz="3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78E10C-809A-7870-D083-574483F1D87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Ligjëratat</a:t>
            </a:r>
            <a:r>
              <a:rPr lang="en-US" sz="4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4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ushtrimet</a:t>
            </a:r>
            <a:r>
              <a:rPr lang="en-US" sz="4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gjatë</a:t>
            </a:r>
            <a:r>
              <a:rPr lang="en-US" sz="4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orëve</a:t>
            </a:r>
            <a:r>
              <a:rPr lang="en-US" sz="4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të</a:t>
            </a:r>
            <a:r>
              <a:rPr lang="en-US" sz="4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mësimit</a:t>
            </a:r>
            <a:r>
              <a:rPr lang="en-US" sz="4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duke </a:t>
            </a:r>
            <a:r>
              <a:rPr lang="en-US" sz="4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përdorë</a:t>
            </a:r>
            <a:r>
              <a:rPr lang="en-US" sz="4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materiale</a:t>
            </a:r>
            <a:r>
              <a:rPr lang="en-US" sz="4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të</a:t>
            </a:r>
            <a:r>
              <a:rPr lang="en-US" sz="4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ndryshme</a:t>
            </a:r>
            <a:r>
              <a:rPr lang="en-US" sz="4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4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punë</a:t>
            </a:r>
            <a:r>
              <a:rPr lang="en-US" sz="4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në</a:t>
            </a:r>
            <a:r>
              <a:rPr lang="en-US" sz="4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grup</a:t>
            </a:r>
            <a:r>
              <a:rPr lang="en-US" sz="4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prej</a:t>
            </a:r>
            <a:r>
              <a:rPr lang="en-US" sz="4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2-3 </a:t>
            </a:r>
            <a:r>
              <a:rPr lang="en-US" sz="4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studentëve</a:t>
            </a:r>
            <a:r>
              <a:rPr lang="en-US" sz="4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në</a:t>
            </a:r>
            <a:r>
              <a:rPr lang="en-US" sz="4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një</a:t>
            </a:r>
            <a:r>
              <a:rPr lang="en-US" sz="4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projekt</a:t>
            </a:r>
            <a:r>
              <a:rPr lang="en-US" sz="4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(</a:t>
            </a:r>
            <a:r>
              <a:rPr lang="en-US" sz="4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punë</a:t>
            </a:r>
            <a:r>
              <a:rPr lang="en-US" sz="4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e </a:t>
            </a:r>
            <a:r>
              <a:rPr lang="en-US" sz="4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pavarur</a:t>
            </a:r>
            <a:r>
              <a:rPr lang="en-US" sz="4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), </a:t>
            </a:r>
            <a:r>
              <a:rPr lang="en-US" sz="4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detyrë</a:t>
            </a:r>
            <a:r>
              <a:rPr lang="en-US" sz="4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shtëpie</a:t>
            </a:r>
            <a:r>
              <a:rPr lang="en-US" sz="4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individuale</a:t>
            </a:r>
            <a:r>
              <a:rPr lang="en-US" sz="4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sq-AL" sz="4000" dirty="0"/>
          </a:p>
        </p:txBody>
      </p:sp>
    </p:spTree>
    <p:extLst>
      <p:ext uri="{BB962C8B-B14F-4D97-AF65-F5344CB8AC3E}">
        <p14:creationId xmlns:p14="http://schemas.microsoft.com/office/powerpoint/2010/main" val="209481199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8C1034-BFEF-7378-EFEC-D09D3B7391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sq-AL" sz="3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Metodat e vlerësimit:</a:t>
            </a:r>
            <a:endParaRPr lang="sq-AL" sz="3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082D72-993C-BAAD-C872-5E75F315F2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4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Kufiri</a:t>
            </a:r>
            <a:r>
              <a:rPr lang="en-US" sz="4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</a:t>
            </a:r>
            <a:r>
              <a:rPr lang="en-US" sz="4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kalueshmërisë</a:t>
            </a:r>
            <a:r>
              <a:rPr lang="en-US" sz="4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së</a:t>
            </a:r>
            <a:r>
              <a:rPr lang="en-US" sz="4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lëndës</a:t>
            </a:r>
            <a:r>
              <a:rPr lang="en-US" sz="4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është</a:t>
            </a:r>
            <a:r>
              <a:rPr lang="en-US" sz="4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51%. </a:t>
            </a:r>
            <a:endParaRPr lang="sq-AL" sz="4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4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Vijueshmëria</a:t>
            </a:r>
            <a:r>
              <a:rPr lang="en-US" sz="4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e </a:t>
            </a:r>
            <a:r>
              <a:rPr lang="en-US" sz="4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studentit</a:t>
            </a:r>
            <a:r>
              <a:rPr lang="en-US" sz="4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5%; </a:t>
            </a:r>
            <a:endParaRPr lang="sq-AL" sz="4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4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Detyrat</a:t>
            </a:r>
            <a:r>
              <a:rPr lang="en-US" sz="4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individuale</a:t>
            </a:r>
            <a:r>
              <a:rPr lang="en-US" sz="4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të</a:t>
            </a:r>
            <a:r>
              <a:rPr lang="en-US" sz="4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kryera</a:t>
            </a:r>
            <a:r>
              <a:rPr lang="en-US" sz="4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në</a:t>
            </a:r>
            <a:r>
              <a:rPr lang="en-US" sz="4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klasë</a:t>
            </a:r>
            <a:r>
              <a:rPr lang="en-US" sz="4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5%;</a:t>
            </a:r>
            <a:endParaRPr lang="sq-AL" sz="4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4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Punimi</a:t>
            </a:r>
            <a:r>
              <a:rPr lang="en-US" sz="4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seminraik</a:t>
            </a:r>
            <a:r>
              <a:rPr lang="en-US" sz="4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15%; </a:t>
            </a:r>
            <a:endParaRPr lang="sq-AL" sz="4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4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Vlerësimi</a:t>
            </a:r>
            <a:r>
              <a:rPr lang="en-US" sz="4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nga</a:t>
            </a:r>
            <a:r>
              <a:rPr lang="en-US" sz="4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testet</a:t>
            </a:r>
            <a:r>
              <a:rPr lang="en-US" sz="4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75%; </a:t>
            </a:r>
            <a:endParaRPr lang="sq-AL" sz="4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en-US" sz="4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Provimi</a:t>
            </a:r>
            <a:r>
              <a:rPr lang="en-US" sz="4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final 100%.</a:t>
            </a:r>
            <a:endParaRPr lang="sq-AL" sz="4000" dirty="0"/>
          </a:p>
        </p:txBody>
      </p:sp>
    </p:spTree>
    <p:extLst>
      <p:ext uri="{BB962C8B-B14F-4D97-AF65-F5344CB8AC3E}">
        <p14:creationId xmlns:p14="http://schemas.microsoft.com/office/powerpoint/2010/main" val="384990169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BF19EE-8E62-6377-E823-C5330D7FE3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sq-AL" sz="3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Literatura bazë: </a:t>
            </a:r>
            <a:endParaRPr lang="sq-AL" sz="3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E5A2D2-F50C-92FA-3801-472C7F7CEB2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sz="3200" u="none" strike="noStrike" dirty="0">
              <a:solidFill>
                <a:srgbClr val="0563C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hlinkClick r:id="rId2" tooltip="Find all the author's book"/>
            </a:endParaRPr>
          </a:p>
          <a:p>
            <a:endParaRPr lang="en-US" sz="3200" dirty="0">
              <a:solidFill>
                <a:srgbClr val="0563C1"/>
              </a:solidFill>
              <a:latin typeface="Times New Roman" panose="02020603050405020304" pitchFamily="18" charset="0"/>
              <a:ea typeface="Times New Roman" panose="02020603050405020304" pitchFamily="18" charset="0"/>
              <a:hlinkClick r:id="rId2" tooltip="Find all the author's book"/>
            </a:endParaRPr>
          </a:p>
          <a:p>
            <a:r>
              <a:rPr lang="en-US" sz="3200" u="none" strike="noStrike" dirty="0">
                <a:solidFill>
                  <a:srgbClr val="0563C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hlinkClick r:id="rId2" tooltip="Find all the author's book"/>
              </a:rPr>
              <a:t> </a:t>
            </a:r>
            <a:r>
              <a:rPr lang="en-US" sz="3200" u="none" strike="noStrike" dirty="0" err="1">
                <a:solidFill>
                  <a:srgbClr val="0563C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hlinkClick r:id="rId2" tooltip="Find all the author's book"/>
              </a:rPr>
              <a:t>Szyszka</a:t>
            </a:r>
            <a:r>
              <a:rPr lang="en-US" sz="3200" u="none" strike="noStrike" dirty="0">
                <a:solidFill>
                  <a:srgbClr val="0563C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hlinkClick r:id="rId2" tooltip="Find all the author's book"/>
              </a:rPr>
              <a:t>,  </a:t>
            </a:r>
            <a:r>
              <a:rPr lang="en-US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Behavioral Finance and Capital Markets: How Psychology Influences Investors and Corporations, United , PALGRAVE MACMILLAN, 2013</a:t>
            </a:r>
            <a:endParaRPr lang="sq-AL" sz="3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sq-AL" dirty="0"/>
          </a:p>
        </p:txBody>
      </p:sp>
    </p:spTree>
    <p:extLst>
      <p:ext uri="{BB962C8B-B14F-4D97-AF65-F5344CB8AC3E}">
        <p14:creationId xmlns:p14="http://schemas.microsoft.com/office/powerpoint/2010/main" val="61688529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C607D2-C780-A82B-52A4-BF29A6A126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sq-AL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Literatura shtesë: </a:t>
            </a:r>
            <a:endParaRPr lang="sq-AL" sz="2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6DE407-FB9E-53A1-B1C6-F6CD8AABFB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marR="0">
              <a:spcBef>
                <a:spcPts val="0"/>
              </a:spcBef>
              <a:spcAft>
                <a:spcPts val="0"/>
              </a:spcAft>
            </a:pPr>
            <a:endParaRPr lang="en-US" u="none" strike="noStrike" dirty="0">
              <a:solidFill>
                <a:srgbClr val="0563C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hlinkClick r:id="rId2" tooltip="Find all the author's book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endParaRPr lang="en-US" dirty="0">
              <a:solidFill>
                <a:srgbClr val="0563C1"/>
              </a:solidFill>
              <a:latin typeface="Times New Roman" panose="02020603050405020304" pitchFamily="18" charset="0"/>
              <a:ea typeface="Calibri" panose="020F0502020204030204" pitchFamily="34" charset="0"/>
              <a:hlinkClick r:id="rId2" tooltip="Find all the author's book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u="none" strike="noStrike" dirty="0">
                <a:solidFill>
                  <a:srgbClr val="0563C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hlinkClick r:id="rId2" tooltip="Find all the author's book"/>
              </a:rPr>
              <a:t>Richard H. Thaler</a:t>
            </a:r>
            <a:r>
              <a:rPr lang="en-US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en-US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Advances in Behavioral Finance, Russell Sage Foundation, New </a:t>
            </a:r>
            <a:r>
              <a:rPr lang="en-US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Yourk</a:t>
            </a:r>
            <a:r>
              <a:rPr lang="en-US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2005</a:t>
            </a:r>
            <a:endParaRPr lang="sq-AL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sq-AL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u="none" strike="noStrike" dirty="0">
                <a:solidFill>
                  <a:srgbClr val="0563C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hlinkClick r:id="rId3" tooltip="Find all the author's book"/>
              </a:rPr>
              <a:t>Edwin Burton</a:t>
            </a:r>
            <a:r>
              <a:rPr lang="en-US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 </a:t>
            </a:r>
            <a:r>
              <a:rPr lang="en-US" u="none" strike="noStrike" dirty="0" err="1">
                <a:solidFill>
                  <a:srgbClr val="0563C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hlinkClick r:id="rId4" tooltip="Find all the author's book"/>
              </a:rPr>
              <a:t>Sunit</a:t>
            </a:r>
            <a:r>
              <a:rPr lang="en-US" u="none" strike="noStrike" dirty="0">
                <a:solidFill>
                  <a:srgbClr val="0563C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hlinkClick r:id="rId4" tooltip="Find all the author's book"/>
              </a:rPr>
              <a:t> N. Shah</a:t>
            </a:r>
            <a:r>
              <a:rPr lang="en-US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Behavioral Finance: Understanding the Social, Cognitive, and Economic Debates, Wiley , New Jersey, 2013</a:t>
            </a:r>
            <a:endParaRPr lang="sq-AL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sq-AL" dirty="0"/>
          </a:p>
        </p:txBody>
      </p:sp>
    </p:spTree>
    <p:extLst>
      <p:ext uri="{BB962C8B-B14F-4D97-AF65-F5344CB8AC3E}">
        <p14:creationId xmlns:p14="http://schemas.microsoft.com/office/powerpoint/2010/main" val="235948873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53156BB3-7027-9E40-A98C-F6012695BA5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50636043"/>
              </p:ext>
            </p:extLst>
          </p:nvPr>
        </p:nvGraphicFramePr>
        <p:xfrm>
          <a:off x="1725930" y="468630"/>
          <a:ext cx="8949690" cy="597471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746755">
                  <a:extLst>
                    <a:ext uri="{9D8B030D-6E8A-4147-A177-3AD203B41FA5}">
                      <a16:colId xmlns:a16="http://schemas.microsoft.com/office/drawing/2014/main" val="1287857712"/>
                    </a:ext>
                  </a:extLst>
                </a:gridCol>
                <a:gridCol w="6202935">
                  <a:extLst>
                    <a:ext uri="{9D8B030D-6E8A-4147-A177-3AD203B41FA5}">
                      <a16:colId xmlns:a16="http://schemas.microsoft.com/office/drawing/2014/main" val="3611284241"/>
                    </a:ext>
                  </a:extLst>
                </a:gridCol>
              </a:tblGrid>
              <a:tr h="631190">
                <a:tc gridSpan="2"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2000">
                          <a:effectLst/>
                        </a:rPr>
                        <a:t>Plani i dizejnuar i mësimit:  </a:t>
                      </a:r>
                    </a:p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2000">
                          <a:effectLst/>
                        </a:rPr>
                        <a:t> </a:t>
                      </a:r>
                      <a:endParaRPr lang="sq-AL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sq-A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50114722"/>
                  </a:ext>
                </a:extLst>
              </a:tr>
              <a:tr h="31559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2000">
                          <a:effectLst/>
                        </a:rPr>
                        <a:t>Java</a:t>
                      </a:r>
                      <a:endParaRPr lang="sq-AL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2000">
                          <a:effectLst/>
                        </a:rPr>
                        <a:t>Ligjërata që do të zhvillohet</a:t>
                      </a:r>
                      <a:endParaRPr lang="sq-AL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875743020"/>
                  </a:ext>
                </a:extLst>
              </a:tr>
              <a:tr h="315595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2000">
                          <a:effectLst/>
                        </a:rPr>
                        <a:t>Java e parë: </a:t>
                      </a:r>
                      <a:endParaRPr lang="sq-AL" sz="20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Qasja </a:t>
                      </a:r>
                      <a:r>
                        <a:rPr lang="sq-AL" sz="2000">
                          <a:effectLst/>
                        </a:rPr>
                        <a:t>bihejvioristike</a:t>
                      </a:r>
                      <a:r>
                        <a:rPr lang="en-US" sz="2000">
                          <a:effectLst/>
                        </a:rPr>
                        <a:t> kundrejt Financave Neoklasike</a:t>
                      </a:r>
                      <a:endParaRPr lang="sq-AL" sz="20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310845954"/>
                  </a:ext>
                </a:extLst>
              </a:tr>
              <a:tr h="315595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2000">
                          <a:effectLst/>
                        </a:rPr>
                        <a:t>Java e dytë: </a:t>
                      </a:r>
                      <a:endParaRPr lang="sq-AL" sz="20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Aspektet psikologjike të vendimmarrjes </a:t>
                      </a:r>
                      <a:endParaRPr lang="sq-AL" sz="20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752298312"/>
                  </a:ext>
                </a:extLst>
              </a:tr>
              <a:tr h="315595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2000">
                          <a:effectLst/>
                        </a:rPr>
                        <a:t>Java e tretë: </a:t>
                      </a:r>
                      <a:endParaRPr lang="sq-AL" sz="20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Sjellja e investitorëve</a:t>
                      </a:r>
                      <a:endParaRPr lang="sq-AL" sz="20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371050562"/>
                  </a:ext>
                </a:extLst>
              </a:tr>
              <a:tr h="315595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2000">
                          <a:effectLst/>
                        </a:rPr>
                        <a:t>Java e katërt: </a:t>
                      </a:r>
                      <a:endParaRPr lang="sq-AL" sz="20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Anomalitë e çmimeve të aseteve dhe strategjitë e investimeve</a:t>
                      </a:r>
                      <a:endParaRPr lang="sq-AL" sz="20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426858919"/>
                  </a:ext>
                </a:extLst>
              </a:tr>
              <a:tr h="315595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2000">
                          <a:effectLst/>
                        </a:rPr>
                        <a:t>Java e pestë: </a:t>
                      </a:r>
                      <a:endParaRPr lang="sq-AL" sz="20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Sjellja e Tregut Agregat</a:t>
                      </a:r>
                      <a:endParaRPr lang="sq-AL" sz="20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153762330"/>
                  </a:ext>
                </a:extLst>
              </a:tr>
              <a:tr h="315595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2000">
                          <a:effectLst/>
                        </a:rPr>
                        <a:t>Java e gjashtë: </a:t>
                      </a:r>
                      <a:endParaRPr lang="sq-AL" sz="20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Pasojat e Bërjes sjelljes në mbarë tregun</a:t>
                      </a:r>
                      <a:endParaRPr lang="sq-AL" sz="20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999803839"/>
                  </a:ext>
                </a:extLst>
              </a:tr>
              <a:tr h="315595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2000">
                          <a:effectLst/>
                        </a:rPr>
                        <a:t>Java e shtatë: </a:t>
                      </a:r>
                      <a:endParaRPr lang="sq-AL" sz="20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Vështrime të sjelljes në krizën financiare</a:t>
                      </a:r>
                      <a:endParaRPr lang="sq-AL" sz="20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424091083"/>
                  </a:ext>
                </a:extLst>
              </a:tr>
              <a:tr h="315595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2000">
                          <a:effectLst/>
                        </a:rPr>
                        <a:t>Java e tetë: </a:t>
                      </a:r>
                      <a:endParaRPr lang="sq-AL" sz="20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Testi i parë vlerësues (Kolokimi 1)</a:t>
                      </a:r>
                      <a:endParaRPr lang="sq-AL" sz="20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466789213"/>
                  </a:ext>
                </a:extLst>
              </a:tr>
              <a:tr h="315595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2000">
                          <a:effectLst/>
                        </a:rPr>
                        <a:t>Java e nëntë: </a:t>
                      </a:r>
                      <a:endParaRPr lang="sq-AL" sz="20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Financat </a:t>
                      </a:r>
                      <a:r>
                        <a:rPr lang="sq-AL" sz="2000">
                          <a:effectLst/>
                        </a:rPr>
                        <a:t>bihejvioristike </a:t>
                      </a:r>
                      <a:r>
                        <a:rPr lang="en-US" sz="2000">
                          <a:effectLst/>
                        </a:rPr>
                        <a:t>të korporatave </a:t>
                      </a:r>
                      <a:endParaRPr lang="sq-AL" sz="20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344793072"/>
                  </a:ext>
                </a:extLst>
              </a:tr>
              <a:tr h="315595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2000">
                          <a:effectLst/>
                        </a:rPr>
                        <a:t>Java e dhjetë: </a:t>
                      </a:r>
                      <a:endParaRPr lang="sq-AL" sz="20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Korporata racionale në tregjet irracionale</a:t>
                      </a:r>
                      <a:endParaRPr lang="sq-AL" sz="20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117836306"/>
                  </a:ext>
                </a:extLst>
              </a:tr>
              <a:tr h="315595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2000">
                          <a:effectLst/>
                        </a:rPr>
                        <a:t>Java e njëmbëdhjetë: </a:t>
                      </a:r>
                      <a:endParaRPr lang="sq-AL" sz="20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Paragjykimet Menaxheriale në politikën e Korporatave</a:t>
                      </a:r>
                      <a:endParaRPr lang="sq-AL" sz="20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71852346"/>
                  </a:ext>
                </a:extLst>
              </a:tr>
              <a:tr h="315595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2000">
                          <a:effectLst/>
                        </a:rPr>
                        <a:t>Java e dymbëdhjetë: </a:t>
                      </a:r>
                      <a:endParaRPr lang="sq-AL" sz="20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Praktika menaxhuese</a:t>
                      </a:r>
                      <a:endParaRPr lang="sq-AL" sz="20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660237265"/>
                  </a:ext>
                </a:extLst>
              </a:tr>
              <a:tr h="315595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2000">
                          <a:effectLst/>
                        </a:rPr>
                        <a:t>Java e trembëdhjetë: </a:t>
                      </a:r>
                      <a:endParaRPr lang="sq-AL" sz="20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Heuristics dhe Paragjykimet në mes të korporatës Mana</a:t>
                      </a:r>
                      <a:endParaRPr lang="sq-AL" sz="20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48128404"/>
                  </a:ext>
                </a:extLst>
              </a:tr>
              <a:tr h="315595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2000">
                          <a:effectLst/>
                        </a:rPr>
                        <a:t>Java e katërmbëdhjetë: </a:t>
                      </a:r>
                      <a:endParaRPr lang="sq-AL" sz="20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Paraardhësit në financat </a:t>
                      </a:r>
                      <a:r>
                        <a:rPr lang="sq-AL" sz="2000">
                          <a:effectLst/>
                        </a:rPr>
                        <a:t>bihejvioristike</a:t>
                      </a:r>
                      <a:endParaRPr lang="sq-AL" sz="20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895415227"/>
                  </a:ext>
                </a:extLst>
              </a:tr>
              <a:tr h="315595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2000">
                          <a:effectLst/>
                        </a:rPr>
                        <a:t>Java e pesëmbëdhjetë: </a:t>
                      </a:r>
                      <a:endParaRPr lang="sq-AL" sz="20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err="1">
                          <a:effectLst/>
                        </a:rPr>
                        <a:t>Testi</a:t>
                      </a:r>
                      <a:r>
                        <a:rPr lang="en-US" sz="2000" dirty="0">
                          <a:effectLst/>
                        </a:rPr>
                        <a:t> </a:t>
                      </a:r>
                      <a:r>
                        <a:rPr lang="en-US" sz="2000" dirty="0" err="1">
                          <a:effectLst/>
                        </a:rPr>
                        <a:t>i</a:t>
                      </a:r>
                      <a:r>
                        <a:rPr lang="en-US" sz="2000" dirty="0">
                          <a:effectLst/>
                        </a:rPr>
                        <a:t> </a:t>
                      </a:r>
                      <a:r>
                        <a:rPr lang="en-US" sz="2000" dirty="0" err="1">
                          <a:effectLst/>
                        </a:rPr>
                        <a:t>dytë</a:t>
                      </a:r>
                      <a:r>
                        <a:rPr lang="en-US" sz="2000" dirty="0">
                          <a:effectLst/>
                        </a:rPr>
                        <a:t> </a:t>
                      </a:r>
                      <a:r>
                        <a:rPr lang="en-US" sz="2000" dirty="0" err="1">
                          <a:effectLst/>
                        </a:rPr>
                        <a:t>vlerësues</a:t>
                      </a:r>
                      <a:r>
                        <a:rPr lang="en-US" sz="2000" dirty="0">
                          <a:effectLst/>
                        </a:rPr>
                        <a:t> (</a:t>
                      </a:r>
                      <a:r>
                        <a:rPr lang="en-US" sz="2000" dirty="0" err="1">
                          <a:effectLst/>
                        </a:rPr>
                        <a:t>Kolokimi</a:t>
                      </a:r>
                      <a:r>
                        <a:rPr lang="en-US" sz="2000" dirty="0">
                          <a:effectLst/>
                        </a:rPr>
                        <a:t> 2)</a:t>
                      </a:r>
                      <a:endParaRPr lang="sq-AL" sz="20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3377011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133436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2B46CB29-D8A3-8CCB-6D86-220186FEA3D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8697223"/>
              </p:ext>
            </p:extLst>
          </p:nvPr>
        </p:nvGraphicFramePr>
        <p:xfrm>
          <a:off x="0" y="838200"/>
          <a:ext cx="12192000" cy="553212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847122">
                  <a:extLst>
                    <a:ext uri="{9D8B030D-6E8A-4147-A177-3AD203B41FA5}">
                      <a16:colId xmlns:a16="http://schemas.microsoft.com/office/drawing/2014/main" val="2717112682"/>
                    </a:ext>
                  </a:extLst>
                </a:gridCol>
                <a:gridCol w="8344878">
                  <a:extLst>
                    <a:ext uri="{9D8B030D-6E8A-4147-A177-3AD203B41FA5}">
                      <a16:colId xmlns:a16="http://schemas.microsoft.com/office/drawing/2014/main" val="3758832658"/>
                    </a:ext>
                  </a:extLst>
                </a:gridCol>
              </a:tblGrid>
              <a:tr h="461010">
                <a:tc gridSpan="2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2400">
                          <a:effectLst/>
                        </a:rPr>
                        <a:t>Të dhëna bazike të lëndës</a:t>
                      </a:r>
                      <a:endParaRPr lang="sq-AL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sq-A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44900169"/>
                  </a:ext>
                </a:extLst>
              </a:tr>
              <a:tr h="46101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2400">
                          <a:effectLst/>
                        </a:rPr>
                        <a:t>Njësia akademike: </a:t>
                      </a:r>
                      <a:endParaRPr lang="sq-AL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2400">
                          <a:effectLst/>
                        </a:rPr>
                        <a:t>Fakulteti Ekonomik</a:t>
                      </a:r>
                      <a:endParaRPr lang="sq-AL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17125196"/>
                  </a:ext>
                </a:extLst>
              </a:tr>
              <a:tr h="46101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2400">
                          <a:effectLst/>
                        </a:rPr>
                        <a:t>Titulli i lëndës:</a:t>
                      </a:r>
                      <a:endParaRPr lang="sq-AL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2400">
                          <a:effectLst/>
                        </a:rPr>
                        <a:t>Financat bihejvioristike</a:t>
                      </a:r>
                      <a:endParaRPr lang="sq-AL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117158318"/>
                  </a:ext>
                </a:extLst>
              </a:tr>
              <a:tr h="46101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2400">
                          <a:effectLst/>
                        </a:rPr>
                        <a:t>Niveli:</a:t>
                      </a:r>
                      <a:endParaRPr lang="sq-AL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2400">
                          <a:effectLst/>
                        </a:rPr>
                        <a:t>BA</a:t>
                      </a:r>
                      <a:endParaRPr lang="sq-AL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812699695"/>
                  </a:ext>
                </a:extLst>
              </a:tr>
              <a:tr h="46101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2400">
                          <a:effectLst/>
                        </a:rPr>
                        <a:t>Statusi lëndës:</a:t>
                      </a:r>
                      <a:endParaRPr lang="sq-AL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2400">
                          <a:effectLst/>
                        </a:rPr>
                        <a:t>Zgjedhor</a:t>
                      </a:r>
                      <a:endParaRPr lang="sq-AL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91195343"/>
                  </a:ext>
                </a:extLst>
              </a:tr>
              <a:tr h="46101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2400">
                          <a:effectLst/>
                        </a:rPr>
                        <a:t>Viti i studimeve:</a:t>
                      </a:r>
                      <a:endParaRPr lang="sq-AL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2400">
                          <a:effectLst/>
                        </a:rPr>
                        <a:t>III</a:t>
                      </a:r>
                      <a:endParaRPr lang="sq-AL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997604459"/>
                  </a:ext>
                </a:extLst>
              </a:tr>
              <a:tr h="46101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2400">
                          <a:effectLst/>
                        </a:rPr>
                        <a:t>Numri i orëve në javë:</a:t>
                      </a:r>
                      <a:endParaRPr lang="sq-AL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2400">
                          <a:effectLst/>
                        </a:rPr>
                        <a:t>2+1</a:t>
                      </a:r>
                      <a:endParaRPr lang="sq-AL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157927510"/>
                  </a:ext>
                </a:extLst>
              </a:tr>
              <a:tr h="46101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2400">
                          <a:effectLst/>
                        </a:rPr>
                        <a:t>Vlera në kredi – ECTS:</a:t>
                      </a:r>
                      <a:endParaRPr lang="sq-AL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2400">
                          <a:effectLst/>
                        </a:rPr>
                        <a:t>4</a:t>
                      </a:r>
                      <a:endParaRPr lang="sq-AL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041273682"/>
                  </a:ext>
                </a:extLst>
              </a:tr>
              <a:tr h="46101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2400">
                          <a:effectLst/>
                        </a:rPr>
                        <a:t>Koha / lokacioni:</a:t>
                      </a:r>
                      <a:endParaRPr lang="sq-AL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2400">
                          <a:effectLst/>
                        </a:rPr>
                        <a:t>Klasa / </a:t>
                      </a:r>
                      <a:endParaRPr lang="sq-AL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920868815"/>
                  </a:ext>
                </a:extLst>
              </a:tr>
              <a:tr h="46101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2400">
                          <a:effectLst/>
                        </a:rPr>
                        <a:t>Mësimdhënësi i lëndës:</a:t>
                      </a:r>
                      <a:endParaRPr lang="sq-AL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2400">
                          <a:effectLst/>
                        </a:rPr>
                        <a:t>Arbana Sahiti</a:t>
                      </a:r>
                      <a:endParaRPr lang="sq-AL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167698127"/>
                  </a:ext>
                </a:extLst>
              </a:tr>
              <a:tr h="46101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2400">
                          <a:effectLst/>
                        </a:rPr>
                        <a:t>Detajet kontaktuese: </a:t>
                      </a:r>
                      <a:endParaRPr lang="sq-AL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2400" dirty="0">
                          <a:effectLst/>
                        </a:rPr>
                        <a:t>arbana.sahiti@uni-pr.edu</a:t>
                      </a:r>
                      <a:endParaRPr lang="sq-AL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81730689"/>
                  </a:ext>
                </a:extLst>
              </a:tr>
              <a:tr h="461010">
                <a:tc gridSpan="2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1200" dirty="0">
                          <a:effectLst/>
                        </a:rPr>
                        <a:t> </a:t>
                      </a:r>
                      <a:endParaRPr lang="sq-AL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sq-A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92193103"/>
                  </a:ext>
                </a:extLst>
              </a:tr>
            </a:tbl>
          </a:graphicData>
        </a:graphic>
      </p:graphicFrame>
      <p:sp>
        <p:nvSpPr>
          <p:cNvPr id="5" name="Rectangle 1">
            <a:extLst>
              <a:ext uri="{FF2B5EF4-FFF2-40B4-BE49-F238E27FC236}">
                <a16:creationId xmlns:a16="http://schemas.microsoft.com/office/drawing/2014/main" id="{133EE765-8CD3-49B7-C476-BC44C4C71847}"/>
              </a:ext>
            </a:extLst>
          </p:cNvPr>
          <p:cNvSpPr>
            <a:spLocks noChangeArrowheads="1"/>
          </p:cNvSpPr>
          <p:nvPr/>
        </p:nvSpPr>
        <p:spPr bwMode="auto">
          <a:xfrm>
            <a:off x="-5038699" y="-109312"/>
            <a:ext cx="24350959" cy="6155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q-AL" altLang="sq-AL" sz="1600" b="1" i="0" u="sng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Formular për SYLLABUS të Lëndës </a:t>
            </a:r>
            <a:endParaRPr kumimoji="0" lang="sq-AL" altLang="sq-AL" sz="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q-AL" altLang="sq-AL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615459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5F5361-FFB8-68F8-0392-2A2B68937B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sq-AL" sz="3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Përshkrimi i lëndës</a:t>
            </a:r>
            <a:endParaRPr lang="sq-AL" sz="3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70D30D1-5A19-BD7E-B665-E936742F741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 err="1">
                <a:solidFill>
                  <a:srgbClr val="222222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Financat</a:t>
            </a:r>
            <a:r>
              <a:rPr lang="en-US" sz="3200" dirty="0">
                <a:solidFill>
                  <a:srgbClr val="222222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bihejvioristike</a:t>
            </a:r>
            <a:r>
              <a:rPr lang="sq-AL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është zbatimi i psikologjisë në sjelljen financiare. Ne do të shqyrtojmë korniza të ndryshme të sjelljes, paragjykimet, </a:t>
            </a:r>
            <a:r>
              <a:rPr lang="sq-AL" sz="3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heuristikën</a:t>
            </a:r>
            <a:r>
              <a:rPr lang="sq-AL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dhe do të shqyrtojmë implikimet e tyre në tregun e </a:t>
            </a:r>
            <a:r>
              <a:rPr lang="sq-AL" sz="3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agreguar</a:t>
            </a:r>
            <a:r>
              <a:rPr lang="sq-AL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investitorët individualë, seksionet e kthimeve mesatare dhe vendimmarrjet e korporatave në një botë me arbitrazh të kufizuar. </a:t>
            </a:r>
            <a:r>
              <a:rPr lang="en-US" sz="3200" dirty="0" err="1">
                <a:solidFill>
                  <a:srgbClr val="222222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Financat</a:t>
            </a:r>
            <a:r>
              <a:rPr lang="en-US" sz="3200" dirty="0">
                <a:solidFill>
                  <a:srgbClr val="222222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bihejvioristike</a:t>
            </a:r>
            <a:r>
              <a:rPr lang="en-US" sz="3200" dirty="0">
                <a:solidFill>
                  <a:srgbClr val="222222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sq-AL" sz="3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paraqsin</a:t>
            </a:r>
            <a:r>
              <a:rPr lang="sq-AL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teoritë e zhvilluara nga kërkimet në paragjykimet njohëse, emocionet individuale efektet psikologjike të vendimmarrjes.</a:t>
            </a:r>
            <a:endParaRPr lang="sq-AL" sz="3200" dirty="0"/>
          </a:p>
        </p:txBody>
      </p:sp>
    </p:spTree>
    <p:extLst>
      <p:ext uri="{BB962C8B-B14F-4D97-AF65-F5344CB8AC3E}">
        <p14:creationId xmlns:p14="http://schemas.microsoft.com/office/powerpoint/2010/main" val="41270536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A8F5A6-79C4-9790-AE11-E8B8AC0A33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q-AL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Ai shqyrton aplikimet e këtyre teorive në fusha, investime dhe menaxhim dhe sugjeron qasje përmes të cilave modelet mund të vihen në përdorim efektiv. Financimi tradicional (ose standard) ndërton teoritë e saj mbi supozimin se të gjithë janë racionale. Megjithatë, është e qartë se në jetën reale shumë nuk janë. Një trup akumulues i hulumtimeve sfidon këtë </a:t>
            </a:r>
            <a:r>
              <a:rPr lang="sq-AL" sz="3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prezumim</a:t>
            </a:r>
            <a:r>
              <a:rPr lang="sq-AL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themelor, duke sugjeruar që vendimet motivohen nga një grup kompleks i faktorëve jo-racional psikologjik. ky kurs do të shqyrtojë vendimmarrjen në botën r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eale</a:t>
            </a:r>
            <a:endParaRPr lang="sq-AL" sz="3200" dirty="0"/>
          </a:p>
        </p:txBody>
      </p:sp>
    </p:spTree>
    <p:extLst>
      <p:ext uri="{BB962C8B-B14F-4D97-AF65-F5344CB8AC3E}">
        <p14:creationId xmlns:p14="http://schemas.microsoft.com/office/powerpoint/2010/main" val="9617015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418403-7A5C-6855-6D74-B048D11C37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sq-AL" sz="4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Qëllimet e lëndës:</a:t>
            </a:r>
            <a:endParaRPr lang="sq-AL" sz="4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53CC46-65AF-FBC3-5963-F30BC6074B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6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Qëllimi</a:t>
            </a:r>
            <a:r>
              <a:rPr lang="en-US" sz="3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</a:t>
            </a:r>
            <a:r>
              <a:rPr lang="en-US" sz="3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këtij</a:t>
            </a:r>
            <a:r>
              <a:rPr lang="en-US" sz="3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kursi</a:t>
            </a:r>
            <a:r>
              <a:rPr lang="en-US" sz="3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është</a:t>
            </a:r>
            <a:r>
              <a:rPr lang="en-US" sz="3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të</a:t>
            </a:r>
            <a:r>
              <a:rPr lang="en-US" sz="3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kuptojmë</a:t>
            </a:r>
            <a:r>
              <a:rPr lang="en-US" sz="3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dhe</a:t>
            </a:r>
            <a:r>
              <a:rPr lang="en-US" sz="3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të</a:t>
            </a:r>
            <a:r>
              <a:rPr lang="en-US" sz="3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zbatojmë</a:t>
            </a:r>
            <a:r>
              <a:rPr lang="en-US" sz="3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konceptet</a:t>
            </a:r>
            <a:r>
              <a:rPr lang="en-US" sz="3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kryesore</a:t>
            </a:r>
            <a:r>
              <a:rPr lang="en-US" sz="3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36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mjetet</a:t>
            </a:r>
            <a:r>
              <a:rPr lang="en-US" sz="3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e </a:t>
            </a:r>
            <a:r>
              <a:rPr lang="en-US" sz="36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hulumtimit</a:t>
            </a:r>
            <a:r>
              <a:rPr lang="en-US" sz="3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dhe</a:t>
            </a:r>
            <a:r>
              <a:rPr lang="en-US" sz="3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metodologjitë</a:t>
            </a:r>
            <a:r>
              <a:rPr lang="en-US" sz="3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e </a:t>
            </a:r>
            <a:r>
              <a:rPr lang="en-US" sz="36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sjelljes</a:t>
            </a:r>
            <a:r>
              <a:rPr lang="en-US" sz="3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që</a:t>
            </a:r>
            <a:r>
              <a:rPr lang="en-US" sz="3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ndihmojnë</a:t>
            </a:r>
            <a:r>
              <a:rPr lang="en-US" sz="3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në</a:t>
            </a:r>
            <a:r>
              <a:rPr lang="en-US" sz="3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zbulimin</a:t>
            </a:r>
            <a:r>
              <a:rPr lang="en-US" sz="3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e </a:t>
            </a:r>
            <a:r>
              <a:rPr lang="en-US" sz="36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paragjykimeve</a:t>
            </a:r>
            <a:r>
              <a:rPr lang="en-US" sz="3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36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të</a:t>
            </a:r>
            <a:r>
              <a:rPr lang="en-US" sz="3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sjelljes</a:t>
            </a:r>
            <a:r>
              <a:rPr lang="en-US" sz="3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në</a:t>
            </a:r>
            <a:r>
              <a:rPr lang="en-US" sz="3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proceset</a:t>
            </a:r>
            <a:r>
              <a:rPr lang="en-US" sz="3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e </a:t>
            </a:r>
            <a:r>
              <a:rPr lang="en-US" sz="36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vendimmarrjes</a:t>
            </a:r>
            <a:r>
              <a:rPr lang="en-US" sz="3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në</a:t>
            </a:r>
            <a:r>
              <a:rPr lang="en-US" sz="3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nivel</a:t>
            </a:r>
            <a:r>
              <a:rPr lang="en-US" sz="3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tregu</a:t>
            </a:r>
            <a:r>
              <a:rPr lang="en-US" sz="3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individual, </a:t>
            </a:r>
            <a:r>
              <a:rPr lang="en-US" sz="36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korporatave</a:t>
            </a:r>
            <a:r>
              <a:rPr lang="en-US" sz="3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duke:</a:t>
            </a:r>
            <a:endParaRPr lang="sq-AL" sz="3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sq-AL" dirty="0"/>
          </a:p>
        </p:txBody>
      </p:sp>
    </p:spTree>
    <p:extLst>
      <p:ext uri="{BB962C8B-B14F-4D97-AF65-F5344CB8AC3E}">
        <p14:creationId xmlns:p14="http://schemas.microsoft.com/office/powerpoint/2010/main" val="29001943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08E434-C8C0-1A01-2054-44320CA049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sq-AL" dirty="0">
                <a:latin typeface="Times New Roman" panose="02020603050405020304" pitchFamily="18" charset="0"/>
              </a:rPr>
              <a:t>pa</a:t>
            </a:r>
            <a:r>
              <a:rPr lang="sq-AL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raqitur rezultatet kryesore në fushën e financimit të sjelljes dhe fokusimit në proceset e tregut financiar duke përfshirë anomalitë e tregut.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sq-AL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të eksplorojmë zhvillimin korporatave të sjelljes  duke marrë parasysh vendimet financiare, investuese dhe të politikës së </a:t>
            </a:r>
            <a:r>
              <a:rPr lang="sq-AL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dividendës</a:t>
            </a:r>
            <a:r>
              <a:rPr lang="sq-AL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dhe kontrast të qasjeve tradicionale dhe të sjelljes.</a:t>
            </a:r>
          </a:p>
          <a:p>
            <a:r>
              <a:rPr lang="sq-AL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Kuptimi thellësisht në etikën e korporatave, kontabilitetin e agjencive dhe çështjet e besnikërisë si përcaktues kryesorë në procesin e vendimmarrjes në nivelin e </a:t>
            </a:r>
            <a:r>
              <a:rPr lang="sq-AL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korporat</a:t>
            </a:r>
            <a:r>
              <a:rPr lang="en-US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r>
              <a:rPr lang="sq-AL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av</a:t>
            </a:r>
            <a:endParaRPr lang="sq-AL" dirty="0"/>
          </a:p>
        </p:txBody>
      </p:sp>
    </p:spTree>
    <p:extLst>
      <p:ext uri="{BB962C8B-B14F-4D97-AF65-F5344CB8AC3E}">
        <p14:creationId xmlns:p14="http://schemas.microsoft.com/office/powerpoint/2010/main" val="35659307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D66FB8-4BD8-6820-B2D8-F6AC8068BB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sq-AL" sz="3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Rezultatet e pritura të nxënies:</a:t>
            </a:r>
            <a:endParaRPr lang="sq-AL" sz="3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939543-BB0C-6D75-5686-5E9204F9B7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marR="0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sq-AL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Pas përfundimit me sukses të </a:t>
            </a:r>
            <a:r>
              <a:rPr lang="sq-AL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retuirements</a:t>
            </a:r>
            <a:r>
              <a:rPr lang="sq-AL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për këtë kurs, studentët do të jenë në gjendje të:</a:t>
            </a: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sq-AL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Studentët do të jenë në gjendje të kuptojnë, analizojnë dhe komunikojnë teoritë, modelet dhe aspektet e sjelljes së sjelljes.</a:t>
            </a: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sq-AL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Studentet do të jenë në gjendje të demonstrojnë vendim-marrje efektive duke përdorur dhe aftësitë e bashkëpunimit që nevojiten për të marrë vendime kritike për biznesin, për të përmbushur qëllimet funksionale, organizative dhe profesionale.</a:t>
            </a: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sq-AL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Studentët do të jenë në gjendje të demonstrojnë shkathtësi me shkrim dhe me gojë dhe shkathtësi informative që mbështesin efektivitetin e planifikimit strategjik, marketingut dhe aktiviteteve </a:t>
            </a:r>
            <a:r>
              <a:rPr lang="sq-AL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operacionale</a:t>
            </a:r>
            <a:r>
              <a:rPr lang="sq-AL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  <a:p>
            <a:endParaRPr lang="sq-AL" dirty="0"/>
          </a:p>
        </p:txBody>
      </p:sp>
    </p:spTree>
    <p:extLst>
      <p:ext uri="{BB962C8B-B14F-4D97-AF65-F5344CB8AC3E}">
        <p14:creationId xmlns:p14="http://schemas.microsoft.com/office/powerpoint/2010/main" val="25031040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644EC7-F159-5F6E-4DBE-4AC3E8D1D3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3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</a:t>
            </a:r>
            <a:r>
              <a:rPr lang="sq-AL" sz="36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tudentët</a:t>
            </a:r>
            <a:r>
              <a:rPr lang="sq-AL" sz="3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do të jenë në gjendje të vlerësojnë dhe zbatojnë përdorimin efektiv të teknologjisë për të </a:t>
            </a:r>
            <a:r>
              <a:rPr lang="sq-AL" sz="36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optimizuar</a:t>
            </a:r>
            <a:r>
              <a:rPr lang="sq-AL" sz="3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ecurinë e biznesit.</a:t>
            </a:r>
          </a:p>
          <a:p>
            <a:r>
              <a:rPr lang="sq-AL" sz="3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Studentët do të zhvillojnë zgjidhje gjithëpërfshirëse për problemet e biznesit duke sintetizuar dhe vlerësuar informacionin duke përdorur metoda cilësore dhe sasiore të arsyetimit dhe analizës.</a:t>
            </a:r>
            <a:endParaRPr lang="sq-AL" sz="3600" dirty="0"/>
          </a:p>
        </p:txBody>
      </p:sp>
    </p:spTree>
    <p:extLst>
      <p:ext uri="{BB962C8B-B14F-4D97-AF65-F5344CB8AC3E}">
        <p14:creationId xmlns:p14="http://schemas.microsoft.com/office/powerpoint/2010/main" val="18604026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3CF8C935-45C3-5977-29E6-76C79ECD7E6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07075256"/>
              </p:ext>
            </p:extLst>
          </p:nvPr>
        </p:nvGraphicFramePr>
        <p:xfrm>
          <a:off x="1920240" y="525780"/>
          <a:ext cx="8321040" cy="614643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919317">
                  <a:extLst>
                    <a:ext uri="{9D8B030D-6E8A-4147-A177-3AD203B41FA5}">
                      <a16:colId xmlns:a16="http://schemas.microsoft.com/office/drawing/2014/main" val="1075817270"/>
                    </a:ext>
                  </a:extLst>
                </a:gridCol>
                <a:gridCol w="1315431">
                  <a:extLst>
                    <a:ext uri="{9D8B030D-6E8A-4147-A177-3AD203B41FA5}">
                      <a16:colId xmlns:a16="http://schemas.microsoft.com/office/drawing/2014/main" val="3629206691"/>
                    </a:ext>
                  </a:extLst>
                </a:gridCol>
                <a:gridCol w="2061468">
                  <a:extLst>
                    <a:ext uri="{9D8B030D-6E8A-4147-A177-3AD203B41FA5}">
                      <a16:colId xmlns:a16="http://schemas.microsoft.com/office/drawing/2014/main" val="758992558"/>
                    </a:ext>
                  </a:extLst>
                </a:gridCol>
                <a:gridCol w="2024824">
                  <a:extLst>
                    <a:ext uri="{9D8B030D-6E8A-4147-A177-3AD203B41FA5}">
                      <a16:colId xmlns:a16="http://schemas.microsoft.com/office/drawing/2014/main" val="4132413739"/>
                    </a:ext>
                  </a:extLst>
                </a:gridCol>
              </a:tblGrid>
              <a:tr h="317487">
                <a:tc gridSpan="4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1800">
                          <a:effectLst/>
                        </a:rPr>
                        <a:t>Kontributi nё ngarkesën e studentit ( gjë që duhet tё korrespondoj me rezultatet e tё nxënit tё studentit)</a:t>
                      </a:r>
                      <a:endParaRPr lang="sq-AL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sq-A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q-A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q-A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81268109"/>
                  </a:ext>
                </a:extLst>
              </a:tr>
              <a:tr h="291029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1800">
                          <a:effectLst/>
                        </a:rPr>
                        <a:t>Aktiviteti </a:t>
                      </a:r>
                      <a:endParaRPr lang="sq-AL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1800">
                          <a:effectLst/>
                        </a:rPr>
                        <a:t>Orë</a:t>
                      </a:r>
                      <a:endParaRPr lang="sq-AL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1800">
                          <a:effectLst/>
                        </a:rPr>
                        <a:t>Ditë/javë</a:t>
                      </a:r>
                      <a:endParaRPr lang="sq-AL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1800">
                          <a:effectLst/>
                        </a:rPr>
                        <a:t>Gjithsej</a:t>
                      </a:r>
                      <a:endParaRPr lang="sq-AL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717904690"/>
                  </a:ext>
                </a:extLst>
              </a:tr>
              <a:tr h="317487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1800">
                          <a:effectLst/>
                        </a:rPr>
                        <a:t>Ligjërata</a:t>
                      </a:r>
                      <a:endParaRPr lang="sq-AL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1800">
                          <a:effectLst/>
                        </a:rPr>
                        <a:t>2</a:t>
                      </a:r>
                      <a:endParaRPr lang="sq-AL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1800">
                          <a:effectLst/>
                        </a:rPr>
                        <a:t>15</a:t>
                      </a:r>
                      <a:endParaRPr lang="sq-AL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30</a:t>
                      </a:r>
                      <a:endParaRPr lang="sq-AL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537943612"/>
                  </a:ext>
                </a:extLst>
              </a:tr>
              <a:tr h="317487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1800">
                          <a:effectLst/>
                        </a:rPr>
                        <a:t>Ushtrime teorike/laboratorike</a:t>
                      </a:r>
                      <a:endParaRPr lang="sq-AL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1800">
                          <a:effectLst/>
                        </a:rPr>
                        <a:t>1</a:t>
                      </a:r>
                      <a:endParaRPr lang="sq-AL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1800">
                          <a:effectLst/>
                        </a:rPr>
                        <a:t>15</a:t>
                      </a:r>
                      <a:endParaRPr lang="sq-AL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44500" algn="l"/>
                          <a:tab pos="615315" algn="ctr"/>
                        </a:tabLst>
                      </a:pPr>
                      <a:r>
                        <a:rPr lang="en-US" sz="1800">
                          <a:effectLst/>
                        </a:rPr>
                        <a:t>15</a:t>
                      </a:r>
                      <a:endParaRPr lang="sq-AL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255926858"/>
                  </a:ext>
                </a:extLst>
              </a:tr>
              <a:tr h="317487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1800">
                          <a:effectLst/>
                        </a:rPr>
                        <a:t>Punë praktike</a:t>
                      </a:r>
                      <a:endParaRPr lang="sq-AL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1800">
                          <a:effectLst/>
                        </a:rPr>
                        <a:t> </a:t>
                      </a:r>
                      <a:endParaRPr lang="sq-AL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1800">
                          <a:effectLst/>
                        </a:rPr>
                        <a:t>-</a:t>
                      </a:r>
                      <a:endParaRPr lang="sq-AL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-</a:t>
                      </a:r>
                      <a:endParaRPr lang="sq-AL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435743775"/>
                  </a:ext>
                </a:extLst>
              </a:tr>
              <a:tr h="58206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1800">
                          <a:effectLst/>
                        </a:rPr>
                        <a:t>Kontaktet me mësimdhënësin/konsultimet</a:t>
                      </a:r>
                      <a:endParaRPr lang="sq-AL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1800">
                          <a:effectLst/>
                        </a:rPr>
                        <a:t>1</a:t>
                      </a:r>
                      <a:endParaRPr lang="sq-AL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1800">
                          <a:effectLst/>
                        </a:rPr>
                        <a:t>5</a:t>
                      </a:r>
                      <a:endParaRPr lang="sq-AL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5</a:t>
                      </a:r>
                      <a:endParaRPr lang="sq-AL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791606908"/>
                  </a:ext>
                </a:extLst>
              </a:tr>
              <a:tr h="317487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1800">
                          <a:effectLst/>
                        </a:rPr>
                        <a:t>Ushtrime  në teren</a:t>
                      </a:r>
                      <a:endParaRPr lang="sq-AL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1800">
                          <a:effectLst/>
                        </a:rPr>
                        <a:t>-</a:t>
                      </a:r>
                      <a:endParaRPr lang="sq-AL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1800">
                          <a:effectLst/>
                        </a:rPr>
                        <a:t>-</a:t>
                      </a:r>
                      <a:endParaRPr lang="sq-AL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-</a:t>
                      </a:r>
                      <a:endParaRPr lang="sq-AL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387515858"/>
                  </a:ext>
                </a:extLst>
              </a:tr>
              <a:tr h="317487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1800">
                          <a:effectLst/>
                        </a:rPr>
                        <a:t>Kollokfiume, seminare</a:t>
                      </a:r>
                      <a:endParaRPr lang="sq-AL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1800">
                          <a:effectLst/>
                        </a:rPr>
                        <a:t>-</a:t>
                      </a:r>
                      <a:endParaRPr lang="sq-AL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1800">
                          <a:effectLst/>
                        </a:rPr>
                        <a:t>-</a:t>
                      </a:r>
                      <a:endParaRPr lang="sq-AL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-</a:t>
                      </a:r>
                      <a:endParaRPr lang="sq-AL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380358463"/>
                  </a:ext>
                </a:extLst>
              </a:tr>
              <a:tr h="317487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1800">
                          <a:effectLst/>
                        </a:rPr>
                        <a:t>Detyra të  shtëpisë</a:t>
                      </a:r>
                      <a:endParaRPr lang="sq-AL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1800">
                          <a:effectLst/>
                        </a:rPr>
                        <a:t>1</a:t>
                      </a:r>
                      <a:endParaRPr lang="sq-AL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1800">
                          <a:effectLst/>
                        </a:rPr>
                        <a:t>15</a:t>
                      </a:r>
                      <a:endParaRPr lang="sq-AL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15</a:t>
                      </a:r>
                      <a:endParaRPr lang="sq-AL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751205672"/>
                  </a:ext>
                </a:extLst>
              </a:tr>
              <a:tr h="58206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1800">
                          <a:effectLst/>
                        </a:rPr>
                        <a:t>Koha e studimit vetanak të studentit (në bibliotekë ose në shtëpi)</a:t>
                      </a:r>
                      <a:endParaRPr lang="sq-AL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1800">
                          <a:effectLst/>
                        </a:rPr>
                        <a:t> </a:t>
                      </a:r>
                      <a:endParaRPr lang="sq-AL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1800">
                          <a:effectLst/>
                        </a:rPr>
                        <a:t> </a:t>
                      </a:r>
                      <a:endParaRPr lang="sq-AL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20</a:t>
                      </a:r>
                      <a:endParaRPr lang="sq-AL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956904714"/>
                  </a:ext>
                </a:extLst>
              </a:tr>
              <a:tr h="317487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1800">
                          <a:effectLst/>
                        </a:rPr>
                        <a:t>Përgatitja përfundimtare për provim</a:t>
                      </a:r>
                      <a:endParaRPr lang="sq-AL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1800">
                          <a:effectLst/>
                        </a:rPr>
                        <a:t> </a:t>
                      </a:r>
                      <a:endParaRPr lang="sq-AL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1800">
                          <a:effectLst/>
                        </a:rPr>
                        <a:t> </a:t>
                      </a:r>
                      <a:endParaRPr lang="sq-AL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 </a:t>
                      </a:r>
                      <a:endParaRPr lang="sq-AL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133518608"/>
                  </a:ext>
                </a:extLst>
              </a:tr>
              <a:tr h="58206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1800">
                          <a:effectLst/>
                        </a:rPr>
                        <a:t>Koha e kaluar në vlerësim (teste, kuiz, provim final)</a:t>
                      </a:r>
                      <a:endParaRPr lang="sq-AL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1800">
                          <a:effectLst/>
                        </a:rPr>
                        <a:t> </a:t>
                      </a:r>
                      <a:endParaRPr lang="sq-AL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1800">
                          <a:effectLst/>
                        </a:rPr>
                        <a:t> </a:t>
                      </a:r>
                      <a:endParaRPr lang="sq-AL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5</a:t>
                      </a:r>
                      <a:endParaRPr lang="sq-AL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915605791"/>
                  </a:ext>
                </a:extLst>
              </a:tr>
              <a:tr h="317487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1800">
                          <a:effectLst/>
                        </a:rPr>
                        <a:t>Projektet, prezantimet, etj</a:t>
                      </a:r>
                      <a:endParaRPr lang="sq-AL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1800">
                          <a:effectLst/>
                        </a:rPr>
                        <a:t> </a:t>
                      </a:r>
                      <a:endParaRPr lang="sq-AL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1800">
                          <a:effectLst/>
                        </a:rPr>
                        <a:t> </a:t>
                      </a:r>
                      <a:endParaRPr lang="sq-AL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10</a:t>
                      </a:r>
                      <a:endParaRPr lang="sq-AL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77167918"/>
                  </a:ext>
                </a:extLst>
              </a:tr>
              <a:tr h="317487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1800">
                          <a:effectLst/>
                        </a:rPr>
                        <a:t>Totali </a:t>
                      </a:r>
                      <a:endParaRPr lang="sq-AL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1800">
                          <a:effectLst/>
                        </a:rPr>
                        <a:t> </a:t>
                      </a:r>
                      <a:endParaRPr lang="sq-AL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1800">
                          <a:effectLst/>
                        </a:rPr>
                        <a:t> </a:t>
                      </a:r>
                      <a:endParaRPr lang="sq-AL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80390" algn="ctr"/>
                          <a:tab pos="1160780" algn="r"/>
                        </a:tabLst>
                      </a:pPr>
                      <a:r>
                        <a:rPr lang="sq-AL" sz="1800" dirty="0">
                          <a:effectLst/>
                        </a:rPr>
                        <a:t>	100	</a:t>
                      </a:r>
                      <a:endParaRPr lang="sq-AL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99696542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345762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942</Words>
  <Application>Microsoft Office PowerPoint</Application>
  <PresentationFormat>Widescreen</PresentationFormat>
  <Paragraphs>145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0" baseType="lpstr">
      <vt:lpstr>Arial</vt:lpstr>
      <vt:lpstr>Calibri</vt:lpstr>
      <vt:lpstr>Calibri Light</vt:lpstr>
      <vt:lpstr>Symbol</vt:lpstr>
      <vt:lpstr>Times New Roman</vt:lpstr>
      <vt:lpstr>Office Theme</vt:lpstr>
      <vt:lpstr>Financat bihevioristike</vt:lpstr>
      <vt:lpstr>PowerPoint Presentation</vt:lpstr>
      <vt:lpstr>Përshkrimi i lëndës</vt:lpstr>
      <vt:lpstr>PowerPoint Presentation</vt:lpstr>
      <vt:lpstr>Qëllimet e lëndës:</vt:lpstr>
      <vt:lpstr>PowerPoint Presentation</vt:lpstr>
      <vt:lpstr>Rezultatet e pritura të nxënies:</vt:lpstr>
      <vt:lpstr>PowerPoint Presentation</vt:lpstr>
      <vt:lpstr>PowerPoint Presentation</vt:lpstr>
      <vt:lpstr>Metodologjia e mësimdhënies: </vt:lpstr>
      <vt:lpstr>Metodat e vlerësimit:</vt:lpstr>
      <vt:lpstr>Literatura bazë: </vt:lpstr>
      <vt:lpstr>Literatura shtesë: 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Financat bihevioristike</dc:title>
  <dc:creator>arbana</dc:creator>
  <cp:lastModifiedBy>arbana</cp:lastModifiedBy>
  <cp:revision>1</cp:revision>
  <dcterms:created xsi:type="dcterms:W3CDTF">2022-10-03T14:39:07Z</dcterms:created>
  <dcterms:modified xsi:type="dcterms:W3CDTF">2022-10-03T14:57:20Z</dcterms:modified>
</cp:coreProperties>
</file>